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5"/>
  </p:notesMasterIdLst>
  <p:handoutMasterIdLst>
    <p:handoutMasterId r:id="rId36"/>
  </p:handoutMasterIdLst>
  <p:sldIdLst>
    <p:sldId id="256" r:id="rId2"/>
    <p:sldId id="269" r:id="rId3"/>
    <p:sldId id="270" r:id="rId4"/>
    <p:sldId id="275" r:id="rId5"/>
    <p:sldId id="276" r:id="rId6"/>
    <p:sldId id="299" r:id="rId7"/>
    <p:sldId id="273" r:id="rId8"/>
    <p:sldId id="293" r:id="rId9"/>
    <p:sldId id="277" r:id="rId10"/>
    <p:sldId id="278" r:id="rId11"/>
    <p:sldId id="280" r:id="rId12"/>
    <p:sldId id="281" r:id="rId13"/>
    <p:sldId id="282" r:id="rId14"/>
    <p:sldId id="283" r:id="rId15"/>
    <p:sldId id="284" r:id="rId16"/>
    <p:sldId id="285" r:id="rId17"/>
    <p:sldId id="286" r:id="rId18"/>
    <p:sldId id="287" r:id="rId19"/>
    <p:sldId id="289" r:id="rId20"/>
    <p:sldId id="292" r:id="rId21"/>
    <p:sldId id="300" r:id="rId22"/>
    <p:sldId id="288" r:id="rId23"/>
    <p:sldId id="301" r:id="rId24"/>
    <p:sldId id="302" r:id="rId25"/>
    <p:sldId id="303" r:id="rId26"/>
    <p:sldId id="291" r:id="rId27"/>
    <p:sldId id="294" r:id="rId28"/>
    <p:sldId id="298" r:id="rId29"/>
    <p:sldId id="295" r:id="rId30"/>
    <p:sldId id="297" r:id="rId31"/>
    <p:sldId id="296" r:id="rId32"/>
    <p:sldId id="290" r:id="rId33"/>
    <p:sldId id="274" r:id="rId34"/>
  </p:sldIdLst>
  <p:sldSz cx="9144000" cy="5143500" type="screen16x9"/>
  <p:notesSz cx="6858000" cy="100123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CE7FF"/>
    <a:srgbClr val="C07BC2"/>
    <a:srgbClr val="F16A92"/>
    <a:srgbClr val="E80649"/>
    <a:srgbClr val="00CCFF"/>
    <a:srgbClr val="62BD19"/>
    <a:srgbClr val="962399"/>
    <a:srgbClr val="FF5F00"/>
    <a:srgbClr val="000000"/>
    <a:srgbClr val="1C7D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C65E5D3-E086-4A58-9051-EF71D46B7FF2}" v="6" dt="2020-08-27T14:34:52.40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860" autoAdjust="0"/>
    <p:restoredTop sz="93982" autoAdjust="0"/>
  </p:normalViewPr>
  <p:slideViewPr>
    <p:cSldViewPr>
      <p:cViewPr varScale="1">
        <p:scale>
          <a:sx n="141" d="100"/>
          <a:sy n="141" d="100"/>
        </p:scale>
        <p:origin x="960" y="126"/>
      </p:cViewPr>
      <p:guideLst>
        <p:guide orient="horz" pos="2160"/>
        <p:guide pos="2880"/>
        <p:guide orient="horz" pos="162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2547" cy="501179"/>
          </a:xfrm>
          <a:prstGeom prst="rect">
            <a:avLst/>
          </a:prstGeom>
        </p:spPr>
        <p:txBody>
          <a:bodyPr vert="horz" lIns="92236" tIns="46118" rIns="92236" bIns="46118" rtlCol="0"/>
          <a:lstStyle>
            <a:lvl1pPr algn="l">
              <a:defRPr sz="1200"/>
            </a:lvl1pPr>
          </a:lstStyle>
          <a:p>
            <a:endParaRPr lang="en-GB"/>
          </a:p>
        </p:txBody>
      </p:sp>
      <p:sp>
        <p:nvSpPr>
          <p:cNvPr id="3" name="Date Placeholder 2"/>
          <p:cNvSpPr>
            <a:spLocks noGrp="1"/>
          </p:cNvSpPr>
          <p:nvPr>
            <p:ph type="dt" sz="quarter" idx="1"/>
          </p:nvPr>
        </p:nvSpPr>
        <p:spPr>
          <a:xfrm>
            <a:off x="3883852" y="0"/>
            <a:ext cx="2972547" cy="501179"/>
          </a:xfrm>
          <a:prstGeom prst="rect">
            <a:avLst/>
          </a:prstGeom>
        </p:spPr>
        <p:txBody>
          <a:bodyPr vert="horz" lIns="92236" tIns="46118" rIns="92236" bIns="46118" rtlCol="0"/>
          <a:lstStyle>
            <a:lvl1pPr algn="r">
              <a:defRPr sz="1200"/>
            </a:lvl1pPr>
          </a:lstStyle>
          <a:p>
            <a:fld id="{4DE6CF07-6332-453C-B3D5-2D7162FDD266}" type="datetimeFigureOut">
              <a:rPr lang="en-GB" smtClean="0"/>
              <a:t>07/09/2020</a:t>
            </a:fld>
            <a:endParaRPr lang="en-GB"/>
          </a:p>
        </p:txBody>
      </p:sp>
      <p:sp>
        <p:nvSpPr>
          <p:cNvPr id="4" name="Footer Placeholder 3"/>
          <p:cNvSpPr>
            <a:spLocks noGrp="1"/>
          </p:cNvSpPr>
          <p:nvPr>
            <p:ph type="ftr" sz="quarter" idx="2"/>
          </p:nvPr>
        </p:nvSpPr>
        <p:spPr>
          <a:xfrm>
            <a:off x="0" y="9509584"/>
            <a:ext cx="2972547" cy="501178"/>
          </a:xfrm>
          <a:prstGeom prst="rect">
            <a:avLst/>
          </a:prstGeom>
        </p:spPr>
        <p:txBody>
          <a:bodyPr vert="horz" lIns="92236" tIns="46118" rIns="92236" bIns="46118" rtlCol="0" anchor="b"/>
          <a:lstStyle>
            <a:lvl1pPr algn="l">
              <a:defRPr sz="1200"/>
            </a:lvl1pPr>
          </a:lstStyle>
          <a:p>
            <a:endParaRPr lang="en-GB"/>
          </a:p>
        </p:txBody>
      </p:sp>
      <p:sp>
        <p:nvSpPr>
          <p:cNvPr id="5" name="Slide Number Placeholder 4"/>
          <p:cNvSpPr>
            <a:spLocks noGrp="1"/>
          </p:cNvSpPr>
          <p:nvPr>
            <p:ph type="sldNum" sz="quarter" idx="3"/>
          </p:nvPr>
        </p:nvSpPr>
        <p:spPr>
          <a:xfrm>
            <a:off x="3883852" y="9509584"/>
            <a:ext cx="2972547" cy="501178"/>
          </a:xfrm>
          <a:prstGeom prst="rect">
            <a:avLst/>
          </a:prstGeom>
        </p:spPr>
        <p:txBody>
          <a:bodyPr vert="horz" lIns="92236" tIns="46118" rIns="92236" bIns="46118" rtlCol="0" anchor="b"/>
          <a:lstStyle>
            <a:lvl1pPr algn="r">
              <a:defRPr sz="1200"/>
            </a:lvl1pPr>
          </a:lstStyle>
          <a:p>
            <a:fld id="{DE222800-34B6-4BBD-AB2A-383A6B13FBD7}" type="slidenum">
              <a:rPr lang="en-GB" smtClean="0"/>
              <a:t>‹#›</a:t>
            </a:fld>
            <a:endParaRPr lang="en-GB"/>
          </a:p>
        </p:txBody>
      </p:sp>
    </p:spTree>
    <p:extLst>
      <p:ext uri="{BB962C8B-B14F-4D97-AF65-F5344CB8AC3E}">
        <p14:creationId xmlns:p14="http://schemas.microsoft.com/office/powerpoint/2010/main" val="26075048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500618"/>
          </a:xfrm>
          <a:prstGeom prst="rect">
            <a:avLst/>
          </a:prstGeom>
        </p:spPr>
        <p:txBody>
          <a:bodyPr vert="horz" lIns="92236" tIns="46118" rIns="92236" bIns="46118" rtlCol="0"/>
          <a:lstStyle>
            <a:lvl1pPr algn="l">
              <a:defRPr sz="1200"/>
            </a:lvl1pPr>
          </a:lstStyle>
          <a:p>
            <a:endParaRPr lang="en-GB"/>
          </a:p>
        </p:txBody>
      </p:sp>
      <p:sp>
        <p:nvSpPr>
          <p:cNvPr id="3" name="Date Placeholder 2"/>
          <p:cNvSpPr>
            <a:spLocks noGrp="1"/>
          </p:cNvSpPr>
          <p:nvPr>
            <p:ph type="dt" idx="1"/>
          </p:nvPr>
        </p:nvSpPr>
        <p:spPr>
          <a:xfrm>
            <a:off x="3884614" y="0"/>
            <a:ext cx="2971800" cy="500618"/>
          </a:xfrm>
          <a:prstGeom prst="rect">
            <a:avLst/>
          </a:prstGeom>
        </p:spPr>
        <p:txBody>
          <a:bodyPr vert="horz" lIns="92236" tIns="46118" rIns="92236" bIns="46118" rtlCol="0"/>
          <a:lstStyle>
            <a:lvl1pPr algn="r">
              <a:defRPr sz="1200"/>
            </a:lvl1pPr>
          </a:lstStyle>
          <a:p>
            <a:fld id="{FDBFC0D4-1879-4D19-9880-9189F315E2C2}" type="datetimeFigureOut">
              <a:rPr lang="en-GB" smtClean="0"/>
              <a:t>07/09/2020</a:t>
            </a:fld>
            <a:endParaRPr lang="en-GB"/>
          </a:p>
        </p:txBody>
      </p:sp>
      <p:sp>
        <p:nvSpPr>
          <p:cNvPr id="4" name="Slide Image Placeholder 3"/>
          <p:cNvSpPr>
            <a:spLocks noGrp="1" noRot="1" noChangeAspect="1"/>
          </p:cNvSpPr>
          <p:nvPr>
            <p:ph type="sldImg" idx="2"/>
          </p:nvPr>
        </p:nvSpPr>
        <p:spPr>
          <a:xfrm>
            <a:off x="92075" y="750888"/>
            <a:ext cx="6673850" cy="3754437"/>
          </a:xfrm>
          <a:prstGeom prst="rect">
            <a:avLst/>
          </a:prstGeom>
          <a:noFill/>
          <a:ln w="12700">
            <a:solidFill>
              <a:prstClr val="black"/>
            </a:solidFill>
          </a:ln>
        </p:spPr>
        <p:txBody>
          <a:bodyPr vert="horz" lIns="92236" tIns="46118" rIns="92236" bIns="46118" rtlCol="0" anchor="ctr"/>
          <a:lstStyle/>
          <a:p>
            <a:endParaRPr lang="en-GB"/>
          </a:p>
        </p:txBody>
      </p:sp>
      <p:sp>
        <p:nvSpPr>
          <p:cNvPr id="5" name="Notes Placeholder 4"/>
          <p:cNvSpPr>
            <a:spLocks noGrp="1"/>
          </p:cNvSpPr>
          <p:nvPr>
            <p:ph type="body" sz="quarter" idx="3"/>
          </p:nvPr>
        </p:nvSpPr>
        <p:spPr>
          <a:xfrm>
            <a:off x="685801" y="4755873"/>
            <a:ext cx="5486400" cy="4505563"/>
          </a:xfrm>
          <a:prstGeom prst="rect">
            <a:avLst/>
          </a:prstGeom>
        </p:spPr>
        <p:txBody>
          <a:bodyPr vert="horz" lIns="92236" tIns="46118" rIns="92236" bIns="4611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510007"/>
            <a:ext cx="2971800" cy="500618"/>
          </a:xfrm>
          <a:prstGeom prst="rect">
            <a:avLst/>
          </a:prstGeom>
        </p:spPr>
        <p:txBody>
          <a:bodyPr vert="horz" lIns="92236" tIns="46118" rIns="92236" bIns="46118" rtlCol="0" anchor="b"/>
          <a:lstStyle>
            <a:lvl1pPr algn="l">
              <a:defRPr sz="1200"/>
            </a:lvl1pPr>
          </a:lstStyle>
          <a:p>
            <a:endParaRPr lang="en-GB"/>
          </a:p>
        </p:txBody>
      </p:sp>
      <p:sp>
        <p:nvSpPr>
          <p:cNvPr id="7" name="Slide Number Placeholder 6"/>
          <p:cNvSpPr>
            <a:spLocks noGrp="1"/>
          </p:cNvSpPr>
          <p:nvPr>
            <p:ph type="sldNum" sz="quarter" idx="5"/>
          </p:nvPr>
        </p:nvSpPr>
        <p:spPr>
          <a:xfrm>
            <a:off x="3884614" y="9510007"/>
            <a:ext cx="2971800" cy="500618"/>
          </a:xfrm>
          <a:prstGeom prst="rect">
            <a:avLst/>
          </a:prstGeom>
        </p:spPr>
        <p:txBody>
          <a:bodyPr vert="horz" lIns="92236" tIns="46118" rIns="92236" bIns="46118" rtlCol="0" anchor="b"/>
          <a:lstStyle>
            <a:lvl1pPr algn="r">
              <a:defRPr sz="1200"/>
            </a:lvl1pPr>
          </a:lstStyle>
          <a:p>
            <a:fld id="{A9A8EB9F-38B2-4A27-BA3F-D6EEED788CB1}" type="slidenum">
              <a:rPr lang="en-GB" smtClean="0"/>
              <a:t>‹#›</a:t>
            </a:fld>
            <a:endParaRPr lang="en-GB"/>
          </a:p>
        </p:txBody>
      </p:sp>
    </p:spTree>
    <p:extLst>
      <p:ext uri="{BB962C8B-B14F-4D97-AF65-F5344CB8AC3E}">
        <p14:creationId xmlns:p14="http://schemas.microsoft.com/office/powerpoint/2010/main" val="1531289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Rectangle 2"/>
          <p:cNvSpPr/>
          <p:nvPr userDrawn="1"/>
        </p:nvSpPr>
        <p:spPr bwMode="auto">
          <a:xfrm>
            <a:off x="6084168" y="130470"/>
            <a:ext cx="2232248" cy="1001119"/>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2800" b="0" i="0" u="none" strike="noStrike" cap="none" normalizeH="0" baseline="0">
              <a:ln>
                <a:noFill/>
              </a:ln>
              <a:solidFill>
                <a:schemeClr val="accent2"/>
              </a:solidFill>
              <a:effectLst/>
              <a:latin typeface="Calibri" pitchFamily="34" charset="0"/>
            </a:endParaRPr>
          </a:p>
        </p:txBody>
      </p:sp>
      <p:sp>
        <p:nvSpPr>
          <p:cNvPr id="132099" name="Rectangle 3"/>
          <p:cNvSpPr>
            <a:spLocks noGrp="1" noChangeArrowheads="1"/>
          </p:cNvSpPr>
          <p:nvPr>
            <p:ph type="subTitle" idx="1"/>
          </p:nvPr>
        </p:nvSpPr>
        <p:spPr>
          <a:xfrm>
            <a:off x="414351" y="2503885"/>
            <a:ext cx="8315325" cy="1957388"/>
          </a:xfrm>
        </p:spPr>
        <p:txBody>
          <a:bodyPr/>
          <a:lstStyle>
            <a:lvl1pPr marL="0" indent="0">
              <a:buFontTx/>
              <a:buNone/>
              <a:defRPr sz="2800" b="1">
                <a:solidFill>
                  <a:schemeClr val="bg2"/>
                </a:solidFill>
              </a:defRPr>
            </a:lvl1pPr>
          </a:lstStyle>
          <a:p>
            <a:r>
              <a:rPr lang="en-US"/>
              <a:t>Click to edit Master subtitle style</a:t>
            </a:r>
            <a:endParaRPr lang="en-GB" dirty="0"/>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060302" y="267494"/>
            <a:ext cx="1688162" cy="849084"/>
          </a:xfrm>
          <a:prstGeom prst="rect">
            <a:avLst/>
          </a:prstGeom>
        </p:spPr>
      </p:pic>
      <p:sp>
        <p:nvSpPr>
          <p:cNvPr id="132098" name="Rectangle 2"/>
          <p:cNvSpPr>
            <a:spLocks noGrp="1" noChangeArrowheads="1"/>
          </p:cNvSpPr>
          <p:nvPr>
            <p:ph type="ctrTitle"/>
          </p:nvPr>
        </p:nvSpPr>
        <p:spPr>
          <a:xfrm>
            <a:off x="414351" y="367903"/>
            <a:ext cx="8315325" cy="2089547"/>
          </a:xfrm>
        </p:spPr>
        <p:txBody>
          <a:bodyPr anchor="b"/>
          <a:lstStyle>
            <a:lvl1pPr>
              <a:defRPr sz="4500" spc="-20" baseline="0">
                <a:solidFill>
                  <a:schemeClr val="bg2"/>
                </a:solidFill>
              </a:defRPr>
            </a:lvl1pPr>
          </a:lstStyle>
          <a:p>
            <a:r>
              <a:rPr lang="en-US"/>
              <a:t>Click to edit Master title style</a:t>
            </a:r>
            <a:endParaRPr lang="en-GB" dirty="0"/>
          </a:p>
        </p:txBody>
      </p:sp>
      <p:sp>
        <p:nvSpPr>
          <p:cNvPr id="7" name="Text Box 11"/>
          <p:cNvSpPr txBox="1">
            <a:spLocks noChangeArrowheads="1"/>
          </p:cNvSpPr>
          <p:nvPr userDrawn="1"/>
        </p:nvSpPr>
        <p:spPr bwMode="gray">
          <a:xfrm>
            <a:off x="3219450" y="4768865"/>
            <a:ext cx="5594350" cy="323165"/>
          </a:xfrm>
          <a:prstGeom prst="rect">
            <a:avLst/>
          </a:prstGeom>
          <a:ln>
            <a:noFill/>
            <a:headEnd/>
            <a:tailEnd/>
          </a:ln>
        </p:spPr>
        <p:style>
          <a:lnRef idx="2">
            <a:schemeClr val="dk1"/>
          </a:lnRef>
          <a:fillRef idx="1">
            <a:schemeClr val="lt1"/>
          </a:fillRef>
          <a:effectRef idx="0">
            <a:schemeClr val="dk1"/>
          </a:effectRef>
          <a:fontRef idx="minor">
            <a:schemeClr val="dk1"/>
          </a:fontRef>
        </p:style>
        <p:txBody>
          <a:bodyPr>
            <a:spAutoFit/>
          </a:bodyPr>
          <a:lstStyle/>
          <a:p>
            <a:pPr algn="r" fontAlgn="base">
              <a:spcBef>
                <a:spcPct val="50000"/>
              </a:spcBef>
              <a:spcAft>
                <a:spcPct val="0"/>
              </a:spcAft>
              <a:defRPr/>
            </a:pPr>
            <a:r>
              <a:rPr lang="en-GB" sz="1500" b="1" dirty="0">
                <a:solidFill>
                  <a:srgbClr val="003366"/>
                </a:solidFill>
              </a:rPr>
              <a:t>Leading global excellence in procurement and supply</a:t>
            </a:r>
          </a:p>
        </p:txBody>
      </p:sp>
    </p:spTree>
    <p:extLst>
      <p:ext uri="{BB962C8B-B14F-4D97-AF65-F5344CB8AC3E}">
        <p14:creationId xmlns:p14="http://schemas.microsoft.com/office/powerpoint/2010/main" val="78486603"/>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hort Title and 1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14351" y="842963"/>
            <a:ext cx="8315325" cy="361830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Title 3"/>
          <p:cNvSpPr>
            <a:spLocks noGrp="1"/>
          </p:cNvSpPr>
          <p:nvPr>
            <p:ph type="title"/>
          </p:nvPr>
        </p:nvSpPr>
        <p:spPr>
          <a:xfrm>
            <a:off x="414351" y="367917"/>
            <a:ext cx="8315325" cy="475060"/>
          </a:xfrm>
        </p:spPr>
        <p:txBody>
          <a:bodyPr/>
          <a:lstStyle>
            <a:lvl1pPr>
              <a:defRPr/>
            </a:lvl1pPr>
          </a:lstStyle>
          <a:p>
            <a:r>
              <a:rPr lang="en-US" dirty="0"/>
              <a:t>Click to edit Master title style</a:t>
            </a:r>
            <a:endParaRPr lang="en-GB" dirty="0"/>
          </a:p>
        </p:txBody>
      </p:sp>
    </p:spTree>
    <p:extLst>
      <p:ext uri="{BB962C8B-B14F-4D97-AF65-F5344CB8AC3E}">
        <p14:creationId xmlns:p14="http://schemas.microsoft.com/office/powerpoint/2010/main" val="1819302628"/>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Short Title and 1 Content">
    <p:spTree>
      <p:nvGrpSpPr>
        <p:cNvPr id="1" name=""/>
        <p:cNvGrpSpPr/>
        <p:nvPr/>
      </p:nvGrpSpPr>
      <p:grpSpPr>
        <a:xfrm>
          <a:off x="0" y="0"/>
          <a:ext cx="0" cy="0"/>
          <a:chOff x="0" y="0"/>
          <a:chExt cx="0" cy="0"/>
        </a:xfrm>
      </p:grpSpPr>
      <p:sp>
        <p:nvSpPr>
          <p:cNvPr id="4" name="Title 3"/>
          <p:cNvSpPr>
            <a:spLocks noGrp="1"/>
          </p:cNvSpPr>
          <p:nvPr>
            <p:ph type="title" hasCustomPrompt="1"/>
          </p:nvPr>
        </p:nvSpPr>
        <p:spPr>
          <a:xfrm>
            <a:off x="414351" y="367903"/>
            <a:ext cx="8315325" cy="564357"/>
          </a:xfrm>
          <a:prstGeom prst="rect">
            <a:avLst/>
          </a:prstGeom>
        </p:spPr>
        <p:txBody>
          <a:bodyPr/>
          <a:lstStyle>
            <a:lvl1pPr>
              <a:defRPr/>
            </a:lvl1pPr>
          </a:lstStyle>
          <a:p>
            <a:r>
              <a:rPr lang="en-US" dirty="0"/>
              <a:t>Click to edit short title text</a:t>
            </a:r>
            <a:endParaRPr lang="en-GB" dirty="0"/>
          </a:p>
        </p:txBody>
      </p:sp>
      <p:sp>
        <p:nvSpPr>
          <p:cNvPr id="2" name="Rectangle 1"/>
          <p:cNvSpPr/>
          <p:nvPr userDrawn="1"/>
        </p:nvSpPr>
        <p:spPr bwMode="auto">
          <a:xfrm>
            <a:off x="258429" y="805087"/>
            <a:ext cx="8547653" cy="3503543"/>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GB" sz="2800">
              <a:solidFill>
                <a:srgbClr val="B2015C"/>
              </a:solidFill>
            </a:endParaRPr>
          </a:p>
        </p:txBody>
      </p:sp>
    </p:spTree>
    <p:extLst>
      <p:ext uri="{BB962C8B-B14F-4D97-AF65-F5344CB8AC3E}">
        <p14:creationId xmlns:p14="http://schemas.microsoft.com/office/powerpoint/2010/main" val="3956366819"/>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273844"/>
            <a:ext cx="7600950" cy="994172"/>
          </a:xfrm>
        </p:spPr>
        <p:txBody>
          <a:bodyPr/>
          <a:lstStyle/>
          <a:p>
            <a:r>
              <a:rPr lang="en-US"/>
              <a:t>Click to edit Master title style</a:t>
            </a:r>
            <a:endParaRPr lang="en-GB"/>
          </a:p>
        </p:txBody>
      </p:sp>
      <p:sp>
        <p:nvSpPr>
          <p:cNvPr id="3" name="Content Placeholder 2"/>
          <p:cNvSpPr>
            <a:spLocks noGrp="1"/>
          </p:cNvSpPr>
          <p:nvPr>
            <p:ph idx="1"/>
          </p:nvPr>
        </p:nvSpPr>
        <p:spPr>
          <a:xfrm>
            <a:off x="914400" y="1369219"/>
            <a:ext cx="760095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DF9B94A-D76C-49AA-8B4C-950E5EBC40FE}" type="datetimeFigureOut">
              <a:rPr lang="en-GB" smtClean="0"/>
              <a:t>07/09/2020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AFDC78-162C-4434-B73F-1C0725BDCD9A}" type="slidenum">
              <a:rPr lang="en-GB" smtClean="0"/>
              <a:t>‹#›</a:t>
            </a:fld>
            <a:endParaRPr lang="en-GB"/>
          </a:p>
        </p:txBody>
      </p:sp>
    </p:spTree>
    <p:extLst>
      <p:ext uri="{BB962C8B-B14F-4D97-AF65-F5344CB8AC3E}">
        <p14:creationId xmlns:p14="http://schemas.microsoft.com/office/powerpoint/2010/main" val="40629954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273844"/>
            <a:ext cx="7600950" cy="994172"/>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DF9B94A-D76C-49AA-8B4C-950E5EBC40FE}" type="datetimeFigureOut">
              <a:rPr lang="en-GB" smtClean="0"/>
              <a:t>07/09/2020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EAFDC78-162C-4434-B73F-1C0725BDCD9A}" type="slidenum">
              <a:rPr lang="en-GB" smtClean="0"/>
              <a:t>‹#›</a:t>
            </a:fld>
            <a:endParaRPr lang="en-GB"/>
          </a:p>
        </p:txBody>
      </p:sp>
    </p:spTree>
    <p:extLst>
      <p:ext uri="{BB962C8B-B14F-4D97-AF65-F5344CB8AC3E}">
        <p14:creationId xmlns:p14="http://schemas.microsoft.com/office/powerpoint/2010/main" val="14220041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14353" y="367905"/>
            <a:ext cx="8315325" cy="564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title style</a:t>
            </a:r>
            <a:endParaRPr lang="en-GB" altLang="en-US"/>
          </a:p>
        </p:txBody>
      </p:sp>
      <p:sp>
        <p:nvSpPr>
          <p:cNvPr id="3075" name="Rectangle 3"/>
          <p:cNvSpPr>
            <a:spLocks noGrp="1" noChangeArrowheads="1"/>
          </p:cNvSpPr>
          <p:nvPr>
            <p:ph type="body" idx="1"/>
          </p:nvPr>
        </p:nvSpPr>
        <p:spPr bwMode="auto">
          <a:xfrm>
            <a:off x="414353" y="932260"/>
            <a:ext cx="8315325" cy="33587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1" name="Text Box 11"/>
          <p:cNvSpPr txBox="1">
            <a:spLocks noChangeArrowheads="1"/>
          </p:cNvSpPr>
          <p:nvPr/>
        </p:nvSpPr>
        <p:spPr bwMode="gray">
          <a:xfrm>
            <a:off x="3219450" y="4768865"/>
            <a:ext cx="5594350" cy="323165"/>
          </a:xfrm>
          <a:prstGeom prst="rect">
            <a:avLst/>
          </a:prstGeom>
          <a:ln>
            <a:noFill/>
            <a:headEnd/>
            <a:tailEnd/>
          </a:ln>
        </p:spPr>
        <p:style>
          <a:lnRef idx="2">
            <a:schemeClr val="dk1"/>
          </a:lnRef>
          <a:fillRef idx="1">
            <a:schemeClr val="lt1"/>
          </a:fillRef>
          <a:effectRef idx="0">
            <a:schemeClr val="dk1"/>
          </a:effectRef>
          <a:fontRef idx="minor">
            <a:schemeClr val="dk1"/>
          </a:fontRef>
        </p:style>
        <p:txBody>
          <a:bodyPr>
            <a:spAutoFit/>
          </a:bodyPr>
          <a:lstStyle/>
          <a:p>
            <a:pPr algn="r" fontAlgn="base">
              <a:spcBef>
                <a:spcPct val="50000"/>
              </a:spcBef>
              <a:spcAft>
                <a:spcPct val="0"/>
              </a:spcAft>
              <a:defRPr/>
            </a:pPr>
            <a:r>
              <a:rPr lang="en-GB" sz="1500" b="1" dirty="0">
                <a:solidFill>
                  <a:srgbClr val="003366"/>
                </a:solidFill>
              </a:rPr>
              <a:t>Leading global excellence in procurement and supply</a:t>
            </a:r>
          </a:p>
        </p:txBody>
      </p:sp>
      <p:sp>
        <p:nvSpPr>
          <p:cNvPr id="7" name="Line 7"/>
          <p:cNvSpPr>
            <a:spLocks noChangeShapeType="1"/>
          </p:cNvSpPr>
          <p:nvPr userDrawn="1"/>
        </p:nvSpPr>
        <p:spPr bwMode="auto">
          <a:xfrm>
            <a:off x="403239" y="4587300"/>
            <a:ext cx="8326439" cy="0"/>
          </a:xfrm>
          <a:prstGeom prst="line">
            <a:avLst/>
          </a:prstGeom>
          <a:noFill/>
          <a:ln w="12700" algn="ctr">
            <a:solidFill>
              <a:schemeClr val="accent1"/>
            </a:solidFill>
            <a:round/>
            <a:headEnd/>
            <a:tailEnd/>
          </a:ln>
        </p:spPr>
        <p:txBody>
          <a:bodyPr/>
          <a:lstStyle/>
          <a:p>
            <a:pPr fontAlgn="base">
              <a:spcBef>
                <a:spcPct val="0"/>
              </a:spcBef>
              <a:spcAft>
                <a:spcPct val="0"/>
              </a:spcAft>
            </a:pPr>
            <a:endParaRPr lang="en-US">
              <a:solidFill>
                <a:srgbClr val="B2015C"/>
              </a:solidFill>
            </a:endParaRPr>
          </a:p>
        </p:txBody>
      </p:sp>
      <p:pic>
        <p:nvPicPr>
          <p:cNvPr id="12" name="Picture 11" descr="CIPS2_RGB_300dpi.jpg"/>
          <p:cNvPicPr>
            <a:picLocks noChangeAspect="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405900" y="4654788"/>
            <a:ext cx="1079500" cy="407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566691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ransition spd="slow"/>
  <p:txStyles>
    <p:titleStyle>
      <a:lvl1pPr algn="l" rtl="0" eaLnBrk="0" fontAlgn="base" hangingPunct="0">
        <a:lnSpc>
          <a:spcPts val="3600"/>
        </a:lnSpc>
        <a:spcBef>
          <a:spcPct val="0"/>
        </a:spcBef>
        <a:spcAft>
          <a:spcPct val="0"/>
        </a:spcAft>
        <a:defRPr sz="3600" b="1">
          <a:solidFill>
            <a:schemeClr val="tx1"/>
          </a:solidFill>
          <a:latin typeface="+mj-lt"/>
          <a:ea typeface="+mj-ea"/>
          <a:cs typeface="+mj-cs"/>
        </a:defRPr>
      </a:lvl1pPr>
      <a:lvl2pPr algn="l" rtl="0" eaLnBrk="0" fontAlgn="base" hangingPunct="0">
        <a:lnSpc>
          <a:spcPts val="3600"/>
        </a:lnSpc>
        <a:spcBef>
          <a:spcPct val="0"/>
        </a:spcBef>
        <a:spcAft>
          <a:spcPct val="0"/>
        </a:spcAft>
        <a:defRPr sz="3600" b="1">
          <a:solidFill>
            <a:schemeClr val="tx1"/>
          </a:solidFill>
          <a:latin typeface="Calibri" pitchFamily="34" charset="0"/>
        </a:defRPr>
      </a:lvl2pPr>
      <a:lvl3pPr algn="l" rtl="0" eaLnBrk="0" fontAlgn="base" hangingPunct="0">
        <a:lnSpc>
          <a:spcPts val="3600"/>
        </a:lnSpc>
        <a:spcBef>
          <a:spcPct val="0"/>
        </a:spcBef>
        <a:spcAft>
          <a:spcPct val="0"/>
        </a:spcAft>
        <a:defRPr sz="3600" b="1">
          <a:solidFill>
            <a:schemeClr val="tx1"/>
          </a:solidFill>
          <a:latin typeface="Calibri" pitchFamily="34" charset="0"/>
        </a:defRPr>
      </a:lvl3pPr>
      <a:lvl4pPr algn="l" rtl="0" eaLnBrk="0" fontAlgn="base" hangingPunct="0">
        <a:lnSpc>
          <a:spcPts val="3600"/>
        </a:lnSpc>
        <a:spcBef>
          <a:spcPct val="0"/>
        </a:spcBef>
        <a:spcAft>
          <a:spcPct val="0"/>
        </a:spcAft>
        <a:defRPr sz="3600" b="1">
          <a:solidFill>
            <a:schemeClr val="tx1"/>
          </a:solidFill>
          <a:latin typeface="Calibri" pitchFamily="34" charset="0"/>
        </a:defRPr>
      </a:lvl4pPr>
      <a:lvl5pPr algn="l" rtl="0" eaLnBrk="0" fontAlgn="base" hangingPunct="0">
        <a:lnSpc>
          <a:spcPts val="3600"/>
        </a:lnSpc>
        <a:spcBef>
          <a:spcPct val="0"/>
        </a:spcBef>
        <a:spcAft>
          <a:spcPct val="0"/>
        </a:spcAft>
        <a:defRPr sz="3600" b="1">
          <a:solidFill>
            <a:schemeClr val="tx1"/>
          </a:solidFill>
          <a:latin typeface="Calibri" pitchFamily="34" charset="0"/>
        </a:defRPr>
      </a:lvl5pPr>
      <a:lvl6pPr marL="457200" algn="l" rtl="0" eaLnBrk="1" fontAlgn="base" hangingPunct="1">
        <a:lnSpc>
          <a:spcPts val="4500"/>
        </a:lnSpc>
        <a:spcBef>
          <a:spcPct val="0"/>
        </a:spcBef>
        <a:spcAft>
          <a:spcPct val="0"/>
        </a:spcAft>
        <a:defRPr sz="4500" b="1">
          <a:solidFill>
            <a:schemeClr val="accent2"/>
          </a:solidFill>
          <a:latin typeface="Calibri" pitchFamily="34" charset="0"/>
        </a:defRPr>
      </a:lvl6pPr>
      <a:lvl7pPr marL="914400" algn="l" rtl="0" eaLnBrk="1" fontAlgn="base" hangingPunct="1">
        <a:lnSpc>
          <a:spcPts val="4500"/>
        </a:lnSpc>
        <a:spcBef>
          <a:spcPct val="0"/>
        </a:spcBef>
        <a:spcAft>
          <a:spcPct val="0"/>
        </a:spcAft>
        <a:defRPr sz="4500" b="1">
          <a:solidFill>
            <a:schemeClr val="accent2"/>
          </a:solidFill>
          <a:latin typeface="Calibri" pitchFamily="34" charset="0"/>
        </a:defRPr>
      </a:lvl7pPr>
      <a:lvl8pPr marL="1371600" algn="l" rtl="0" eaLnBrk="1" fontAlgn="base" hangingPunct="1">
        <a:lnSpc>
          <a:spcPts val="4500"/>
        </a:lnSpc>
        <a:spcBef>
          <a:spcPct val="0"/>
        </a:spcBef>
        <a:spcAft>
          <a:spcPct val="0"/>
        </a:spcAft>
        <a:defRPr sz="4500" b="1">
          <a:solidFill>
            <a:schemeClr val="accent2"/>
          </a:solidFill>
          <a:latin typeface="Calibri" pitchFamily="34" charset="0"/>
        </a:defRPr>
      </a:lvl8pPr>
      <a:lvl9pPr marL="1828800" algn="l" rtl="0" eaLnBrk="1" fontAlgn="base" hangingPunct="1">
        <a:lnSpc>
          <a:spcPts val="4500"/>
        </a:lnSpc>
        <a:spcBef>
          <a:spcPct val="0"/>
        </a:spcBef>
        <a:spcAft>
          <a:spcPct val="0"/>
        </a:spcAft>
        <a:defRPr sz="4500" b="1">
          <a:solidFill>
            <a:schemeClr val="accent2"/>
          </a:solidFill>
          <a:latin typeface="Calibri" pitchFamily="34" charset="0"/>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a:solidFill>
            <a:schemeClr val="tx1"/>
          </a:solidFill>
          <a:latin typeface="+mn-lt"/>
        </a:defRPr>
      </a:lvl2pPr>
      <a:lvl3pPr marL="1143000" indent="-228600" algn="l" rtl="0" eaLnBrk="0" fontAlgn="base" hangingPunct="0">
        <a:spcBef>
          <a:spcPct val="20000"/>
        </a:spcBef>
        <a:spcAft>
          <a:spcPct val="0"/>
        </a:spcAft>
        <a:buChar char="•"/>
        <a:defRPr>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a:solidFill>
            <a:schemeClr val="tx1"/>
          </a:solidFill>
          <a:latin typeface="+mn-lt"/>
        </a:defRPr>
      </a:lvl5pPr>
      <a:lvl6pPr marL="2514600" indent="-228600" algn="l" rtl="0" eaLnBrk="1" fontAlgn="base" hangingPunct="1">
        <a:spcBef>
          <a:spcPct val="20000"/>
        </a:spcBef>
        <a:spcAft>
          <a:spcPct val="0"/>
        </a:spcAft>
        <a:buChar char="»"/>
        <a:defRPr sz="1400">
          <a:solidFill>
            <a:schemeClr val="accent2"/>
          </a:solidFill>
          <a:latin typeface="+mn-lt"/>
        </a:defRPr>
      </a:lvl6pPr>
      <a:lvl7pPr marL="2971800" indent="-228600" algn="l" rtl="0" eaLnBrk="1" fontAlgn="base" hangingPunct="1">
        <a:spcBef>
          <a:spcPct val="20000"/>
        </a:spcBef>
        <a:spcAft>
          <a:spcPct val="0"/>
        </a:spcAft>
        <a:buChar char="»"/>
        <a:defRPr sz="1400">
          <a:solidFill>
            <a:schemeClr val="accent2"/>
          </a:solidFill>
          <a:latin typeface="+mn-lt"/>
        </a:defRPr>
      </a:lvl7pPr>
      <a:lvl8pPr marL="3429000" indent="-228600" algn="l" rtl="0" eaLnBrk="1" fontAlgn="base" hangingPunct="1">
        <a:spcBef>
          <a:spcPct val="20000"/>
        </a:spcBef>
        <a:spcAft>
          <a:spcPct val="0"/>
        </a:spcAft>
        <a:buChar char="»"/>
        <a:defRPr sz="1400">
          <a:solidFill>
            <a:schemeClr val="accent2"/>
          </a:solidFill>
          <a:latin typeface="+mn-lt"/>
        </a:defRPr>
      </a:lvl8pPr>
      <a:lvl9pPr marL="3886200" indent="-228600" algn="l" rtl="0" eaLnBrk="1" fontAlgn="base" hangingPunct="1">
        <a:spcBef>
          <a:spcPct val="20000"/>
        </a:spcBef>
        <a:spcAft>
          <a:spcPct val="0"/>
        </a:spcAft>
        <a:buChar char="»"/>
        <a:defRPr sz="1400">
          <a:solidFill>
            <a:schemeClr val="accent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hyperlink" Target="https://www.ccsinsight.com/blog/mobile-phone-slips-in-2020/" TargetMode="Externa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3" Type="http://schemas.openxmlformats.org/officeDocument/2006/relationships/hyperlink" Target="mailto:enquiries@embedded-it.co.uk" TargetMode="External"/><Relationship Id="rId2" Type="http://schemas.openxmlformats.org/officeDocument/2006/relationships/hyperlink" Target="http://www.embedded-it.co.uk/" TargetMode="External"/><Relationship Id="rId1" Type="http://schemas.openxmlformats.org/officeDocument/2006/relationships/slideLayout" Target="../slideLayouts/slideLayout4.xml"/><Relationship Id="rId5" Type="http://schemas.openxmlformats.org/officeDocument/2006/relationships/hyperlink" Target="https://www.linkedin.com/company/embedded-it" TargetMode="External"/><Relationship Id="rId4" Type="http://schemas.openxmlformats.org/officeDocument/2006/relationships/hyperlink" Target="https://www.linkedin.com/in/philclarkmsp/"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Technology Category Strategy</a:t>
            </a:r>
          </a:p>
        </p:txBody>
      </p:sp>
      <p:sp>
        <p:nvSpPr>
          <p:cNvPr id="3" name="Subtitle 2"/>
          <p:cNvSpPr>
            <a:spLocks noGrp="1"/>
          </p:cNvSpPr>
          <p:nvPr>
            <p:ph type="subTitle" idx="1"/>
          </p:nvPr>
        </p:nvSpPr>
        <p:spPr/>
        <p:txBody>
          <a:bodyPr/>
          <a:lstStyle/>
          <a:p>
            <a:r>
              <a:rPr lang="en-GB" dirty="0"/>
              <a:t>A template structure for creation of a Technology Category Strategy</a:t>
            </a:r>
          </a:p>
          <a:p>
            <a:endParaRPr lang="en-GB" dirty="0"/>
          </a:p>
          <a:p>
            <a:r>
              <a:rPr lang="en-GB" sz="2000" dirty="0"/>
              <a:t>Phil Clark, September 2020</a:t>
            </a:r>
          </a:p>
        </p:txBody>
      </p:sp>
      <p:pic>
        <p:nvPicPr>
          <p:cNvPr id="5" name="Picture 4" descr="A picture containing drawing, light&#10;&#10;Description automatically generated">
            <a:extLst>
              <a:ext uri="{FF2B5EF4-FFF2-40B4-BE49-F238E27FC236}">
                <a16:creationId xmlns:a16="http://schemas.microsoft.com/office/drawing/2014/main" id="{D7F03196-294A-495E-AA6D-613980F22A9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95536" y="4155926"/>
            <a:ext cx="1224136" cy="428940"/>
          </a:xfrm>
          <a:prstGeom prst="rect">
            <a:avLst/>
          </a:prstGeom>
        </p:spPr>
      </p:pic>
    </p:spTree>
    <p:extLst>
      <p:ext uri="{BB962C8B-B14F-4D97-AF65-F5344CB8AC3E}">
        <p14:creationId xmlns:p14="http://schemas.microsoft.com/office/powerpoint/2010/main" val="113239741"/>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4C994-02D5-40A2-8BA7-0285B79CBBC4}"/>
              </a:ext>
            </a:extLst>
          </p:cNvPr>
          <p:cNvSpPr>
            <a:spLocks noGrp="1"/>
          </p:cNvSpPr>
          <p:nvPr>
            <p:ph type="title"/>
          </p:nvPr>
        </p:nvSpPr>
        <p:spPr/>
        <p:txBody>
          <a:bodyPr/>
          <a:lstStyle/>
          <a:p>
            <a:r>
              <a:rPr lang="en-GB" dirty="0"/>
              <a:t>Application Software</a:t>
            </a:r>
          </a:p>
        </p:txBody>
      </p:sp>
      <p:sp>
        <p:nvSpPr>
          <p:cNvPr id="14" name="Rectangle: Rounded Corners 13">
            <a:extLst>
              <a:ext uri="{FF2B5EF4-FFF2-40B4-BE49-F238E27FC236}">
                <a16:creationId xmlns:a16="http://schemas.microsoft.com/office/drawing/2014/main" id="{6135DC15-E6D9-41C5-A41D-D6E33FD813C5}"/>
              </a:ext>
            </a:extLst>
          </p:cNvPr>
          <p:cNvSpPr/>
          <p:nvPr/>
        </p:nvSpPr>
        <p:spPr>
          <a:xfrm>
            <a:off x="521804" y="744842"/>
            <a:ext cx="3973168" cy="15720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Current Internal Service</a:t>
            </a:r>
          </a:p>
        </p:txBody>
      </p:sp>
      <p:sp>
        <p:nvSpPr>
          <p:cNvPr id="16" name="Rectangle: Rounded Corners 15">
            <a:extLst>
              <a:ext uri="{FF2B5EF4-FFF2-40B4-BE49-F238E27FC236}">
                <a16:creationId xmlns:a16="http://schemas.microsoft.com/office/drawing/2014/main" id="{04E8AFBE-C960-4687-A94A-6A88ACFB8B04}"/>
              </a:ext>
            </a:extLst>
          </p:cNvPr>
          <p:cNvSpPr/>
          <p:nvPr/>
        </p:nvSpPr>
        <p:spPr>
          <a:xfrm>
            <a:off x="4572000" y="744842"/>
            <a:ext cx="3973168" cy="15720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Market Trends</a:t>
            </a:r>
          </a:p>
        </p:txBody>
      </p:sp>
      <p:sp>
        <p:nvSpPr>
          <p:cNvPr id="18" name="Rectangle: Rounded Corners 17">
            <a:extLst>
              <a:ext uri="{FF2B5EF4-FFF2-40B4-BE49-F238E27FC236}">
                <a16:creationId xmlns:a16="http://schemas.microsoft.com/office/drawing/2014/main" id="{DDECBBF8-15D8-4157-80EA-C570C354009B}"/>
              </a:ext>
            </a:extLst>
          </p:cNvPr>
          <p:cNvSpPr/>
          <p:nvPr/>
        </p:nvSpPr>
        <p:spPr>
          <a:xfrm>
            <a:off x="521804" y="2379829"/>
            <a:ext cx="3973168" cy="15720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Key Suppliers</a:t>
            </a:r>
          </a:p>
        </p:txBody>
      </p:sp>
      <p:sp>
        <p:nvSpPr>
          <p:cNvPr id="24" name="Rectangle: Rounded Corners 23">
            <a:extLst>
              <a:ext uri="{FF2B5EF4-FFF2-40B4-BE49-F238E27FC236}">
                <a16:creationId xmlns:a16="http://schemas.microsoft.com/office/drawing/2014/main" id="{0C1E10B3-51CD-41B2-9790-059BFA026868}"/>
              </a:ext>
            </a:extLst>
          </p:cNvPr>
          <p:cNvSpPr/>
          <p:nvPr/>
        </p:nvSpPr>
        <p:spPr>
          <a:xfrm>
            <a:off x="4572000" y="2379828"/>
            <a:ext cx="3973168" cy="15720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Active Projects</a:t>
            </a:r>
          </a:p>
        </p:txBody>
      </p:sp>
      <p:sp>
        <p:nvSpPr>
          <p:cNvPr id="26" name="Rectangle: Rounded Corners 25">
            <a:extLst>
              <a:ext uri="{FF2B5EF4-FFF2-40B4-BE49-F238E27FC236}">
                <a16:creationId xmlns:a16="http://schemas.microsoft.com/office/drawing/2014/main" id="{3F9D654A-637E-492C-AA30-2AA891C97741}"/>
              </a:ext>
            </a:extLst>
          </p:cNvPr>
          <p:cNvSpPr/>
          <p:nvPr/>
        </p:nvSpPr>
        <p:spPr>
          <a:xfrm>
            <a:off x="521803" y="4014816"/>
            <a:ext cx="8023364" cy="5011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Headline Strategy</a:t>
            </a:r>
          </a:p>
        </p:txBody>
      </p:sp>
      <p:graphicFrame>
        <p:nvGraphicFramePr>
          <p:cNvPr id="27" name="Table 27">
            <a:extLst>
              <a:ext uri="{FF2B5EF4-FFF2-40B4-BE49-F238E27FC236}">
                <a16:creationId xmlns:a16="http://schemas.microsoft.com/office/drawing/2014/main" id="{93B05772-11C9-43BB-86DB-DDFF067D927B}"/>
              </a:ext>
            </a:extLst>
          </p:cNvPr>
          <p:cNvGraphicFramePr>
            <a:graphicFrameLocks noGrp="1"/>
          </p:cNvGraphicFramePr>
          <p:nvPr>
            <p:extLst>
              <p:ext uri="{D42A27DB-BD31-4B8C-83A1-F6EECF244321}">
                <p14:modId xmlns:p14="http://schemas.microsoft.com/office/powerpoint/2010/main" val="3391179470"/>
              </p:ext>
            </p:extLst>
          </p:nvPr>
        </p:nvGraphicFramePr>
        <p:xfrm>
          <a:off x="637033" y="2754844"/>
          <a:ext cx="3761230" cy="621030"/>
        </p:xfrm>
        <a:graphic>
          <a:graphicData uri="http://schemas.openxmlformats.org/drawingml/2006/table">
            <a:tbl>
              <a:tblPr firstRow="1" bandRow="1">
                <a:tableStyleId>{5C22544A-7EE6-4342-B048-85BDC9FD1C3A}</a:tableStyleId>
              </a:tblPr>
              <a:tblGrid>
                <a:gridCol w="717761">
                  <a:extLst>
                    <a:ext uri="{9D8B030D-6E8A-4147-A177-3AD203B41FA5}">
                      <a16:colId xmlns:a16="http://schemas.microsoft.com/office/drawing/2014/main" val="1325629781"/>
                    </a:ext>
                  </a:extLst>
                </a:gridCol>
                <a:gridCol w="469151">
                  <a:extLst>
                    <a:ext uri="{9D8B030D-6E8A-4147-A177-3AD203B41FA5}">
                      <a16:colId xmlns:a16="http://schemas.microsoft.com/office/drawing/2014/main" val="4078374771"/>
                    </a:ext>
                  </a:extLst>
                </a:gridCol>
                <a:gridCol w="736375">
                  <a:extLst>
                    <a:ext uri="{9D8B030D-6E8A-4147-A177-3AD203B41FA5}">
                      <a16:colId xmlns:a16="http://schemas.microsoft.com/office/drawing/2014/main" val="2214457807"/>
                    </a:ext>
                  </a:extLst>
                </a:gridCol>
                <a:gridCol w="1837943">
                  <a:extLst>
                    <a:ext uri="{9D8B030D-6E8A-4147-A177-3AD203B41FA5}">
                      <a16:colId xmlns:a16="http://schemas.microsoft.com/office/drawing/2014/main" val="3224768877"/>
                    </a:ext>
                  </a:extLst>
                </a:gridCol>
              </a:tblGrid>
              <a:tr h="342900">
                <a:tc>
                  <a:txBody>
                    <a:bodyPr/>
                    <a:lstStyle/>
                    <a:p>
                      <a:r>
                        <a:rPr lang="en-GB" sz="900" dirty="0"/>
                        <a:t>Supplier</a:t>
                      </a:r>
                    </a:p>
                  </a:txBody>
                  <a:tcPr marL="68580" marR="68580" marT="34290" marB="34290"/>
                </a:tc>
                <a:tc>
                  <a:txBody>
                    <a:bodyPr/>
                    <a:lstStyle/>
                    <a:p>
                      <a:r>
                        <a:rPr lang="en-GB" sz="900" dirty="0"/>
                        <a:t>Spend £pa</a:t>
                      </a:r>
                    </a:p>
                  </a:txBody>
                  <a:tcPr marL="68580" marR="68580" marT="34290" marB="34290"/>
                </a:tc>
                <a:tc>
                  <a:txBody>
                    <a:bodyPr/>
                    <a:lstStyle/>
                    <a:p>
                      <a:r>
                        <a:rPr lang="en-GB" sz="900" dirty="0"/>
                        <a:t>Contract End Date</a:t>
                      </a:r>
                    </a:p>
                  </a:txBody>
                  <a:tcPr marL="68580" marR="68580" marT="34290" marB="34290"/>
                </a:tc>
                <a:tc>
                  <a:txBody>
                    <a:bodyPr/>
                    <a:lstStyle/>
                    <a:p>
                      <a:r>
                        <a:rPr lang="en-GB" sz="900" dirty="0"/>
                        <a:t>Notes</a:t>
                      </a:r>
                    </a:p>
                  </a:txBody>
                  <a:tcPr marL="68580" marR="68580" marT="34290" marB="34290"/>
                </a:tc>
                <a:extLst>
                  <a:ext uri="{0D108BD9-81ED-4DB2-BD59-A6C34878D82A}">
                    <a16:rowId xmlns:a16="http://schemas.microsoft.com/office/drawing/2014/main" val="1635467576"/>
                  </a:ext>
                </a:extLst>
              </a:tr>
              <a:tr h="278130">
                <a:tc>
                  <a:txBody>
                    <a:bodyPr/>
                    <a:lstStyle/>
                    <a:p>
                      <a:r>
                        <a:rPr lang="en-GB" sz="900" dirty="0"/>
                        <a:t>[]</a:t>
                      </a:r>
                    </a:p>
                  </a:txBody>
                  <a:tcPr marL="68580" marR="68580" marT="34290" marB="34290"/>
                </a:tc>
                <a:tc>
                  <a:txBody>
                    <a:bodyPr/>
                    <a:lstStyle/>
                    <a:p>
                      <a:r>
                        <a:rPr lang="en-GB" sz="900" dirty="0"/>
                        <a:t>[]</a:t>
                      </a:r>
                    </a:p>
                  </a:txBody>
                  <a:tcPr marL="68580" marR="68580" marT="34290" marB="34290"/>
                </a:tc>
                <a:tc>
                  <a:txBody>
                    <a:bodyPr/>
                    <a:lstStyle/>
                    <a:p>
                      <a:r>
                        <a:rPr lang="en-GB" sz="900" dirty="0"/>
                        <a:t>[]</a:t>
                      </a:r>
                    </a:p>
                  </a:txBody>
                  <a:tcPr marL="68580" marR="68580" marT="34290" marB="34290"/>
                </a:tc>
                <a:tc>
                  <a:txBody>
                    <a:bodyPr/>
                    <a:lstStyle/>
                    <a:p>
                      <a:r>
                        <a:rPr lang="en-GB" sz="900" dirty="0"/>
                        <a:t>[]</a:t>
                      </a:r>
                    </a:p>
                  </a:txBody>
                  <a:tcPr marL="68580" marR="68580" marT="34290" marB="34290"/>
                </a:tc>
                <a:extLst>
                  <a:ext uri="{0D108BD9-81ED-4DB2-BD59-A6C34878D82A}">
                    <a16:rowId xmlns:a16="http://schemas.microsoft.com/office/drawing/2014/main" val="3443742040"/>
                  </a:ext>
                </a:extLst>
              </a:tr>
            </a:tbl>
          </a:graphicData>
        </a:graphic>
      </p:graphicFrame>
      <p:graphicFrame>
        <p:nvGraphicFramePr>
          <p:cNvPr id="29" name="Table 27">
            <a:extLst>
              <a:ext uri="{FF2B5EF4-FFF2-40B4-BE49-F238E27FC236}">
                <a16:creationId xmlns:a16="http://schemas.microsoft.com/office/drawing/2014/main" id="{A66CBF48-A1A3-4056-A3A8-E6F1312A5403}"/>
              </a:ext>
            </a:extLst>
          </p:cNvPr>
          <p:cNvGraphicFramePr>
            <a:graphicFrameLocks noGrp="1"/>
          </p:cNvGraphicFramePr>
          <p:nvPr>
            <p:extLst>
              <p:ext uri="{D42A27DB-BD31-4B8C-83A1-F6EECF244321}">
                <p14:modId xmlns:p14="http://schemas.microsoft.com/office/powerpoint/2010/main" val="1520741358"/>
              </p:ext>
            </p:extLst>
          </p:nvPr>
        </p:nvGraphicFramePr>
        <p:xfrm>
          <a:off x="4714875" y="2754844"/>
          <a:ext cx="3688461" cy="556260"/>
        </p:xfrm>
        <a:graphic>
          <a:graphicData uri="http://schemas.openxmlformats.org/drawingml/2006/table">
            <a:tbl>
              <a:tblPr firstRow="1" bandRow="1">
                <a:tableStyleId>{5C22544A-7EE6-4342-B048-85BDC9FD1C3A}</a:tableStyleId>
              </a:tblPr>
              <a:tblGrid>
                <a:gridCol w="908685">
                  <a:extLst>
                    <a:ext uri="{9D8B030D-6E8A-4147-A177-3AD203B41FA5}">
                      <a16:colId xmlns:a16="http://schemas.microsoft.com/office/drawing/2014/main" val="1325629781"/>
                    </a:ext>
                  </a:extLst>
                </a:gridCol>
                <a:gridCol w="786384">
                  <a:extLst>
                    <a:ext uri="{9D8B030D-6E8A-4147-A177-3AD203B41FA5}">
                      <a16:colId xmlns:a16="http://schemas.microsoft.com/office/drawing/2014/main" val="4078374771"/>
                    </a:ext>
                  </a:extLst>
                </a:gridCol>
                <a:gridCol w="1993392">
                  <a:extLst>
                    <a:ext uri="{9D8B030D-6E8A-4147-A177-3AD203B41FA5}">
                      <a16:colId xmlns:a16="http://schemas.microsoft.com/office/drawing/2014/main" val="2214457807"/>
                    </a:ext>
                  </a:extLst>
                </a:gridCol>
              </a:tblGrid>
              <a:tr h="278130">
                <a:tc>
                  <a:txBody>
                    <a:bodyPr/>
                    <a:lstStyle/>
                    <a:p>
                      <a:r>
                        <a:rPr lang="en-GB" sz="900" dirty="0"/>
                        <a:t>Project</a:t>
                      </a:r>
                    </a:p>
                  </a:txBody>
                  <a:tcPr marL="68580" marR="68580" marT="34290" marB="34290"/>
                </a:tc>
                <a:tc>
                  <a:txBody>
                    <a:bodyPr/>
                    <a:lstStyle/>
                    <a:p>
                      <a:r>
                        <a:rPr lang="en-GB" sz="900" dirty="0"/>
                        <a:t>End Date</a:t>
                      </a:r>
                    </a:p>
                  </a:txBody>
                  <a:tcPr marL="68580" marR="68580" marT="34290" marB="34290"/>
                </a:tc>
                <a:tc>
                  <a:txBody>
                    <a:bodyPr/>
                    <a:lstStyle/>
                    <a:p>
                      <a:r>
                        <a:rPr lang="en-GB" sz="900" dirty="0"/>
                        <a:t>Impact on Supply</a:t>
                      </a:r>
                    </a:p>
                  </a:txBody>
                  <a:tcPr marL="68580" marR="68580" marT="34290" marB="34290"/>
                </a:tc>
                <a:extLst>
                  <a:ext uri="{0D108BD9-81ED-4DB2-BD59-A6C34878D82A}">
                    <a16:rowId xmlns:a16="http://schemas.microsoft.com/office/drawing/2014/main" val="1635467576"/>
                  </a:ext>
                </a:extLst>
              </a:tr>
              <a:tr h="278130">
                <a:tc>
                  <a:txBody>
                    <a:bodyPr/>
                    <a:lstStyle/>
                    <a:p>
                      <a:r>
                        <a:rPr lang="en-GB" sz="900" dirty="0"/>
                        <a:t>[]</a:t>
                      </a:r>
                    </a:p>
                  </a:txBody>
                  <a:tcPr marL="68580" marR="68580" marT="34290" marB="34290"/>
                </a:tc>
                <a:tc>
                  <a:txBody>
                    <a:bodyPr/>
                    <a:lstStyle/>
                    <a:p>
                      <a:r>
                        <a:rPr lang="en-GB" sz="900" dirty="0"/>
                        <a:t>[]</a:t>
                      </a:r>
                    </a:p>
                  </a:txBody>
                  <a:tcPr marL="68580" marR="68580" marT="34290" marB="34290"/>
                </a:tc>
                <a:tc>
                  <a:txBody>
                    <a:bodyPr/>
                    <a:lstStyle/>
                    <a:p>
                      <a:r>
                        <a:rPr lang="en-GB" sz="900" dirty="0"/>
                        <a:t>[]</a:t>
                      </a:r>
                    </a:p>
                  </a:txBody>
                  <a:tcPr marL="68580" marR="68580" marT="34290" marB="34290"/>
                </a:tc>
                <a:extLst>
                  <a:ext uri="{0D108BD9-81ED-4DB2-BD59-A6C34878D82A}">
                    <a16:rowId xmlns:a16="http://schemas.microsoft.com/office/drawing/2014/main" val="3443742040"/>
                  </a:ext>
                </a:extLst>
              </a:tr>
            </a:tbl>
          </a:graphicData>
        </a:graphic>
      </p:graphicFrame>
      <p:sp>
        <p:nvSpPr>
          <p:cNvPr id="30" name="TextBox 29">
            <a:extLst>
              <a:ext uri="{FF2B5EF4-FFF2-40B4-BE49-F238E27FC236}">
                <a16:creationId xmlns:a16="http://schemas.microsoft.com/office/drawing/2014/main" id="{ABE75715-B249-4B3B-A7B0-FB75E1809A98}"/>
              </a:ext>
            </a:extLst>
          </p:cNvPr>
          <p:cNvSpPr txBox="1"/>
          <p:nvPr/>
        </p:nvSpPr>
        <p:spPr>
          <a:xfrm>
            <a:off x="637033" y="1084325"/>
            <a:ext cx="3622412" cy="230832"/>
          </a:xfrm>
          <a:prstGeom prst="rect">
            <a:avLst/>
          </a:prstGeom>
          <a:noFill/>
        </p:spPr>
        <p:txBody>
          <a:bodyPr wrap="square" rtlCol="0">
            <a:spAutoFit/>
          </a:bodyPr>
          <a:lstStyle/>
          <a:p>
            <a:pPr marL="214313" indent="-214313">
              <a:buFont typeface="Arial" panose="020B0604020202020204" pitchFamily="34" charset="0"/>
              <a:buChar char="•"/>
            </a:pPr>
            <a:r>
              <a:rPr lang="en-GB" sz="900" dirty="0">
                <a:solidFill>
                  <a:schemeClr val="bg1"/>
                </a:solidFill>
              </a:rPr>
              <a:t>[ ]</a:t>
            </a:r>
          </a:p>
        </p:txBody>
      </p:sp>
      <p:sp>
        <p:nvSpPr>
          <p:cNvPr id="32" name="TextBox 31">
            <a:extLst>
              <a:ext uri="{FF2B5EF4-FFF2-40B4-BE49-F238E27FC236}">
                <a16:creationId xmlns:a16="http://schemas.microsoft.com/office/drawing/2014/main" id="{4F9C1DF2-F8B8-4759-A39C-61D91577DE41}"/>
              </a:ext>
            </a:extLst>
          </p:cNvPr>
          <p:cNvSpPr txBox="1"/>
          <p:nvPr/>
        </p:nvSpPr>
        <p:spPr>
          <a:xfrm>
            <a:off x="4714875" y="1054508"/>
            <a:ext cx="3622412" cy="230832"/>
          </a:xfrm>
          <a:prstGeom prst="rect">
            <a:avLst/>
          </a:prstGeom>
          <a:noFill/>
        </p:spPr>
        <p:txBody>
          <a:bodyPr wrap="square" rtlCol="0">
            <a:spAutoFit/>
          </a:bodyPr>
          <a:lstStyle/>
          <a:p>
            <a:pPr marL="214313" indent="-214313">
              <a:buFont typeface="Arial" panose="020B0604020202020204" pitchFamily="34" charset="0"/>
              <a:buChar char="•"/>
            </a:pPr>
            <a:r>
              <a:rPr lang="en-GB" sz="900" dirty="0">
                <a:solidFill>
                  <a:schemeClr val="bg1"/>
                </a:solidFill>
              </a:rPr>
              <a:t>[ ]</a:t>
            </a:r>
          </a:p>
        </p:txBody>
      </p:sp>
      <p:sp>
        <p:nvSpPr>
          <p:cNvPr id="34" name="TextBox 33">
            <a:extLst>
              <a:ext uri="{FF2B5EF4-FFF2-40B4-BE49-F238E27FC236}">
                <a16:creationId xmlns:a16="http://schemas.microsoft.com/office/drawing/2014/main" id="{83F5357F-7DDB-437F-8B9F-313A5546C935}"/>
              </a:ext>
            </a:extLst>
          </p:cNvPr>
          <p:cNvSpPr txBox="1"/>
          <p:nvPr/>
        </p:nvSpPr>
        <p:spPr>
          <a:xfrm>
            <a:off x="706442" y="4265391"/>
            <a:ext cx="7696894" cy="230832"/>
          </a:xfrm>
          <a:prstGeom prst="rect">
            <a:avLst/>
          </a:prstGeom>
          <a:noFill/>
        </p:spPr>
        <p:txBody>
          <a:bodyPr wrap="square" rtlCol="0">
            <a:spAutoFit/>
          </a:bodyPr>
          <a:lstStyle/>
          <a:p>
            <a:pPr marL="214313" indent="-214313">
              <a:buFont typeface="Arial" panose="020B0604020202020204" pitchFamily="34" charset="0"/>
              <a:buChar char="•"/>
            </a:pPr>
            <a:r>
              <a:rPr lang="en-GB" sz="900" dirty="0">
                <a:solidFill>
                  <a:schemeClr val="bg1"/>
                </a:solidFill>
              </a:rPr>
              <a:t>[ ]</a:t>
            </a:r>
          </a:p>
        </p:txBody>
      </p:sp>
    </p:spTree>
    <p:extLst>
      <p:ext uri="{BB962C8B-B14F-4D97-AF65-F5344CB8AC3E}">
        <p14:creationId xmlns:p14="http://schemas.microsoft.com/office/powerpoint/2010/main" val="32780372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4C994-02D5-40A2-8BA7-0285B79CBBC4}"/>
              </a:ext>
            </a:extLst>
          </p:cNvPr>
          <p:cNvSpPr>
            <a:spLocks noGrp="1"/>
          </p:cNvSpPr>
          <p:nvPr>
            <p:ph type="title"/>
          </p:nvPr>
        </p:nvSpPr>
        <p:spPr/>
        <p:txBody>
          <a:bodyPr/>
          <a:lstStyle/>
          <a:p>
            <a:r>
              <a:rPr lang="en-GB" dirty="0"/>
              <a:t>Middleware</a:t>
            </a:r>
          </a:p>
        </p:txBody>
      </p:sp>
      <p:sp>
        <p:nvSpPr>
          <p:cNvPr id="14" name="Rectangle: Rounded Corners 13">
            <a:extLst>
              <a:ext uri="{FF2B5EF4-FFF2-40B4-BE49-F238E27FC236}">
                <a16:creationId xmlns:a16="http://schemas.microsoft.com/office/drawing/2014/main" id="{6135DC15-E6D9-41C5-A41D-D6E33FD813C5}"/>
              </a:ext>
            </a:extLst>
          </p:cNvPr>
          <p:cNvSpPr/>
          <p:nvPr/>
        </p:nvSpPr>
        <p:spPr>
          <a:xfrm>
            <a:off x="521804" y="744842"/>
            <a:ext cx="3973168" cy="15720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Current Internal Service</a:t>
            </a:r>
          </a:p>
        </p:txBody>
      </p:sp>
      <p:sp>
        <p:nvSpPr>
          <p:cNvPr id="16" name="Rectangle: Rounded Corners 15">
            <a:extLst>
              <a:ext uri="{FF2B5EF4-FFF2-40B4-BE49-F238E27FC236}">
                <a16:creationId xmlns:a16="http://schemas.microsoft.com/office/drawing/2014/main" id="{04E8AFBE-C960-4687-A94A-6A88ACFB8B04}"/>
              </a:ext>
            </a:extLst>
          </p:cNvPr>
          <p:cNvSpPr/>
          <p:nvPr/>
        </p:nvSpPr>
        <p:spPr>
          <a:xfrm>
            <a:off x="4572000" y="744842"/>
            <a:ext cx="3973168" cy="15720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Market Trends</a:t>
            </a:r>
          </a:p>
        </p:txBody>
      </p:sp>
      <p:sp>
        <p:nvSpPr>
          <p:cNvPr id="18" name="Rectangle: Rounded Corners 17">
            <a:extLst>
              <a:ext uri="{FF2B5EF4-FFF2-40B4-BE49-F238E27FC236}">
                <a16:creationId xmlns:a16="http://schemas.microsoft.com/office/drawing/2014/main" id="{DDECBBF8-15D8-4157-80EA-C570C354009B}"/>
              </a:ext>
            </a:extLst>
          </p:cNvPr>
          <p:cNvSpPr/>
          <p:nvPr/>
        </p:nvSpPr>
        <p:spPr>
          <a:xfrm>
            <a:off x="521804" y="2379829"/>
            <a:ext cx="3973168" cy="15720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Key Suppliers</a:t>
            </a:r>
          </a:p>
        </p:txBody>
      </p:sp>
      <p:sp>
        <p:nvSpPr>
          <p:cNvPr id="24" name="Rectangle: Rounded Corners 23">
            <a:extLst>
              <a:ext uri="{FF2B5EF4-FFF2-40B4-BE49-F238E27FC236}">
                <a16:creationId xmlns:a16="http://schemas.microsoft.com/office/drawing/2014/main" id="{0C1E10B3-51CD-41B2-9790-059BFA026868}"/>
              </a:ext>
            </a:extLst>
          </p:cNvPr>
          <p:cNvSpPr/>
          <p:nvPr/>
        </p:nvSpPr>
        <p:spPr>
          <a:xfrm>
            <a:off x="4572000" y="2379828"/>
            <a:ext cx="3973168" cy="15720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Active Projects</a:t>
            </a:r>
          </a:p>
        </p:txBody>
      </p:sp>
      <p:sp>
        <p:nvSpPr>
          <p:cNvPr id="26" name="Rectangle: Rounded Corners 25">
            <a:extLst>
              <a:ext uri="{FF2B5EF4-FFF2-40B4-BE49-F238E27FC236}">
                <a16:creationId xmlns:a16="http://schemas.microsoft.com/office/drawing/2014/main" id="{3F9D654A-637E-492C-AA30-2AA891C97741}"/>
              </a:ext>
            </a:extLst>
          </p:cNvPr>
          <p:cNvSpPr/>
          <p:nvPr/>
        </p:nvSpPr>
        <p:spPr>
          <a:xfrm>
            <a:off x="521803" y="4014816"/>
            <a:ext cx="8023364" cy="5011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Headline Strategy</a:t>
            </a:r>
          </a:p>
        </p:txBody>
      </p:sp>
      <p:sp>
        <p:nvSpPr>
          <p:cNvPr id="30" name="TextBox 29">
            <a:extLst>
              <a:ext uri="{FF2B5EF4-FFF2-40B4-BE49-F238E27FC236}">
                <a16:creationId xmlns:a16="http://schemas.microsoft.com/office/drawing/2014/main" id="{ABE75715-B249-4B3B-A7B0-FB75E1809A98}"/>
              </a:ext>
            </a:extLst>
          </p:cNvPr>
          <p:cNvSpPr txBox="1"/>
          <p:nvPr/>
        </p:nvSpPr>
        <p:spPr>
          <a:xfrm>
            <a:off x="637033" y="1084325"/>
            <a:ext cx="3622412" cy="230832"/>
          </a:xfrm>
          <a:prstGeom prst="rect">
            <a:avLst/>
          </a:prstGeom>
          <a:noFill/>
        </p:spPr>
        <p:txBody>
          <a:bodyPr wrap="square" rtlCol="0">
            <a:spAutoFit/>
          </a:bodyPr>
          <a:lstStyle/>
          <a:p>
            <a:pPr marL="214313" indent="-214313">
              <a:buFont typeface="Arial" panose="020B0604020202020204" pitchFamily="34" charset="0"/>
              <a:buChar char="•"/>
            </a:pPr>
            <a:r>
              <a:rPr lang="en-GB" sz="900" dirty="0">
                <a:solidFill>
                  <a:schemeClr val="bg1"/>
                </a:solidFill>
              </a:rPr>
              <a:t>[ ]</a:t>
            </a:r>
          </a:p>
        </p:txBody>
      </p:sp>
      <p:sp>
        <p:nvSpPr>
          <p:cNvPr id="32" name="TextBox 31">
            <a:extLst>
              <a:ext uri="{FF2B5EF4-FFF2-40B4-BE49-F238E27FC236}">
                <a16:creationId xmlns:a16="http://schemas.microsoft.com/office/drawing/2014/main" id="{4F9C1DF2-F8B8-4759-A39C-61D91577DE41}"/>
              </a:ext>
            </a:extLst>
          </p:cNvPr>
          <p:cNvSpPr txBox="1"/>
          <p:nvPr/>
        </p:nvSpPr>
        <p:spPr>
          <a:xfrm>
            <a:off x="4714875" y="1054508"/>
            <a:ext cx="3622412" cy="230832"/>
          </a:xfrm>
          <a:prstGeom prst="rect">
            <a:avLst/>
          </a:prstGeom>
          <a:noFill/>
        </p:spPr>
        <p:txBody>
          <a:bodyPr wrap="square" rtlCol="0">
            <a:spAutoFit/>
          </a:bodyPr>
          <a:lstStyle/>
          <a:p>
            <a:pPr marL="214313" indent="-214313">
              <a:buFont typeface="Arial" panose="020B0604020202020204" pitchFamily="34" charset="0"/>
              <a:buChar char="•"/>
            </a:pPr>
            <a:r>
              <a:rPr lang="en-GB" sz="900" dirty="0">
                <a:solidFill>
                  <a:schemeClr val="bg1"/>
                </a:solidFill>
              </a:rPr>
              <a:t>[ ]</a:t>
            </a:r>
          </a:p>
        </p:txBody>
      </p:sp>
      <p:sp>
        <p:nvSpPr>
          <p:cNvPr id="34" name="TextBox 33">
            <a:extLst>
              <a:ext uri="{FF2B5EF4-FFF2-40B4-BE49-F238E27FC236}">
                <a16:creationId xmlns:a16="http://schemas.microsoft.com/office/drawing/2014/main" id="{83F5357F-7DDB-437F-8B9F-313A5546C935}"/>
              </a:ext>
            </a:extLst>
          </p:cNvPr>
          <p:cNvSpPr txBox="1"/>
          <p:nvPr/>
        </p:nvSpPr>
        <p:spPr>
          <a:xfrm>
            <a:off x="706442" y="4265391"/>
            <a:ext cx="7696894" cy="230832"/>
          </a:xfrm>
          <a:prstGeom prst="rect">
            <a:avLst/>
          </a:prstGeom>
          <a:noFill/>
        </p:spPr>
        <p:txBody>
          <a:bodyPr wrap="square" rtlCol="0">
            <a:spAutoFit/>
          </a:bodyPr>
          <a:lstStyle/>
          <a:p>
            <a:pPr marL="214313" indent="-214313">
              <a:buFont typeface="Arial" panose="020B0604020202020204" pitchFamily="34" charset="0"/>
              <a:buChar char="•"/>
            </a:pPr>
            <a:r>
              <a:rPr lang="en-GB" sz="900" dirty="0">
                <a:solidFill>
                  <a:schemeClr val="bg1"/>
                </a:solidFill>
              </a:rPr>
              <a:t>[ ]</a:t>
            </a:r>
          </a:p>
        </p:txBody>
      </p:sp>
      <p:graphicFrame>
        <p:nvGraphicFramePr>
          <p:cNvPr id="3" name="Table 27">
            <a:extLst>
              <a:ext uri="{FF2B5EF4-FFF2-40B4-BE49-F238E27FC236}">
                <a16:creationId xmlns:a16="http://schemas.microsoft.com/office/drawing/2014/main" id="{E61D3F30-AB3A-410F-831A-DC5F96F00544}"/>
              </a:ext>
            </a:extLst>
          </p:cNvPr>
          <p:cNvGraphicFramePr>
            <a:graphicFrameLocks noGrp="1"/>
          </p:cNvGraphicFramePr>
          <p:nvPr>
            <p:extLst>
              <p:ext uri="{D42A27DB-BD31-4B8C-83A1-F6EECF244321}">
                <p14:modId xmlns:p14="http://schemas.microsoft.com/office/powerpoint/2010/main" val="979871928"/>
              </p:ext>
            </p:extLst>
          </p:nvPr>
        </p:nvGraphicFramePr>
        <p:xfrm>
          <a:off x="637033" y="2754844"/>
          <a:ext cx="3761230" cy="621030"/>
        </p:xfrm>
        <a:graphic>
          <a:graphicData uri="http://schemas.openxmlformats.org/drawingml/2006/table">
            <a:tbl>
              <a:tblPr firstRow="1" bandRow="1">
                <a:tableStyleId>{5C22544A-7EE6-4342-B048-85BDC9FD1C3A}</a:tableStyleId>
              </a:tblPr>
              <a:tblGrid>
                <a:gridCol w="717761">
                  <a:extLst>
                    <a:ext uri="{9D8B030D-6E8A-4147-A177-3AD203B41FA5}">
                      <a16:colId xmlns:a16="http://schemas.microsoft.com/office/drawing/2014/main" val="1325629781"/>
                    </a:ext>
                  </a:extLst>
                </a:gridCol>
                <a:gridCol w="469151">
                  <a:extLst>
                    <a:ext uri="{9D8B030D-6E8A-4147-A177-3AD203B41FA5}">
                      <a16:colId xmlns:a16="http://schemas.microsoft.com/office/drawing/2014/main" val="4078374771"/>
                    </a:ext>
                  </a:extLst>
                </a:gridCol>
                <a:gridCol w="736375">
                  <a:extLst>
                    <a:ext uri="{9D8B030D-6E8A-4147-A177-3AD203B41FA5}">
                      <a16:colId xmlns:a16="http://schemas.microsoft.com/office/drawing/2014/main" val="2214457807"/>
                    </a:ext>
                  </a:extLst>
                </a:gridCol>
                <a:gridCol w="1837943">
                  <a:extLst>
                    <a:ext uri="{9D8B030D-6E8A-4147-A177-3AD203B41FA5}">
                      <a16:colId xmlns:a16="http://schemas.microsoft.com/office/drawing/2014/main" val="3224768877"/>
                    </a:ext>
                  </a:extLst>
                </a:gridCol>
              </a:tblGrid>
              <a:tr h="342900">
                <a:tc>
                  <a:txBody>
                    <a:bodyPr/>
                    <a:lstStyle/>
                    <a:p>
                      <a:r>
                        <a:rPr lang="en-GB" sz="900" dirty="0"/>
                        <a:t>Supplier</a:t>
                      </a:r>
                    </a:p>
                  </a:txBody>
                  <a:tcPr marL="68580" marR="68580" marT="34290" marB="34290"/>
                </a:tc>
                <a:tc>
                  <a:txBody>
                    <a:bodyPr/>
                    <a:lstStyle/>
                    <a:p>
                      <a:r>
                        <a:rPr lang="en-GB" sz="900" dirty="0"/>
                        <a:t>Spend £pa</a:t>
                      </a:r>
                    </a:p>
                  </a:txBody>
                  <a:tcPr marL="68580" marR="68580" marT="34290" marB="34290"/>
                </a:tc>
                <a:tc>
                  <a:txBody>
                    <a:bodyPr/>
                    <a:lstStyle/>
                    <a:p>
                      <a:r>
                        <a:rPr lang="en-GB" sz="900" dirty="0"/>
                        <a:t>Contract End Date</a:t>
                      </a:r>
                    </a:p>
                  </a:txBody>
                  <a:tcPr marL="68580" marR="68580" marT="34290" marB="34290"/>
                </a:tc>
                <a:tc>
                  <a:txBody>
                    <a:bodyPr/>
                    <a:lstStyle/>
                    <a:p>
                      <a:r>
                        <a:rPr lang="en-GB" sz="900" dirty="0"/>
                        <a:t>Notes</a:t>
                      </a:r>
                    </a:p>
                  </a:txBody>
                  <a:tcPr marL="68580" marR="68580" marT="34290" marB="34290"/>
                </a:tc>
                <a:extLst>
                  <a:ext uri="{0D108BD9-81ED-4DB2-BD59-A6C34878D82A}">
                    <a16:rowId xmlns:a16="http://schemas.microsoft.com/office/drawing/2014/main" val="1635467576"/>
                  </a:ext>
                </a:extLst>
              </a:tr>
              <a:tr h="278130">
                <a:tc>
                  <a:txBody>
                    <a:bodyPr/>
                    <a:lstStyle/>
                    <a:p>
                      <a:r>
                        <a:rPr lang="en-GB" sz="900" dirty="0"/>
                        <a:t>[]</a:t>
                      </a:r>
                    </a:p>
                  </a:txBody>
                  <a:tcPr marL="68580" marR="68580" marT="34290" marB="34290"/>
                </a:tc>
                <a:tc>
                  <a:txBody>
                    <a:bodyPr/>
                    <a:lstStyle/>
                    <a:p>
                      <a:r>
                        <a:rPr lang="en-GB" sz="900" dirty="0"/>
                        <a:t>[]</a:t>
                      </a:r>
                    </a:p>
                  </a:txBody>
                  <a:tcPr marL="68580" marR="68580" marT="34290" marB="34290"/>
                </a:tc>
                <a:tc>
                  <a:txBody>
                    <a:bodyPr/>
                    <a:lstStyle/>
                    <a:p>
                      <a:r>
                        <a:rPr lang="en-GB" sz="900" dirty="0"/>
                        <a:t>[]</a:t>
                      </a:r>
                    </a:p>
                  </a:txBody>
                  <a:tcPr marL="68580" marR="68580" marT="34290" marB="34290"/>
                </a:tc>
                <a:tc>
                  <a:txBody>
                    <a:bodyPr/>
                    <a:lstStyle/>
                    <a:p>
                      <a:r>
                        <a:rPr lang="en-GB" sz="900" dirty="0"/>
                        <a:t>[]</a:t>
                      </a:r>
                    </a:p>
                  </a:txBody>
                  <a:tcPr marL="68580" marR="68580" marT="34290" marB="34290"/>
                </a:tc>
                <a:extLst>
                  <a:ext uri="{0D108BD9-81ED-4DB2-BD59-A6C34878D82A}">
                    <a16:rowId xmlns:a16="http://schemas.microsoft.com/office/drawing/2014/main" val="3443742040"/>
                  </a:ext>
                </a:extLst>
              </a:tr>
            </a:tbl>
          </a:graphicData>
        </a:graphic>
      </p:graphicFrame>
      <p:graphicFrame>
        <p:nvGraphicFramePr>
          <p:cNvPr id="4" name="Table 27">
            <a:extLst>
              <a:ext uri="{FF2B5EF4-FFF2-40B4-BE49-F238E27FC236}">
                <a16:creationId xmlns:a16="http://schemas.microsoft.com/office/drawing/2014/main" id="{17626AAA-B169-4E96-9A0A-07ECDAA24E9C}"/>
              </a:ext>
            </a:extLst>
          </p:cNvPr>
          <p:cNvGraphicFramePr>
            <a:graphicFrameLocks noGrp="1"/>
          </p:cNvGraphicFramePr>
          <p:nvPr>
            <p:extLst>
              <p:ext uri="{D42A27DB-BD31-4B8C-83A1-F6EECF244321}">
                <p14:modId xmlns:p14="http://schemas.microsoft.com/office/powerpoint/2010/main" val="3241284623"/>
              </p:ext>
            </p:extLst>
          </p:nvPr>
        </p:nvGraphicFramePr>
        <p:xfrm>
          <a:off x="4714875" y="2754844"/>
          <a:ext cx="3688461" cy="556260"/>
        </p:xfrm>
        <a:graphic>
          <a:graphicData uri="http://schemas.openxmlformats.org/drawingml/2006/table">
            <a:tbl>
              <a:tblPr firstRow="1" bandRow="1">
                <a:tableStyleId>{5C22544A-7EE6-4342-B048-85BDC9FD1C3A}</a:tableStyleId>
              </a:tblPr>
              <a:tblGrid>
                <a:gridCol w="908685">
                  <a:extLst>
                    <a:ext uri="{9D8B030D-6E8A-4147-A177-3AD203B41FA5}">
                      <a16:colId xmlns:a16="http://schemas.microsoft.com/office/drawing/2014/main" val="1325629781"/>
                    </a:ext>
                  </a:extLst>
                </a:gridCol>
                <a:gridCol w="786384">
                  <a:extLst>
                    <a:ext uri="{9D8B030D-6E8A-4147-A177-3AD203B41FA5}">
                      <a16:colId xmlns:a16="http://schemas.microsoft.com/office/drawing/2014/main" val="4078374771"/>
                    </a:ext>
                  </a:extLst>
                </a:gridCol>
                <a:gridCol w="1993392">
                  <a:extLst>
                    <a:ext uri="{9D8B030D-6E8A-4147-A177-3AD203B41FA5}">
                      <a16:colId xmlns:a16="http://schemas.microsoft.com/office/drawing/2014/main" val="2214457807"/>
                    </a:ext>
                  </a:extLst>
                </a:gridCol>
              </a:tblGrid>
              <a:tr h="278130">
                <a:tc>
                  <a:txBody>
                    <a:bodyPr/>
                    <a:lstStyle/>
                    <a:p>
                      <a:r>
                        <a:rPr lang="en-GB" sz="900" dirty="0"/>
                        <a:t>Project</a:t>
                      </a:r>
                    </a:p>
                  </a:txBody>
                  <a:tcPr marL="68580" marR="68580" marT="34290" marB="34290"/>
                </a:tc>
                <a:tc>
                  <a:txBody>
                    <a:bodyPr/>
                    <a:lstStyle/>
                    <a:p>
                      <a:r>
                        <a:rPr lang="en-GB" sz="900" dirty="0"/>
                        <a:t>End Date</a:t>
                      </a:r>
                    </a:p>
                  </a:txBody>
                  <a:tcPr marL="68580" marR="68580" marT="34290" marB="34290"/>
                </a:tc>
                <a:tc>
                  <a:txBody>
                    <a:bodyPr/>
                    <a:lstStyle/>
                    <a:p>
                      <a:r>
                        <a:rPr lang="en-GB" sz="900" dirty="0"/>
                        <a:t>Impact on Supply</a:t>
                      </a:r>
                    </a:p>
                  </a:txBody>
                  <a:tcPr marL="68580" marR="68580" marT="34290" marB="34290"/>
                </a:tc>
                <a:extLst>
                  <a:ext uri="{0D108BD9-81ED-4DB2-BD59-A6C34878D82A}">
                    <a16:rowId xmlns:a16="http://schemas.microsoft.com/office/drawing/2014/main" val="1635467576"/>
                  </a:ext>
                </a:extLst>
              </a:tr>
              <a:tr h="278130">
                <a:tc>
                  <a:txBody>
                    <a:bodyPr/>
                    <a:lstStyle/>
                    <a:p>
                      <a:r>
                        <a:rPr lang="en-GB" sz="900" dirty="0"/>
                        <a:t>[]</a:t>
                      </a:r>
                    </a:p>
                  </a:txBody>
                  <a:tcPr marL="68580" marR="68580" marT="34290" marB="34290"/>
                </a:tc>
                <a:tc>
                  <a:txBody>
                    <a:bodyPr/>
                    <a:lstStyle/>
                    <a:p>
                      <a:r>
                        <a:rPr lang="en-GB" sz="900" dirty="0"/>
                        <a:t>[]</a:t>
                      </a:r>
                    </a:p>
                  </a:txBody>
                  <a:tcPr marL="68580" marR="68580" marT="34290" marB="34290"/>
                </a:tc>
                <a:tc>
                  <a:txBody>
                    <a:bodyPr/>
                    <a:lstStyle/>
                    <a:p>
                      <a:r>
                        <a:rPr lang="en-GB" sz="900" dirty="0"/>
                        <a:t>[]</a:t>
                      </a:r>
                    </a:p>
                  </a:txBody>
                  <a:tcPr marL="68580" marR="68580" marT="34290" marB="34290"/>
                </a:tc>
                <a:extLst>
                  <a:ext uri="{0D108BD9-81ED-4DB2-BD59-A6C34878D82A}">
                    <a16:rowId xmlns:a16="http://schemas.microsoft.com/office/drawing/2014/main" val="3443742040"/>
                  </a:ext>
                </a:extLst>
              </a:tr>
            </a:tbl>
          </a:graphicData>
        </a:graphic>
      </p:graphicFrame>
    </p:spTree>
    <p:extLst>
      <p:ext uri="{BB962C8B-B14F-4D97-AF65-F5344CB8AC3E}">
        <p14:creationId xmlns:p14="http://schemas.microsoft.com/office/powerpoint/2010/main" val="32140910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4C994-02D5-40A2-8BA7-0285B79CBBC4}"/>
              </a:ext>
            </a:extLst>
          </p:cNvPr>
          <p:cNvSpPr>
            <a:spLocks noGrp="1"/>
          </p:cNvSpPr>
          <p:nvPr>
            <p:ph type="title"/>
          </p:nvPr>
        </p:nvSpPr>
        <p:spPr/>
        <p:txBody>
          <a:bodyPr/>
          <a:lstStyle/>
          <a:p>
            <a:r>
              <a:rPr lang="en-GB" dirty="0"/>
              <a:t>Database</a:t>
            </a:r>
          </a:p>
        </p:txBody>
      </p:sp>
      <p:sp>
        <p:nvSpPr>
          <p:cNvPr id="14" name="Rectangle: Rounded Corners 13">
            <a:extLst>
              <a:ext uri="{FF2B5EF4-FFF2-40B4-BE49-F238E27FC236}">
                <a16:creationId xmlns:a16="http://schemas.microsoft.com/office/drawing/2014/main" id="{6135DC15-E6D9-41C5-A41D-D6E33FD813C5}"/>
              </a:ext>
            </a:extLst>
          </p:cNvPr>
          <p:cNvSpPr/>
          <p:nvPr/>
        </p:nvSpPr>
        <p:spPr>
          <a:xfrm>
            <a:off x="521804" y="744842"/>
            <a:ext cx="3973168" cy="15720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Current Internal Service</a:t>
            </a:r>
          </a:p>
        </p:txBody>
      </p:sp>
      <p:sp>
        <p:nvSpPr>
          <p:cNvPr id="16" name="Rectangle: Rounded Corners 15">
            <a:extLst>
              <a:ext uri="{FF2B5EF4-FFF2-40B4-BE49-F238E27FC236}">
                <a16:creationId xmlns:a16="http://schemas.microsoft.com/office/drawing/2014/main" id="{04E8AFBE-C960-4687-A94A-6A88ACFB8B04}"/>
              </a:ext>
            </a:extLst>
          </p:cNvPr>
          <p:cNvSpPr/>
          <p:nvPr/>
        </p:nvSpPr>
        <p:spPr>
          <a:xfrm>
            <a:off x="4572000" y="744842"/>
            <a:ext cx="3973168" cy="15720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Market Trends</a:t>
            </a:r>
          </a:p>
        </p:txBody>
      </p:sp>
      <p:sp>
        <p:nvSpPr>
          <p:cNvPr id="18" name="Rectangle: Rounded Corners 17">
            <a:extLst>
              <a:ext uri="{FF2B5EF4-FFF2-40B4-BE49-F238E27FC236}">
                <a16:creationId xmlns:a16="http://schemas.microsoft.com/office/drawing/2014/main" id="{DDECBBF8-15D8-4157-80EA-C570C354009B}"/>
              </a:ext>
            </a:extLst>
          </p:cNvPr>
          <p:cNvSpPr/>
          <p:nvPr/>
        </p:nvSpPr>
        <p:spPr>
          <a:xfrm>
            <a:off x="521804" y="2379829"/>
            <a:ext cx="3973168" cy="15720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Key Suppliers</a:t>
            </a:r>
          </a:p>
        </p:txBody>
      </p:sp>
      <p:sp>
        <p:nvSpPr>
          <p:cNvPr id="24" name="Rectangle: Rounded Corners 23">
            <a:extLst>
              <a:ext uri="{FF2B5EF4-FFF2-40B4-BE49-F238E27FC236}">
                <a16:creationId xmlns:a16="http://schemas.microsoft.com/office/drawing/2014/main" id="{0C1E10B3-51CD-41B2-9790-059BFA026868}"/>
              </a:ext>
            </a:extLst>
          </p:cNvPr>
          <p:cNvSpPr/>
          <p:nvPr/>
        </p:nvSpPr>
        <p:spPr>
          <a:xfrm>
            <a:off x="4572000" y="2379828"/>
            <a:ext cx="3973168" cy="15720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Active Projects</a:t>
            </a:r>
          </a:p>
        </p:txBody>
      </p:sp>
      <p:sp>
        <p:nvSpPr>
          <p:cNvPr id="26" name="Rectangle: Rounded Corners 25">
            <a:extLst>
              <a:ext uri="{FF2B5EF4-FFF2-40B4-BE49-F238E27FC236}">
                <a16:creationId xmlns:a16="http://schemas.microsoft.com/office/drawing/2014/main" id="{3F9D654A-637E-492C-AA30-2AA891C97741}"/>
              </a:ext>
            </a:extLst>
          </p:cNvPr>
          <p:cNvSpPr/>
          <p:nvPr/>
        </p:nvSpPr>
        <p:spPr>
          <a:xfrm>
            <a:off x="521803" y="4014816"/>
            <a:ext cx="8023364" cy="5011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Headline Strategy</a:t>
            </a:r>
          </a:p>
        </p:txBody>
      </p:sp>
      <p:sp>
        <p:nvSpPr>
          <p:cNvPr id="30" name="TextBox 29">
            <a:extLst>
              <a:ext uri="{FF2B5EF4-FFF2-40B4-BE49-F238E27FC236}">
                <a16:creationId xmlns:a16="http://schemas.microsoft.com/office/drawing/2014/main" id="{ABE75715-B249-4B3B-A7B0-FB75E1809A98}"/>
              </a:ext>
            </a:extLst>
          </p:cNvPr>
          <p:cNvSpPr txBox="1"/>
          <p:nvPr/>
        </p:nvSpPr>
        <p:spPr>
          <a:xfrm>
            <a:off x="637033" y="1084325"/>
            <a:ext cx="3622412" cy="230832"/>
          </a:xfrm>
          <a:prstGeom prst="rect">
            <a:avLst/>
          </a:prstGeom>
          <a:noFill/>
        </p:spPr>
        <p:txBody>
          <a:bodyPr wrap="square" rtlCol="0">
            <a:spAutoFit/>
          </a:bodyPr>
          <a:lstStyle/>
          <a:p>
            <a:pPr marL="214313" indent="-214313">
              <a:buFont typeface="Arial" panose="020B0604020202020204" pitchFamily="34" charset="0"/>
              <a:buChar char="•"/>
            </a:pPr>
            <a:r>
              <a:rPr lang="en-GB" sz="900" dirty="0">
                <a:solidFill>
                  <a:schemeClr val="bg1"/>
                </a:solidFill>
              </a:rPr>
              <a:t>[ ]</a:t>
            </a:r>
          </a:p>
        </p:txBody>
      </p:sp>
      <p:sp>
        <p:nvSpPr>
          <p:cNvPr id="32" name="TextBox 31">
            <a:extLst>
              <a:ext uri="{FF2B5EF4-FFF2-40B4-BE49-F238E27FC236}">
                <a16:creationId xmlns:a16="http://schemas.microsoft.com/office/drawing/2014/main" id="{4F9C1DF2-F8B8-4759-A39C-61D91577DE41}"/>
              </a:ext>
            </a:extLst>
          </p:cNvPr>
          <p:cNvSpPr txBox="1"/>
          <p:nvPr/>
        </p:nvSpPr>
        <p:spPr>
          <a:xfrm>
            <a:off x="4714875" y="1054508"/>
            <a:ext cx="3622412" cy="230832"/>
          </a:xfrm>
          <a:prstGeom prst="rect">
            <a:avLst/>
          </a:prstGeom>
          <a:noFill/>
        </p:spPr>
        <p:txBody>
          <a:bodyPr wrap="square" rtlCol="0">
            <a:spAutoFit/>
          </a:bodyPr>
          <a:lstStyle/>
          <a:p>
            <a:pPr marL="214313" indent="-214313">
              <a:buFont typeface="Arial" panose="020B0604020202020204" pitchFamily="34" charset="0"/>
              <a:buChar char="•"/>
            </a:pPr>
            <a:r>
              <a:rPr lang="en-GB" sz="900" dirty="0">
                <a:solidFill>
                  <a:schemeClr val="bg1"/>
                </a:solidFill>
              </a:rPr>
              <a:t>[ ]</a:t>
            </a:r>
          </a:p>
        </p:txBody>
      </p:sp>
      <p:sp>
        <p:nvSpPr>
          <p:cNvPr id="34" name="TextBox 33">
            <a:extLst>
              <a:ext uri="{FF2B5EF4-FFF2-40B4-BE49-F238E27FC236}">
                <a16:creationId xmlns:a16="http://schemas.microsoft.com/office/drawing/2014/main" id="{83F5357F-7DDB-437F-8B9F-313A5546C935}"/>
              </a:ext>
            </a:extLst>
          </p:cNvPr>
          <p:cNvSpPr txBox="1"/>
          <p:nvPr/>
        </p:nvSpPr>
        <p:spPr>
          <a:xfrm>
            <a:off x="706442" y="4265391"/>
            <a:ext cx="7696894" cy="230832"/>
          </a:xfrm>
          <a:prstGeom prst="rect">
            <a:avLst/>
          </a:prstGeom>
          <a:noFill/>
        </p:spPr>
        <p:txBody>
          <a:bodyPr wrap="square" rtlCol="0">
            <a:spAutoFit/>
          </a:bodyPr>
          <a:lstStyle/>
          <a:p>
            <a:pPr marL="214313" indent="-214313">
              <a:buFont typeface="Arial" panose="020B0604020202020204" pitchFamily="34" charset="0"/>
              <a:buChar char="•"/>
            </a:pPr>
            <a:r>
              <a:rPr lang="en-GB" sz="900" dirty="0">
                <a:solidFill>
                  <a:schemeClr val="bg1"/>
                </a:solidFill>
              </a:rPr>
              <a:t>[ ]</a:t>
            </a:r>
          </a:p>
        </p:txBody>
      </p:sp>
      <p:graphicFrame>
        <p:nvGraphicFramePr>
          <p:cNvPr id="3" name="Table 27">
            <a:extLst>
              <a:ext uri="{FF2B5EF4-FFF2-40B4-BE49-F238E27FC236}">
                <a16:creationId xmlns:a16="http://schemas.microsoft.com/office/drawing/2014/main" id="{DA4B8E72-2715-40CA-A4C2-078C81875890}"/>
              </a:ext>
            </a:extLst>
          </p:cNvPr>
          <p:cNvGraphicFramePr>
            <a:graphicFrameLocks noGrp="1"/>
          </p:cNvGraphicFramePr>
          <p:nvPr>
            <p:extLst>
              <p:ext uri="{D42A27DB-BD31-4B8C-83A1-F6EECF244321}">
                <p14:modId xmlns:p14="http://schemas.microsoft.com/office/powerpoint/2010/main" val="3077055237"/>
              </p:ext>
            </p:extLst>
          </p:nvPr>
        </p:nvGraphicFramePr>
        <p:xfrm>
          <a:off x="637033" y="2754844"/>
          <a:ext cx="3761230" cy="621030"/>
        </p:xfrm>
        <a:graphic>
          <a:graphicData uri="http://schemas.openxmlformats.org/drawingml/2006/table">
            <a:tbl>
              <a:tblPr firstRow="1" bandRow="1">
                <a:tableStyleId>{5C22544A-7EE6-4342-B048-85BDC9FD1C3A}</a:tableStyleId>
              </a:tblPr>
              <a:tblGrid>
                <a:gridCol w="717761">
                  <a:extLst>
                    <a:ext uri="{9D8B030D-6E8A-4147-A177-3AD203B41FA5}">
                      <a16:colId xmlns:a16="http://schemas.microsoft.com/office/drawing/2014/main" val="1325629781"/>
                    </a:ext>
                  </a:extLst>
                </a:gridCol>
                <a:gridCol w="469151">
                  <a:extLst>
                    <a:ext uri="{9D8B030D-6E8A-4147-A177-3AD203B41FA5}">
                      <a16:colId xmlns:a16="http://schemas.microsoft.com/office/drawing/2014/main" val="4078374771"/>
                    </a:ext>
                  </a:extLst>
                </a:gridCol>
                <a:gridCol w="736375">
                  <a:extLst>
                    <a:ext uri="{9D8B030D-6E8A-4147-A177-3AD203B41FA5}">
                      <a16:colId xmlns:a16="http://schemas.microsoft.com/office/drawing/2014/main" val="2214457807"/>
                    </a:ext>
                  </a:extLst>
                </a:gridCol>
                <a:gridCol w="1837943">
                  <a:extLst>
                    <a:ext uri="{9D8B030D-6E8A-4147-A177-3AD203B41FA5}">
                      <a16:colId xmlns:a16="http://schemas.microsoft.com/office/drawing/2014/main" val="3224768877"/>
                    </a:ext>
                  </a:extLst>
                </a:gridCol>
              </a:tblGrid>
              <a:tr h="342900">
                <a:tc>
                  <a:txBody>
                    <a:bodyPr/>
                    <a:lstStyle/>
                    <a:p>
                      <a:r>
                        <a:rPr lang="en-GB" sz="900" dirty="0"/>
                        <a:t>Supplier</a:t>
                      </a:r>
                    </a:p>
                  </a:txBody>
                  <a:tcPr marL="68580" marR="68580" marT="34290" marB="34290"/>
                </a:tc>
                <a:tc>
                  <a:txBody>
                    <a:bodyPr/>
                    <a:lstStyle/>
                    <a:p>
                      <a:r>
                        <a:rPr lang="en-GB" sz="900" dirty="0"/>
                        <a:t>Spend £pa</a:t>
                      </a:r>
                    </a:p>
                  </a:txBody>
                  <a:tcPr marL="68580" marR="68580" marT="34290" marB="34290"/>
                </a:tc>
                <a:tc>
                  <a:txBody>
                    <a:bodyPr/>
                    <a:lstStyle/>
                    <a:p>
                      <a:r>
                        <a:rPr lang="en-GB" sz="900" dirty="0"/>
                        <a:t>Contract End Date</a:t>
                      </a:r>
                    </a:p>
                  </a:txBody>
                  <a:tcPr marL="68580" marR="68580" marT="34290" marB="34290"/>
                </a:tc>
                <a:tc>
                  <a:txBody>
                    <a:bodyPr/>
                    <a:lstStyle/>
                    <a:p>
                      <a:r>
                        <a:rPr lang="en-GB" sz="900" dirty="0"/>
                        <a:t>Notes</a:t>
                      </a:r>
                    </a:p>
                  </a:txBody>
                  <a:tcPr marL="68580" marR="68580" marT="34290" marB="34290"/>
                </a:tc>
                <a:extLst>
                  <a:ext uri="{0D108BD9-81ED-4DB2-BD59-A6C34878D82A}">
                    <a16:rowId xmlns:a16="http://schemas.microsoft.com/office/drawing/2014/main" val="1635467576"/>
                  </a:ext>
                </a:extLst>
              </a:tr>
              <a:tr h="278130">
                <a:tc>
                  <a:txBody>
                    <a:bodyPr/>
                    <a:lstStyle/>
                    <a:p>
                      <a:r>
                        <a:rPr lang="en-GB" sz="900" dirty="0"/>
                        <a:t>[]</a:t>
                      </a:r>
                    </a:p>
                  </a:txBody>
                  <a:tcPr marL="68580" marR="68580" marT="34290" marB="34290"/>
                </a:tc>
                <a:tc>
                  <a:txBody>
                    <a:bodyPr/>
                    <a:lstStyle/>
                    <a:p>
                      <a:r>
                        <a:rPr lang="en-GB" sz="900" dirty="0"/>
                        <a:t>[]</a:t>
                      </a:r>
                    </a:p>
                  </a:txBody>
                  <a:tcPr marL="68580" marR="68580" marT="34290" marB="34290"/>
                </a:tc>
                <a:tc>
                  <a:txBody>
                    <a:bodyPr/>
                    <a:lstStyle/>
                    <a:p>
                      <a:r>
                        <a:rPr lang="en-GB" sz="900" dirty="0"/>
                        <a:t>[]</a:t>
                      </a:r>
                    </a:p>
                  </a:txBody>
                  <a:tcPr marL="68580" marR="68580" marT="34290" marB="34290"/>
                </a:tc>
                <a:tc>
                  <a:txBody>
                    <a:bodyPr/>
                    <a:lstStyle/>
                    <a:p>
                      <a:r>
                        <a:rPr lang="en-GB" sz="900" dirty="0"/>
                        <a:t>[]</a:t>
                      </a:r>
                    </a:p>
                  </a:txBody>
                  <a:tcPr marL="68580" marR="68580" marT="34290" marB="34290"/>
                </a:tc>
                <a:extLst>
                  <a:ext uri="{0D108BD9-81ED-4DB2-BD59-A6C34878D82A}">
                    <a16:rowId xmlns:a16="http://schemas.microsoft.com/office/drawing/2014/main" val="3443742040"/>
                  </a:ext>
                </a:extLst>
              </a:tr>
            </a:tbl>
          </a:graphicData>
        </a:graphic>
      </p:graphicFrame>
      <p:graphicFrame>
        <p:nvGraphicFramePr>
          <p:cNvPr id="4" name="Table 27">
            <a:extLst>
              <a:ext uri="{FF2B5EF4-FFF2-40B4-BE49-F238E27FC236}">
                <a16:creationId xmlns:a16="http://schemas.microsoft.com/office/drawing/2014/main" id="{828E91A8-7B6C-438A-A154-E3E09FAC1210}"/>
              </a:ext>
            </a:extLst>
          </p:cNvPr>
          <p:cNvGraphicFramePr>
            <a:graphicFrameLocks noGrp="1"/>
          </p:cNvGraphicFramePr>
          <p:nvPr>
            <p:extLst>
              <p:ext uri="{D42A27DB-BD31-4B8C-83A1-F6EECF244321}">
                <p14:modId xmlns:p14="http://schemas.microsoft.com/office/powerpoint/2010/main" val="4288068553"/>
              </p:ext>
            </p:extLst>
          </p:nvPr>
        </p:nvGraphicFramePr>
        <p:xfrm>
          <a:off x="4714875" y="2754844"/>
          <a:ext cx="3688461" cy="556260"/>
        </p:xfrm>
        <a:graphic>
          <a:graphicData uri="http://schemas.openxmlformats.org/drawingml/2006/table">
            <a:tbl>
              <a:tblPr firstRow="1" bandRow="1">
                <a:tableStyleId>{5C22544A-7EE6-4342-B048-85BDC9FD1C3A}</a:tableStyleId>
              </a:tblPr>
              <a:tblGrid>
                <a:gridCol w="908685">
                  <a:extLst>
                    <a:ext uri="{9D8B030D-6E8A-4147-A177-3AD203B41FA5}">
                      <a16:colId xmlns:a16="http://schemas.microsoft.com/office/drawing/2014/main" val="1325629781"/>
                    </a:ext>
                  </a:extLst>
                </a:gridCol>
                <a:gridCol w="786384">
                  <a:extLst>
                    <a:ext uri="{9D8B030D-6E8A-4147-A177-3AD203B41FA5}">
                      <a16:colId xmlns:a16="http://schemas.microsoft.com/office/drawing/2014/main" val="4078374771"/>
                    </a:ext>
                  </a:extLst>
                </a:gridCol>
                <a:gridCol w="1993392">
                  <a:extLst>
                    <a:ext uri="{9D8B030D-6E8A-4147-A177-3AD203B41FA5}">
                      <a16:colId xmlns:a16="http://schemas.microsoft.com/office/drawing/2014/main" val="2214457807"/>
                    </a:ext>
                  </a:extLst>
                </a:gridCol>
              </a:tblGrid>
              <a:tr h="278130">
                <a:tc>
                  <a:txBody>
                    <a:bodyPr/>
                    <a:lstStyle/>
                    <a:p>
                      <a:r>
                        <a:rPr lang="en-GB" sz="900" dirty="0"/>
                        <a:t>Project</a:t>
                      </a:r>
                    </a:p>
                  </a:txBody>
                  <a:tcPr marL="68580" marR="68580" marT="34290" marB="34290"/>
                </a:tc>
                <a:tc>
                  <a:txBody>
                    <a:bodyPr/>
                    <a:lstStyle/>
                    <a:p>
                      <a:r>
                        <a:rPr lang="en-GB" sz="900" dirty="0"/>
                        <a:t>End Date</a:t>
                      </a:r>
                    </a:p>
                  </a:txBody>
                  <a:tcPr marL="68580" marR="68580" marT="34290" marB="34290"/>
                </a:tc>
                <a:tc>
                  <a:txBody>
                    <a:bodyPr/>
                    <a:lstStyle/>
                    <a:p>
                      <a:r>
                        <a:rPr lang="en-GB" sz="900" dirty="0"/>
                        <a:t>Impact on Supply</a:t>
                      </a:r>
                    </a:p>
                  </a:txBody>
                  <a:tcPr marL="68580" marR="68580" marT="34290" marB="34290"/>
                </a:tc>
                <a:extLst>
                  <a:ext uri="{0D108BD9-81ED-4DB2-BD59-A6C34878D82A}">
                    <a16:rowId xmlns:a16="http://schemas.microsoft.com/office/drawing/2014/main" val="1635467576"/>
                  </a:ext>
                </a:extLst>
              </a:tr>
              <a:tr h="278130">
                <a:tc>
                  <a:txBody>
                    <a:bodyPr/>
                    <a:lstStyle/>
                    <a:p>
                      <a:r>
                        <a:rPr lang="en-GB" sz="900" dirty="0"/>
                        <a:t>[]</a:t>
                      </a:r>
                    </a:p>
                  </a:txBody>
                  <a:tcPr marL="68580" marR="68580" marT="34290" marB="34290"/>
                </a:tc>
                <a:tc>
                  <a:txBody>
                    <a:bodyPr/>
                    <a:lstStyle/>
                    <a:p>
                      <a:r>
                        <a:rPr lang="en-GB" sz="900" dirty="0"/>
                        <a:t>[]</a:t>
                      </a:r>
                    </a:p>
                  </a:txBody>
                  <a:tcPr marL="68580" marR="68580" marT="34290" marB="34290"/>
                </a:tc>
                <a:tc>
                  <a:txBody>
                    <a:bodyPr/>
                    <a:lstStyle/>
                    <a:p>
                      <a:r>
                        <a:rPr lang="en-GB" sz="900" dirty="0"/>
                        <a:t>[]</a:t>
                      </a:r>
                    </a:p>
                  </a:txBody>
                  <a:tcPr marL="68580" marR="68580" marT="34290" marB="34290"/>
                </a:tc>
                <a:extLst>
                  <a:ext uri="{0D108BD9-81ED-4DB2-BD59-A6C34878D82A}">
                    <a16:rowId xmlns:a16="http://schemas.microsoft.com/office/drawing/2014/main" val="3443742040"/>
                  </a:ext>
                </a:extLst>
              </a:tr>
            </a:tbl>
          </a:graphicData>
        </a:graphic>
      </p:graphicFrame>
    </p:spTree>
    <p:extLst>
      <p:ext uri="{BB962C8B-B14F-4D97-AF65-F5344CB8AC3E}">
        <p14:creationId xmlns:p14="http://schemas.microsoft.com/office/powerpoint/2010/main" val="26480826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4C994-02D5-40A2-8BA7-0285B79CBBC4}"/>
              </a:ext>
            </a:extLst>
          </p:cNvPr>
          <p:cNvSpPr>
            <a:spLocks noGrp="1"/>
          </p:cNvSpPr>
          <p:nvPr>
            <p:ph type="title"/>
          </p:nvPr>
        </p:nvSpPr>
        <p:spPr/>
        <p:txBody>
          <a:bodyPr/>
          <a:lstStyle/>
          <a:p>
            <a:r>
              <a:rPr lang="en-GB" dirty="0"/>
              <a:t>Security</a:t>
            </a:r>
          </a:p>
        </p:txBody>
      </p:sp>
      <p:sp>
        <p:nvSpPr>
          <p:cNvPr id="14" name="Rectangle: Rounded Corners 13">
            <a:extLst>
              <a:ext uri="{FF2B5EF4-FFF2-40B4-BE49-F238E27FC236}">
                <a16:creationId xmlns:a16="http://schemas.microsoft.com/office/drawing/2014/main" id="{6135DC15-E6D9-41C5-A41D-D6E33FD813C5}"/>
              </a:ext>
            </a:extLst>
          </p:cNvPr>
          <p:cNvSpPr/>
          <p:nvPr/>
        </p:nvSpPr>
        <p:spPr>
          <a:xfrm>
            <a:off x="521804" y="771550"/>
            <a:ext cx="3973168" cy="15720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Current Internal Service</a:t>
            </a:r>
          </a:p>
        </p:txBody>
      </p:sp>
      <p:sp>
        <p:nvSpPr>
          <p:cNvPr id="16" name="Rectangle: Rounded Corners 15">
            <a:extLst>
              <a:ext uri="{FF2B5EF4-FFF2-40B4-BE49-F238E27FC236}">
                <a16:creationId xmlns:a16="http://schemas.microsoft.com/office/drawing/2014/main" id="{04E8AFBE-C960-4687-A94A-6A88ACFB8B04}"/>
              </a:ext>
            </a:extLst>
          </p:cNvPr>
          <p:cNvSpPr/>
          <p:nvPr/>
        </p:nvSpPr>
        <p:spPr>
          <a:xfrm>
            <a:off x="4572000" y="771550"/>
            <a:ext cx="3973168" cy="15720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Market Trends</a:t>
            </a:r>
          </a:p>
        </p:txBody>
      </p:sp>
      <p:sp>
        <p:nvSpPr>
          <p:cNvPr id="18" name="Rectangle: Rounded Corners 17">
            <a:extLst>
              <a:ext uri="{FF2B5EF4-FFF2-40B4-BE49-F238E27FC236}">
                <a16:creationId xmlns:a16="http://schemas.microsoft.com/office/drawing/2014/main" id="{DDECBBF8-15D8-4157-80EA-C570C354009B}"/>
              </a:ext>
            </a:extLst>
          </p:cNvPr>
          <p:cNvSpPr/>
          <p:nvPr/>
        </p:nvSpPr>
        <p:spPr>
          <a:xfrm>
            <a:off x="521804" y="2406537"/>
            <a:ext cx="3973168" cy="15720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Key Suppliers</a:t>
            </a:r>
          </a:p>
        </p:txBody>
      </p:sp>
      <p:sp>
        <p:nvSpPr>
          <p:cNvPr id="24" name="Rectangle: Rounded Corners 23">
            <a:extLst>
              <a:ext uri="{FF2B5EF4-FFF2-40B4-BE49-F238E27FC236}">
                <a16:creationId xmlns:a16="http://schemas.microsoft.com/office/drawing/2014/main" id="{0C1E10B3-51CD-41B2-9790-059BFA026868}"/>
              </a:ext>
            </a:extLst>
          </p:cNvPr>
          <p:cNvSpPr/>
          <p:nvPr/>
        </p:nvSpPr>
        <p:spPr>
          <a:xfrm>
            <a:off x="4572000" y="2406536"/>
            <a:ext cx="3973168" cy="15720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Active Projects</a:t>
            </a:r>
          </a:p>
        </p:txBody>
      </p:sp>
      <p:sp>
        <p:nvSpPr>
          <p:cNvPr id="26" name="Rectangle: Rounded Corners 25">
            <a:extLst>
              <a:ext uri="{FF2B5EF4-FFF2-40B4-BE49-F238E27FC236}">
                <a16:creationId xmlns:a16="http://schemas.microsoft.com/office/drawing/2014/main" id="{3F9D654A-637E-492C-AA30-2AA891C97741}"/>
              </a:ext>
            </a:extLst>
          </p:cNvPr>
          <p:cNvSpPr/>
          <p:nvPr/>
        </p:nvSpPr>
        <p:spPr>
          <a:xfrm>
            <a:off x="521803" y="4041524"/>
            <a:ext cx="8023364" cy="5011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Headline Strategy</a:t>
            </a:r>
          </a:p>
        </p:txBody>
      </p:sp>
      <p:sp>
        <p:nvSpPr>
          <p:cNvPr id="30" name="TextBox 29">
            <a:extLst>
              <a:ext uri="{FF2B5EF4-FFF2-40B4-BE49-F238E27FC236}">
                <a16:creationId xmlns:a16="http://schemas.microsoft.com/office/drawing/2014/main" id="{ABE75715-B249-4B3B-A7B0-FB75E1809A98}"/>
              </a:ext>
            </a:extLst>
          </p:cNvPr>
          <p:cNvSpPr txBox="1"/>
          <p:nvPr/>
        </p:nvSpPr>
        <p:spPr>
          <a:xfrm>
            <a:off x="637033" y="1111033"/>
            <a:ext cx="3622412" cy="230832"/>
          </a:xfrm>
          <a:prstGeom prst="rect">
            <a:avLst/>
          </a:prstGeom>
          <a:noFill/>
        </p:spPr>
        <p:txBody>
          <a:bodyPr wrap="square" rtlCol="0">
            <a:spAutoFit/>
          </a:bodyPr>
          <a:lstStyle/>
          <a:p>
            <a:pPr marL="214313" indent="-214313">
              <a:buFont typeface="Arial" panose="020B0604020202020204" pitchFamily="34" charset="0"/>
              <a:buChar char="•"/>
            </a:pPr>
            <a:r>
              <a:rPr lang="en-GB" sz="900" dirty="0">
                <a:solidFill>
                  <a:schemeClr val="bg1"/>
                </a:solidFill>
              </a:rPr>
              <a:t>[ ]</a:t>
            </a:r>
          </a:p>
        </p:txBody>
      </p:sp>
      <p:sp>
        <p:nvSpPr>
          <p:cNvPr id="32" name="TextBox 31">
            <a:extLst>
              <a:ext uri="{FF2B5EF4-FFF2-40B4-BE49-F238E27FC236}">
                <a16:creationId xmlns:a16="http://schemas.microsoft.com/office/drawing/2014/main" id="{4F9C1DF2-F8B8-4759-A39C-61D91577DE41}"/>
              </a:ext>
            </a:extLst>
          </p:cNvPr>
          <p:cNvSpPr txBox="1"/>
          <p:nvPr/>
        </p:nvSpPr>
        <p:spPr>
          <a:xfrm>
            <a:off x="4714875" y="1081216"/>
            <a:ext cx="3622412" cy="230832"/>
          </a:xfrm>
          <a:prstGeom prst="rect">
            <a:avLst/>
          </a:prstGeom>
          <a:noFill/>
        </p:spPr>
        <p:txBody>
          <a:bodyPr wrap="square" rtlCol="0">
            <a:spAutoFit/>
          </a:bodyPr>
          <a:lstStyle/>
          <a:p>
            <a:pPr marL="214313" indent="-214313">
              <a:buFont typeface="Arial" panose="020B0604020202020204" pitchFamily="34" charset="0"/>
              <a:buChar char="•"/>
            </a:pPr>
            <a:r>
              <a:rPr lang="en-GB" sz="900" dirty="0">
                <a:solidFill>
                  <a:schemeClr val="bg1"/>
                </a:solidFill>
              </a:rPr>
              <a:t>[ ]</a:t>
            </a:r>
          </a:p>
        </p:txBody>
      </p:sp>
      <p:sp>
        <p:nvSpPr>
          <p:cNvPr id="34" name="TextBox 33">
            <a:extLst>
              <a:ext uri="{FF2B5EF4-FFF2-40B4-BE49-F238E27FC236}">
                <a16:creationId xmlns:a16="http://schemas.microsoft.com/office/drawing/2014/main" id="{83F5357F-7DDB-437F-8B9F-313A5546C935}"/>
              </a:ext>
            </a:extLst>
          </p:cNvPr>
          <p:cNvSpPr txBox="1"/>
          <p:nvPr/>
        </p:nvSpPr>
        <p:spPr>
          <a:xfrm>
            <a:off x="706442" y="4292099"/>
            <a:ext cx="7696894" cy="230832"/>
          </a:xfrm>
          <a:prstGeom prst="rect">
            <a:avLst/>
          </a:prstGeom>
          <a:noFill/>
        </p:spPr>
        <p:txBody>
          <a:bodyPr wrap="square" rtlCol="0">
            <a:spAutoFit/>
          </a:bodyPr>
          <a:lstStyle/>
          <a:p>
            <a:pPr marL="214313" indent="-214313">
              <a:buFont typeface="Arial" panose="020B0604020202020204" pitchFamily="34" charset="0"/>
              <a:buChar char="•"/>
            </a:pPr>
            <a:r>
              <a:rPr lang="en-GB" sz="900" dirty="0">
                <a:solidFill>
                  <a:schemeClr val="bg1"/>
                </a:solidFill>
              </a:rPr>
              <a:t>[ ]</a:t>
            </a:r>
          </a:p>
        </p:txBody>
      </p:sp>
      <p:graphicFrame>
        <p:nvGraphicFramePr>
          <p:cNvPr id="3" name="Table 27">
            <a:extLst>
              <a:ext uri="{FF2B5EF4-FFF2-40B4-BE49-F238E27FC236}">
                <a16:creationId xmlns:a16="http://schemas.microsoft.com/office/drawing/2014/main" id="{BF0FA81B-3B6E-416D-83E3-527CFA0B2E22}"/>
              </a:ext>
            </a:extLst>
          </p:cNvPr>
          <p:cNvGraphicFramePr>
            <a:graphicFrameLocks noGrp="1"/>
          </p:cNvGraphicFramePr>
          <p:nvPr>
            <p:extLst>
              <p:ext uri="{D42A27DB-BD31-4B8C-83A1-F6EECF244321}">
                <p14:modId xmlns:p14="http://schemas.microsoft.com/office/powerpoint/2010/main" val="3561209731"/>
              </p:ext>
            </p:extLst>
          </p:nvPr>
        </p:nvGraphicFramePr>
        <p:xfrm>
          <a:off x="637033" y="2781552"/>
          <a:ext cx="3761230" cy="621030"/>
        </p:xfrm>
        <a:graphic>
          <a:graphicData uri="http://schemas.openxmlformats.org/drawingml/2006/table">
            <a:tbl>
              <a:tblPr firstRow="1" bandRow="1">
                <a:tableStyleId>{5C22544A-7EE6-4342-B048-85BDC9FD1C3A}</a:tableStyleId>
              </a:tblPr>
              <a:tblGrid>
                <a:gridCol w="717761">
                  <a:extLst>
                    <a:ext uri="{9D8B030D-6E8A-4147-A177-3AD203B41FA5}">
                      <a16:colId xmlns:a16="http://schemas.microsoft.com/office/drawing/2014/main" val="1325629781"/>
                    </a:ext>
                  </a:extLst>
                </a:gridCol>
                <a:gridCol w="469151">
                  <a:extLst>
                    <a:ext uri="{9D8B030D-6E8A-4147-A177-3AD203B41FA5}">
                      <a16:colId xmlns:a16="http://schemas.microsoft.com/office/drawing/2014/main" val="4078374771"/>
                    </a:ext>
                  </a:extLst>
                </a:gridCol>
                <a:gridCol w="736375">
                  <a:extLst>
                    <a:ext uri="{9D8B030D-6E8A-4147-A177-3AD203B41FA5}">
                      <a16:colId xmlns:a16="http://schemas.microsoft.com/office/drawing/2014/main" val="2214457807"/>
                    </a:ext>
                  </a:extLst>
                </a:gridCol>
                <a:gridCol w="1837943">
                  <a:extLst>
                    <a:ext uri="{9D8B030D-6E8A-4147-A177-3AD203B41FA5}">
                      <a16:colId xmlns:a16="http://schemas.microsoft.com/office/drawing/2014/main" val="3224768877"/>
                    </a:ext>
                  </a:extLst>
                </a:gridCol>
              </a:tblGrid>
              <a:tr h="342900">
                <a:tc>
                  <a:txBody>
                    <a:bodyPr/>
                    <a:lstStyle/>
                    <a:p>
                      <a:r>
                        <a:rPr lang="en-GB" sz="900" dirty="0"/>
                        <a:t>Supplier</a:t>
                      </a:r>
                    </a:p>
                  </a:txBody>
                  <a:tcPr marL="68580" marR="68580" marT="34290" marB="34290"/>
                </a:tc>
                <a:tc>
                  <a:txBody>
                    <a:bodyPr/>
                    <a:lstStyle/>
                    <a:p>
                      <a:r>
                        <a:rPr lang="en-GB" sz="900" dirty="0"/>
                        <a:t>Spend £pa</a:t>
                      </a:r>
                    </a:p>
                  </a:txBody>
                  <a:tcPr marL="68580" marR="68580" marT="34290" marB="34290"/>
                </a:tc>
                <a:tc>
                  <a:txBody>
                    <a:bodyPr/>
                    <a:lstStyle/>
                    <a:p>
                      <a:r>
                        <a:rPr lang="en-GB" sz="900" dirty="0"/>
                        <a:t>Contract End Date</a:t>
                      </a:r>
                    </a:p>
                  </a:txBody>
                  <a:tcPr marL="68580" marR="68580" marT="34290" marB="34290"/>
                </a:tc>
                <a:tc>
                  <a:txBody>
                    <a:bodyPr/>
                    <a:lstStyle/>
                    <a:p>
                      <a:r>
                        <a:rPr lang="en-GB" sz="900" dirty="0"/>
                        <a:t>Notes</a:t>
                      </a:r>
                    </a:p>
                  </a:txBody>
                  <a:tcPr marL="68580" marR="68580" marT="34290" marB="34290"/>
                </a:tc>
                <a:extLst>
                  <a:ext uri="{0D108BD9-81ED-4DB2-BD59-A6C34878D82A}">
                    <a16:rowId xmlns:a16="http://schemas.microsoft.com/office/drawing/2014/main" val="1635467576"/>
                  </a:ext>
                </a:extLst>
              </a:tr>
              <a:tr h="278130">
                <a:tc>
                  <a:txBody>
                    <a:bodyPr/>
                    <a:lstStyle/>
                    <a:p>
                      <a:r>
                        <a:rPr lang="en-GB" sz="900" dirty="0"/>
                        <a:t>[]</a:t>
                      </a:r>
                    </a:p>
                  </a:txBody>
                  <a:tcPr marL="68580" marR="68580" marT="34290" marB="34290"/>
                </a:tc>
                <a:tc>
                  <a:txBody>
                    <a:bodyPr/>
                    <a:lstStyle/>
                    <a:p>
                      <a:r>
                        <a:rPr lang="en-GB" sz="900" dirty="0"/>
                        <a:t>[]</a:t>
                      </a:r>
                    </a:p>
                  </a:txBody>
                  <a:tcPr marL="68580" marR="68580" marT="34290" marB="34290"/>
                </a:tc>
                <a:tc>
                  <a:txBody>
                    <a:bodyPr/>
                    <a:lstStyle/>
                    <a:p>
                      <a:r>
                        <a:rPr lang="en-GB" sz="900" dirty="0"/>
                        <a:t>[]</a:t>
                      </a:r>
                    </a:p>
                  </a:txBody>
                  <a:tcPr marL="68580" marR="68580" marT="34290" marB="34290"/>
                </a:tc>
                <a:tc>
                  <a:txBody>
                    <a:bodyPr/>
                    <a:lstStyle/>
                    <a:p>
                      <a:r>
                        <a:rPr lang="en-GB" sz="900" dirty="0"/>
                        <a:t>[]</a:t>
                      </a:r>
                    </a:p>
                  </a:txBody>
                  <a:tcPr marL="68580" marR="68580" marT="34290" marB="34290"/>
                </a:tc>
                <a:extLst>
                  <a:ext uri="{0D108BD9-81ED-4DB2-BD59-A6C34878D82A}">
                    <a16:rowId xmlns:a16="http://schemas.microsoft.com/office/drawing/2014/main" val="3443742040"/>
                  </a:ext>
                </a:extLst>
              </a:tr>
            </a:tbl>
          </a:graphicData>
        </a:graphic>
      </p:graphicFrame>
      <p:graphicFrame>
        <p:nvGraphicFramePr>
          <p:cNvPr id="4" name="Table 27">
            <a:extLst>
              <a:ext uri="{FF2B5EF4-FFF2-40B4-BE49-F238E27FC236}">
                <a16:creationId xmlns:a16="http://schemas.microsoft.com/office/drawing/2014/main" id="{62EEC381-45BE-48F1-9C81-AF3970E3D127}"/>
              </a:ext>
            </a:extLst>
          </p:cNvPr>
          <p:cNvGraphicFramePr>
            <a:graphicFrameLocks noGrp="1"/>
          </p:cNvGraphicFramePr>
          <p:nvPr>
            <p:extLst>
              <p:ext uri="{D42A27DB-BD31-4B8C-83A1-F6EECF244321}">
                <p14:modId xmlns:p14="http://schemas.microsoft.com/office/powerpoint/2010/main" val="3363403570"/>
              </p:ext>
            </p:extLst>
          </p:nvPr>
        </p:nvGraphicFramePr>
        <p:xfrm>
          <a:off x="4714875" y="2781552"/>
          <a:ext cx="3688461" cy="556260"/>
        </p:xfrm>
        <a:graphic>
          <a:graphicData uri="http://schemas.openxmlformats.org/drawingml/2006/table">
            <a:tbl>
              <a:tblPr firstRow="1" bandRow="1">
                <a:tableStyleId>{5C22544A-7EE6-4342-B048-85BDC9FD1C3A}</a:tableStyleId>
              </a:tblPr>
              <a:tblGrid>
                <a:gridCol w="908685">
                  <a:extLst>
                    <a:ext uri="{9D8B030D-6E8A-4147-A177-3AD203B41FA5}">
                      <a16:colId xmlns:a16="http://schemas.microsoft.com/office/drawing/2014/main" val="1325629781"/>
                    </a:ext>
                  </a:extLst>
                </a:gridCol>
                <a:gridCol w="786384">
                  <a:extLst>
                    <a:ext uri="{9D8B030D-6E8A-4147-A177-3AD203B41FA5}">
                      <a16:colId xmlns:a16="http://schemas.microsoft.com/office/drawing/2014/main" val="4078374771"/>
                    </a:ext>
                  </a:extLst>
                </a:gridCol>
                <a:gridCol w="1993392">
                  <a:extLst>
                    <a:ext uri="{9D8B030D-6E8A-4147-A177-3AD203B41FA5}">
                      <a16:colId xmlns:a16="http://schemas.microsoft.com/office/drawing/2014/main" val="2214457807"/>
                    </a:ext>
                  </a:extLst>
                </a:gridCol>
              </a:tblGrid>
              <a:tr h="278130">
                <a:tc>
                  <a:txBody>
                    <a:bodyPr/>
                    <a:lstStyle/>
                    <a:p>
                      <a:r>
                        <a:rPr lang="en-GB" sz="900" dirty="0"/>
                        <a:t>Project</a:t>
                      </a:r>
                    </a:p>
                  </a:txBody>
                  <a:tcPr marL="68580" marR="68580" marT="34290" marB="34290"/>
                </a:tc>
                <a:tc>
                  <a:txBody>
                    <a:bodyPr/>
                    <a:lstStyle/>
                    <a:p>
                      <a:r>
                        <a:rPr lang="en-GB" sz="900" dirty="0"/>
                        <a:t>End Date</a:t>
                      </a:r>
                    </a:p>
                  </a:txBody>
                  <a:tcPr marL="68580" marR="68580" marT="34290" marB="34290"/>
                </a:tc>
                <a:tc>
                  <a:txBody>
                    <a:bodyPr/>
                    <a:lstStyle/>
                    <a:p>
                      <a:r>
                        <a:rPr lang="en-GB" sz="900" dirty="0"/>
                        <a:t>Impact on Supply</a:t>
                      </a:r>
                    </a:p>
                  </a:txBody>
                  <a:tcPr marL="68580" marR="68580" marT="34290" marB="34290"/>
                </a:tc>
                <a:extLst>
                  <a:ext uri="{0D108BD9-81ED-4DB2-BD59-A6C34878D82A}">
                    <a16:rowId xmlns:a16="http://schemas.microsoft.com/office/drawing/2014/main" val="1635467576"/>
                  </a:ext>
                </a:extLst>
              </a:tr>
              <a:tr h="278130">
                <a:tc>
                  <a:txBody>
                    <a:bodyPr/>
                    <a:lstStyle/>
                    <a:p>
                      <a:r>
                        <a:rPr lang="en-GB" sz="900" dirty="0"/>
                        <a:t>[]</a:t>
                      </a:r>
                    </a:p>
                  </a:txBody>
                  <a:tcPr marL="68580" marR="68580" marT="34290" marB="34290"/>
                </a:tc>
                <a:tc>
                  <a:txBody>
                    <a:bodyPr/>
                    <a:lstStyle/>
                    <a:p>
                      <a:r>
                        <a:rPr lang="en-GB" sz="900" dirty="0"/>
                        <a:t>[]</a:t>
                      </a:r>
                    </a:p>
                  </a:txBody>
                  <a:tcPr marL="68580" marR="68580" marT="34290" marB="34290"/>
                </a:tc>
                <a:tc>
                  <a:txBody>
                    <a:bodyPr/>
                    <a:lstStyle/>
                    <a:p>
                      <a:r>
                        <a:rPr lang="en-GB" sz="900" dirty="0"/>
                        <a:t>[]</a:t>
                      </a:r>
                    </a:p>
                  </a:txBody>
                  <a:tcPr marL="68580" marR="68580" marT="34290" marB="34290"/>
                </a:tc>
                <a:extLst>
                  <a:ext uri="{0D108BD9-81ED-4DB2-BD59-A6C34878D82A}">
                    <a16:rowId xmlns:a16="http://schemas.microsoft.com/office/drawing/2014/main" val="3443742040"/>
                  </a:ext>
                </a:extLst>
              </a:tr>
            </a:tbl>
          </a:graphicData>
        </a:graphic>
      </p:graphicFrame>
    </p:spTree>
    <p:extLst>
      <p:ext uri="{BB962C8B-B14F-4D97-AF65-F5344CB8AC3E}">
        <p14:creationId xmlns:p14="http://schemas.microsoft.com/office/powerpoint/2010/main" val="31348198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4C994-02D5-40A2-8BA7-0285B79CBBC4}"/>
              </a:ext>
            </a:extLst>
          </p:cNvPr>
          <p:cNvSpPr>
            <a:spLocks noGrp="1"/>
          </p:cNvSpPr>
          <p:nvPr>
            <p:ph type="title"/>
          </p:nvPr>
        </p:nvSpPr>
        <p:spPr/>
        <p:txBody>
          <a:bodyPr/>
          <a:lstStyle/>
          <a:p>
            <a:r>
              <a:rPr lang="en-GB" dirty="0"/>
              <a:t>Server / Storage</a:t>
            </a:r>
          </a:p>
        </p:txBody>
      </p:sp>
      <p:sp>
        <p:nvSpPr>
          <p:cNvPr id="14" name="Rectangle: Rounded Corners 13">
            <a:extLst>
              <a:ext uri="{FF2B5EF4-FFF2-40B4-BE49-F238E27FC236}">
                <a16:creationId xmlns:a16="http://schemas.microsoft.com/office/drawing/2014/main" id="{6135DC15-E6D9-41C5-A41D-D6E33FD813C5}"/>
              </a:ext>
            </a:extLst>
          </p:cNvPr>
          <p:cNvSpPr/>
          <p:nvPr/>
        </p:nvSpPr>
        <p:spPr>
          <a:xfrm>
            <a:off x="521804" y="771550"/>
            <a:ext cx="3973168" cy="15720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Current Internal Service</a:t>
            </a:r>
          </a:p>
        </p:txBody>
      </p:sp>
      <p:sp>
        <p:nvSpPr>
          <p:cNvPr id="16" name="Rectangle: Rounded Corners 15">
            <a:extLst>
              <a:ext uri="{FF2B5EF4-FFF2-40B4-BE49-F238E27FC236}">
                <a16:creationId xmlns:a16="http://schemas.microsoft.com/office/drawing/2014/main" id="{04E8AFBE-C960-4687-A94A-6A88ACFB8B04}"/>
              </a:ext>
            </a:extLst>
          </p:cNvPr>
          <p:cNvSpPr/>
          <p:nvPr/>
        </p:nvSpPr>
        <p:spPr>
          <a:xfrm>
            <a:off x="4572000" y="771550"/>
            <a:ext cx="3973168" cy="15720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Market Trends</a:t>
            </a:r>
          </a:p>
        </p:txBody>
      </p:sp>
      <p:sp>
        <p:nvSpPr>
          <p:cNvPr id="18" name="Rectangle: Rounded Corners 17">
            <a:extLst>
              <a:ext uri="{FF2B5EF4-FFF2-40B4-BE49-F238E27FC236}">
                <a16:creationId xmlns:a16="http://schemas.microsoft.com/office/drawing/2014/main" id="{DDECBBF8-15D8-4157-80EA-C570C354009B}"/>
              </a:ext>
            </a:extLst>
          </p:cNvPr>
          <p:cNvSpPr/>
          <p:nvPr/>
        </p:nvSpPr>
        <p:spPr>
          <a:xfrm>
            <a:off x="521804" y="2406537"/>
            <a:ext cx="3973168" cy="15720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Key Suppliers</a:t>
            </a:r>
          </a:p>
        </p:txBody>
      </p:sp>
      <p:sp>
        <p:nvSpPr>
          <p:cNvPr id="24" name="Rectangle: Rounded Corners 23">
            <a:extLst>
              <a:ext uri="{FF2B5EF4-FFF2-40B4-BE49-F238E27FC236}">
                <a16:creationId xmlns:a16="http://schemas.microsoft.com/office/drawing/2014/main" id="{0C1E10B3-51CD-41B2-9790-059BFA026868}"/>
              </a:ext>
            </a:extLst>
          </p:cNvPr>
          <p:cNvSpPr/>
          <p:nvPr/>
        </p:nvSpPr>
        <p:spPr>
          <a:xfrm>
            <a:off x="4572000" y="2406536"/>
            <a:ext cx="3973168" cy="15720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Active Projects</a:t>
            </a:r>
          </a:p>
        </p:txBody>
      </p:sp>
      <p:sp>
        <p:nvSpPr>
          <p:cNvPr id="26" name="Rectangle: Rounded Corners 25">
            <a:extLst>
              <a:ext uri="{FF2B5EF4-FFF2-40B4-BE49-F238E27FC236}">
                <a16:creationId xmlns:a16="http://schemas.microsoft.com/office/drawing/2014/main" id="{3F9D654A-637E-492C-AA30-2AA891C97741}"/>
              </a:ext>
            </a:extLst>
          </p:cNvPr>
          <p:cNvSpPr/>
          <p:nvPr/>
        </p:nvSpPr>
        <p:spPr>
          <a:xfrm>
            <a:off x="521803" y="4041524"/>
            <a:ext cx="8023364" cy="5011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Headline Strategy</a:t>
            </a:r>
          </a:p>
        </p:txBody>
      </p:sp>
      <p:sp>
        <p:nvSpPr>
          <p:cNvPr id="30" name="TextBox 29">
            <a:extLst>
              <a:ext uri="{FF2B5EF4-FFF2-40B4-BE49-F238E27FC236}">
                <a16:creationId xmlns:a16="http://schemas.microsoft.com/office/drawing/2014/main" id="{ABE75715-B249-4B3B-A7B0-FB75E1809A98}"/>
              </a:ext>
            </a:extLst>
          </p:cNvPr>
          <p:cNvSpPr txBox="1"/>
          <p:nvPr/>
        </p:nvSpPr>
        <p:spPr>
          <a:xfrm>
            <a:off x="637033" y="1111033"/>
            <a:ext cx="3622412" cy="230832"/>
          </a:xfrm>
          <a:prstGeom prst="rect">
            <a:avLst/>
          </a:prstGeom>
          <a:noFill/>
        </p:spPr>
        <p:txBody>
          <a:bodyPr wrap="square" rtlCol="0">
            <a:spAutoFit/>
          </a:bodyPr>
          <a:lstStyle/>
          <a:p>
            <a:pPr marL="214313" indent="-214313">
              <a:buFont typeface="Arial" panose="020B0604020202020204" pitchFamily="34" charset="0"/>
              <a:buChar char="•"/>
            </a:pPr>
            <a:r>
              <a:rPr lang="en-GB" sz="900" dirty="0">
                <a:solidFill>
                  <a:schemeClr val="bg1"/>
                </a:solidFill>
              </a:rPr>
              <a:t>[ ]</a:t>
            </a:r>
          </a:p>
        </p:txBody>
      </p:sp>
      <p:sp>
        <p:nvSpPr>
          <p:cNvPr id="32" name="TextBox 31">
            <a:extLst>
              <a:ext uri="{FF2B5EF4-FFF2-40B4-BE49-F238E27FC236}">
                <a16:creationId xmlns:a16="http://schemas.microsoft.com/office/drawing/2014/main" id="{4F9C1DF2-F8B8-4759-A39C-61D91577DE41}"/>
              </a:ext>
            </a:extLst>
          </p:cNvPr>
          <p:cNvSpPr txBox="1"/>
          <p:nvPr/>
        </p:nvSpPr>
        <p:spPr>
          <a:xfrm>
            <a:off x="4714875" y="1081216"/>
            <a:ext cx="3622412" cy="230832"/>
          </a:xfrm>
          <a:prstGeom prst="rect">
            <a:avLst/>
          </a:prstGeom>
          <a:noFill/>
        </p:spPr>
        <p:txBody>
          <a:bodyPr wrap="square" rtlCol="0">
            <a:spAutoFit/>
          </a:bodyPr>
          <a:lstStyle/>
          <a:p>
            <a:pPr marL="214313" indent="-214313">
              <a:buFont typeface="Arial" panose="020B0604020202020204" pitchFamily="34" charset="0"/>
              <a:buChar char="•"/>
            </a:pPr>
            <a:r>
              <a:rPr lang="en-GB" sz="900" dirty="0">
                <a:solidFill>
                  <a:schemeClr val="bg1"/>
                </a:solidFill>
              </a:rPr>
              <a:t>[ ]</a:t>
            </a:r>
          </a:p>
        </p:txBody>
      </p:sp>
      <p:sp>
        <p:nvSpPr>
          <p:cNvPr id="34" name="TextBox 33">
            <a:extLst>
              <a:ext uri="{FF2B5EF4-FFF2-40B4-BE49-F238E27FC236}">
                <a16:creationId xmlns:a16="http://schemas.microsoft.com/office/drawing/2014/main" id="{83F5357F-7DDB-437F-8B9F-313A5546C935}"/>
              </a:ext>
            </a:extLst>
          </p:cNvPr>
          <p:cNvSpPr txBox="1"/>
          <p:nvPr/>
        </p:nvSpPr>
        <p:spPr>
          <a:xfrm>
            <a:off x="706442" y="4292099"/>
            <a:ext cx="7696894" cy="230832"/>
          </a:xfrm>
          <a:prstGeom prst="rect">
            <a:avLst/>
          </a:prstGeom>
          <a:noFill/>
        </p:spPr>
        <p:txBody>
          <a:bodyPr wrap="square" rtlCol="0">
            <a:spAutoFit/>
          </a:bodyPr>
          <a:lstStyle/>
          <a:p>
            <a:pPr marL="214313" indent="-214313">
              <a:buFont typeface="Arial" panose="020B0604020202020204" pitchFamily="34" charset="0"/>
              <a:buChar char="•"/>
            </a:pPr>
            <a:r>
              <a:rPr lang="en-GB" sz="900" dirty="0">
                <a:solidFill>
                  <a:schemeClr val="bg1"/>
                </a:solidFill>
              </a:rPr>
              <a:t>[ ]</a:t>
            </a:r>
          </a:p>
        </p:txBody>
      </p:sp>
      <p:graphicFrame>
        <p:nvGraphicFramePr>
          <p:cNvPr id="3" name="Table 27">
            <a:extLst>
              <a:ext uri="{FF2B5EF4-FFF2-40B4-BE49-F238E27FC236}">
                <a16:creationId xmlns:a16="http://schemas.microsoft.com/office/drawing/2014/main" id="{9278D73B-AE2A-44B3-9159-7ED1B510B798}"/>
              </a:ext>
            </a:extLst>
          </p:cNvPr>
          <p:cNvGraphicFramePr>
            <a:graphicFrameLocks noGrp="1"/>
          </p:cNvGraphicFramePr>
          <p:nvPr>
            <p:extLst>
              <p:ext uri="{D42A27DB-BD31-4B8C-83A1-F6EECF244321}">
                <p14:modId xmlns:p14="http://schemas.microsoft.com/office/powerpoint/2010/main" val="3482676489"/>
              </p:ext>
            </p:extLst>
          </p:nvPr>
        </p:nvGraphicFramePr>
        <p:xfrm>
          <a:off x="637033" y="2781552"/>
          <a:ext cx="3761230" cy="621030"/>
        </p:xfrm>
        <a:graphic>
          <a:graphicData uri="http://schemas.openxmlformats.org/drawingml/2006/table">
            <a:tbl>
              <a:tblPr firstRow="1" bandRow="1">
                <a:tableStyleId>{5C22544A-7EE6-4342-B048-85BDC9FD1C3A}</a:tableStyleId>
              </a:tblPr>
              <a:tblGrid>
                <a:gridCol w="717761">
                  <a:extLst>
                    <a:ext uri="{9D8B030D-6E8A-4147-A177-3AD203B41FA5}">
                      <a16:colId xmlns:a16="http://schemas.microsoft.com/office/drawing/2014/main" val="1325629781"/>
                    </a:ext>
                  </a:extLst>
                </a:gridCol>
                <a:gridCol w="469151">
                  <a:extLst>
                    <a:ext uri="{9D8B030D-6E8A-4147-A177-3AD203B41FA5}">
                      <a16:colId xmlns:a16="http://schemas.microsoft.com/office/drawing/2014/main" val="4078374771"/>
                    </a:ext>
                  </a:extLst>
                </a:gridCol>
                <a:gridCol w="736375">
                  <a:extLst>
                    <a:ext uri="{9D8B030D-6E8A-4147-A177-3AD203B41FA5}">
                      <a16:colId xmlns:a16="http://schemas.microsoft.com/office/drawing/2014/main" val="2214457807"/>
                    </a:ext>
                  </a:extLst>
                </a:gridCol>
                <a:gridCol w="1837943">
                  <a:extLst>
                    <a:ext uri="{9D8B030D-6E8A-4147-A177-3AD203B41FA5}">
                      <a16:colId xmlns:a16="http://schemas.microsoft.com/office/drawing/2014/main" val="3224768877"/>
                    </a:ext>
                  </a:extLst>
                </a:gridCol>
              </a:tblGrid>
              <a:tr h="342900">
                <a:tc>
                  <a:txBody>
                    <a:bodyPr/>
                    <a:lstStyle/>
                    <a:p>
                      <a:r>
                        <a:rPr lang="en-GB" sz="900" dirty="0"/>
                        <a:t>Supplier</a:t>
                      </a:r>
                    </a:p>
                  </a:txBody>
                  <a:tcPr marL="68580" marR="68580" marT="34290" marB="34290"/>
                </a:tc>
                <a:tc>
                  <a:txBody>
                    <a:bodyPr/>
                    <a:lstStyle/>
                    <a:p>
                      <a:r>
                        <a:rPr lang="en-GB" sz="900" dirty="0"/>
                        <a:t>Spend £pa</a:t>
                      </a:r>
                    </a:p>
                  </a:txBody>
                  <a:tcPr marL="68580" marR="68580" marT="34290" marB="34290"/>
                </a:tc>
                <a:tc>
                  <a:txBody>
                    <a:bodyPr/>
                    <a:lstStyle/>
                    <a:p>
                      <a:r>
                        <a:rPr lang="en-GB" sz="900" dirty="0"/>
                        <a:t>Contract End Date</a:t>
                      </a:r>
                    </a:p>
                  </a:txBody>
                  <a:tcPr marL="68580" marR="68580" marT="34290" marB="34290"/>
                </a:tc>
                <a:tc>
                  <a:txBody>
                    <a:bodyPr/>
                    <a:lstStyle/>
                    <a:p>
                      <a:r>
                        <a:rPr lang="en-GB" sz="900" dirty="0"/>
                        <a:t>Notes</a:t>
                      </a:r>
                    </a:p>
                  </a:txBody>
                  <a:tcPr marL="68580" marR="68580" marT="34290" marB="34290"/>
                </a:tc>
                <a:extLst>
                  <a:ext uri="{0D108BD9-81ED-4DB2-BD59-A6C34878D82A}">
                    <a16:rowId xmlns:a16="http://schemas.microsoft.com/office/drawing/2014/main" val="1635467576"/>
                  </a:ext>
                </a:extLst>
              </a:tr>
              <a:tr h="278130">
                <a:tc>
                  <a:txBody>
                    <a:bodyPr/>
                    <a:lstStyle/>
                    <a:p>
                      <a:r>
                        <a:rPr lang="en-GB" sz="900" dirty="0"/>
                        <a:t>[]</a:t>
                      </a:r>
                    </a:p>
                  </a:txBody>
                  <a:tcPr marL="68580" marR="68580" marT="34290" marB="34290"/>
                </a:tc>
                <a:tc>
                  <a:txBody>
                    <a:bodyPr/>
                    <a:lstStyle/>
                    <a:p>
                      <a:r>
                        <a:rPr lang="en-GB" sz="900" dirty="0"/>
                        <a:t>[]</a:t>
                      </a:r>
                    </a:p>
                  </a:txBody>
                  <a:tcPr marL="68580" marR="68580" marT="34290" marB="34290"/>
                </a:tc>
                <a:tc>
                  <a:txBody>
                    <a:bodyPr/>
                    <a:lstStyle/>
                    <a:p>
                      <a:r>
                        <a:rPr lang="en-GB" sz="900" dirty="0"/>
                        <a:t>[]</a:t>
                      </a:r>
                    </a:p>
                  </a:txBody>
                  <a:tcPr marL="68580" marR="68580" marT="34290" marB="34290"/>
                </a:tc>
                <a:tc>
                  <a:txBody>
                    <a:bodyPr/>
                    <a:lstStyle/>
                    <a:p>
                      <a:r>
                        <a:rPr lang="en-GB" sz="900" dirty="0"/>
                        <a:t>[]</a:t>
                      </a:r>
                    </a:p>
                  </a:txBody>
                  <a:tcPr marL="68580" marR="68580" marT="34290" marB="34290"/>
                </a:tc>
                <a:extLst>
                  <a:ext uri="{0D108BD9-81ED-4DB2-BD59-A6C34878D82A}">
                    <a16:rowId xmlns:a16="http://schemas.microsoft.com/office/drawing/2014/main" val="3443742040"/>
                  </a:ext>
                </a:extLst>
              </a:tr>
            </a:tbl>
          </a:graphicData>
        </a:graphic>
      </p:graphicFrame>
      <p:graphicFrame>
        <p:nvGraphicFramePr>
          <p:cNvPr id="4" name="Table 27">
            <a:extLst>
              <a:ext uri="{FF2B5EF4-FFF2-40B4-BE49-F238E27FC236}">
                <a16:creationId xmlns:a16="http://schemas.microsoft.com/office/drawing/2014/main" id="{A0305EB3-0817-496D-B234-649EEAC48553}"/>
              </a:ext>
            </a:extLst>
          </p:cNvPr>
          <p:cNvGraphicFramePr>
            <a:graphicFrameLocks noGrp="1"/>
          </p:cNvGraphicFramePr>
          <p:nvPr>
            <p:extLst>
              <p:ext uri="{D42A27DB-BD31-4B8C-83A1-F6EECF244321}">
                <p14:modId xmlns:p14="http://schemas.microsoft.com/office/powerpoint/2010/main" val="2536617315"/>
              </p:ext>
            </p:extLst>
          </p:nvPr>
        </p:nvGraphicFramePr>
        <p:xfrm>
          <a:off x="4714875" y="2781552"/>
          <a:ext cx="3688461" cy="556260"/>
        </p:xfrm>
        <a:graphic>
          <a:graphicData uri="http://schemas.openxmlformats.org/drawingml/2006/table">
            <a:tbl>
              <a:tblPr firstRow="1" bandRow="1">
                <a:tableStyleId>{5C22544A-7EE6-4342-B048-85BDC9FD1C3A}</a:tableStyleId>
              </a:tblPr>
              <a:tblGrid>
                <a:gridCol w="908685">
                  <a:extLst>
                    <a:ext uri="{9D8B030D-6E8A-4147-A177-3AD203B41FA5}">
                      <a16:colId xmlns:a16="http://schemas.microsoft.com/office/drawing/2014/main" val="1325629781"/>
                    </a:ext>
                  </a:extLst>
                </a:gridCol>
                <a:gridCol w="786384">
                  <a:extLst>
                    <a:ext uri="{9D8B030D-6E8A-4147-A177-3AD203B41FA5}">
                      <a16:colId xmlns:a16="http://schemas.microsoft.com/office/drawing/2014/main" val="4078374771"/>
                    </a:ext>
                  </a:extLst>
                </a:gridCol>
                <a:gridCol w="1993392">
                  <a:extLst>
                    <a:ext uri="{9D8B030D-6E8A-4147-A177-3AD203B41FA5}">
                      <a16:colId xmlns:a16="http://schemas.microsoft.com/office/drawing/2014/main" val="2214457807"/>
                    </a:ext>
                  </a:extLst>
                </a:gridCol>
              </a:tblGrid>
              <a:tr h="278130">
                <a:tc>
                  <a:txBody>
                    <a:bodyPr/>
                    <a:lstStyle/>
                    <a:p>
                      <a:r>
                        <a:rPr lang="en-GB" sz="900" dirty="0"/>
                        <a:t>Project</a:t>
                      </a:r>
                    </a:p>
                  </a:txBody>
                  <a:tcPr marL="68580" marR="68580" marT="34290" marB="34290"/>
                </a:tc>
                <a:tc>
                  <a:txBody>
                    <a:bodyPr/>
                    <a:lstStyle/>
                    <a:p>
                      <a:r>
                        <a:rPr lang="en-GB" sz="900" dirty="0"/>
                        <a:t>End Date</a:t>
                      </a:r>
                    </a:p>
                  </a:txBody>
                  <a:tcPr marL="68580" marR="68580" marT="34290" marB="34290"/>
                </a:tc>
                <a:tc>
                  <a:txBody>
                    <a:bodyPr/>
                    <a:lstStyle/>
                    <a:p>
                      <a:r>
                        <a:rPr lang="en-GB" sz="900" dirty="0"/>
                        <a:t>Impact on Supply</a:t>
                      </a:r>
                    </a:p>
                  </a:txBody>
                  <a:tcPr marL="68580" marR="68580" marT="34290" marB="34290"/>
                </a:tc>
                <a:extLst>
                  <a:ext uri="{0D108BD9-81ED-4DB2-BD59-A6C34878D82A}">
                    <a16:rowId xmlns:a16="http://schemas.microsoft.com/office/drawing/2014/main" val="1635467576"/>
                  </a:ext>
                </a:extLst>
              </a:tr>
              <a:tr h="278130">
                <a:tc>
                  <a:txBody>
                    <a:bodyPr/>
                    <a:lstStyle/>
                    <a:p>
                      <a:r>
                        <a:rPr lang="en-GB" sz="900" dirty="0"/>
                        <a:t>[]</a:t>
                      </a:r>
                    </a:p>
                  </a:txBody>
                  <a:tcPr marL="68580" marR="68580" marT="34290" marB="34290"/>
                </a:tc>
                <a:tc>
                  <a:txBody>
                    <a:bodyPr/>
                    <a:lstStyle/>
                    <a:p>
                      <a:r>
                        <a:rPr lang="en-GB" sz="900" dirty="0"/>
                        <a:t>[]</a:t>
                      </a:r>
                    </a:p>
                  </a:txBody>
                  <a:tcPr marL="68580" marR="68580" marT="34290" marB="34290"/>
                </a:tc>
                <a:tc>
                  <a:txBody>
                    <a:bodyPr/>
                    <a:lstStyle/>
                    <a:p>
                      <a:r>
                        <a:rPr lang="en-GB" sz="900" dirty="0"/>
                        <a:t>[]</a:t>
                      </a:r>
                    </a:p>
                  </a:txBody>
                  <a:tcPr marL="68580" marR="68580" marT="34290" marB="34290"/>
                </a:tc>
                <a:extLst>
                  <a:ext uri="{0D108BD9-81ED-4DB2-BD59-A6C34878D82A}">
                    <a16:rowId xmlns:a16="http://schemas.microsoft.com/office/drawing/2014/main" val="3443742040"/>
                  </a:ext>
                </a:extLst>
              </a:tr>
            </a:tbl>
          </a:graphicData>
        </a:graphic>
      </p:graphicFrame>
    </p:spTree>
    <p:extLst>
      <p:ext uri="{BB962C8B-B14F-4D97-AF65-F5344CB8AC3E}">
        <p14:creationId xmlns:p14="http://schemas.microsoft.com/office/powerpoint/2010/main" val="301235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4C994-02D5-40A2-8BA7-0285B79CBBC4}"/>
              </a:ext>
            </a:extLst>
          </p:cNvPr>
          <p:cNvSpPr>
            <a:spLocks noGrp="1"/>
          </p:cNvSpPr>
          <p:nvPr>
            <p:ph type="title"/>
          </p:nvPr>
        </p:nvSpPr>
        <p:spPr/>
        <p:txBody>
          <a:bodyPr/>
          <a:lstStyle/>
          <a:p>
            <a:r>
              <a:rPr lang="en-GB" dirty="0"/>
              <a:t>Data Centre</a:t>
            </a:r>
          </a:p>
        </p:txBody>
      </p:sp>
      <p:sp>
        <p:nvSpPr>
          <p:cNvPr id="14" name="Rectangle: Rounded Corners 13">
            <a:extLst>
              <a:ext uri="{FF2B5EF4-FFF2-40B4-BE49-F238E27FC236}">
                <a16:creationId xmlns:a16="http://schemas.microsoft.com/office/drawing/2014/main" id="{6135DC15-E6D9-41C5-A41D-D6E33FD813C5}"/>
              </a:ext>
            </a:extLst>
          </p:cNvPr>
          <p:cNvSpPr/>
          <p:nvPr/>
        </p:nvSpPr>
        <p:spPr>
          <a:xfrm>
            <a:off x="521804" y="771550"/>
            <a:ext cx="3973168" cy="15720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Current Internal Service</a:t>
            </a:r>
          </a:p>
        </p:txBody>
      </p:sp>
      <p:sp>
        <p:nvSpPr>
          <p:cNvPr id="16" name="Rectangle: Rounded Corners 15">
            <a:extLst>
              <a:ext uri="{FF2B5EF4-FFF2-40B4-BE49-F238E27FC236}">
                <a16:creationId xmlns:a16="http://schemas.microsoft.com/office/drawing/2014/main" id="{04E8AFBE-C960-4687-A94A-6A88ACFB8B04}"/>
              </a:ext>
            </a:extLst>
          </p:cNvPr>
          <p:cNvSpPr/>
          <p:nvPr/>
        </p:nvSpPr>
        <p:spPr>
          <a:xfrm>
            <a:off x="4572000" y="771550"/>
            <a:ext cx="3973168" cy="15720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Market Trends</a:t>
            </a:r>
          </a:p>
        </p:txBody>
      </p:sp>
      <p:sp>
        <p:nvSpPr>
          <p:cNvPr id="18" name="Rectangle: Rounded Corners 17">
            <a:extLst>
              <a:ext uri="{FF2B5EF4-FFF2-40B4-BE49-F238E27FC236}">
                <a16:creationId xmlns:a16="http://schemas.microsoft.com/office/drawing/2014/main" id="{DDECBBF8-15D8-4157-80EA-C570C354009B}"/>
              </a:ext>
            </a:extLst>
          </p:cNvPr>
          <p:cNvSpPr/>
          <p:nvPr/>
        </p:nvSpPr>
        <p:spPr>
          <a:xfrm>
            <a:off x="521804" y="2406537"/>
            <a:ext cx="3973168" cy="15720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Key Suppliers</a:t>
            </a:r>
          </a:p>
        </p:txBody>
      </p:sp>
      <p:sp>
        <p:nvSpPr>
          <p:cNvPr id="24" name="Rectangle: Rounded Corners 23">
            <a:extLst>
              <a:ext uri="{FF2B5EF4-FFF2-40B4-BE49-F238E27FC236}">
                <a16:creationId xmlns:a16="http://schemas.microsoft.com/office/drawing/2014/main" id="{0C1E10B3-51CD-41B2-9790-059BFA026868}"/>
              </a:ext>
            </a:extLst>
          </p:cNvPr>
          <p:cNvSpPr/>
          <p:nvPr/>
        </p:nvSpPr>
        <p:spPr>
          <a:xfrm>
            <a:off x="4572000" y="2406536"/>
            <a:ext cx="3973168" cy="15720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Active Projects</a:t>
            </a:r>
          </a:p>
        </p:txBody>
      </p:sp>
      <p:sp>
        <p:nvSpPr>
          <p:cNvPr id="26" name="Rectangle: Rounded Corners 25">
            <a:extLst>
              <a:ext uri="{FF2B5EF4-FFF2-40B4-BE49-F238E27FC236}">
                <a16:creationId xmlns:a16="http://schemas.microsoft.com/office/drawing/2014/main" id="{3F9D654A-637E-492C-AA30-2AA891C97741}"/>
              </a:ext>
            </a:extLst>
          </p:cNvPr>
          <p:cNvSpPr/>
          <p:nvPr/>
        </p:nvSpPr>
        <p:spPr>
          <a:xfrm>
            <a:off x="521803" y="4041524"/>
            <a:ext cx="8023364" cy="5011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Headline Strategy</a:t>
            </a:r>
          </a:p>
        </p:txBody>
      </p:sp>
      <p:sp>
        <p:nvSpPr>
          <p:cNvPr id="30" name="TextBox 29">
            <a:extLst>
              <a:ext uri="{FF2B5EF4-FFF2-40B4-BE49-F238E27FC236}">
                <a16:creationId xmlns:a16="http://schemas.microsoft.com/office/drawing/2014/main" id="{ABE75715-B249-4B3B-A7B0-FB75E1809A98}"/>
              </a:ext>
            </a:extLst>
          </p:cNvPr>
          <p:cNvSpPr txBox="1"/>
          <p:nvPr/>
        </p:nvSpPr>
        <p:spPr>
          <a:xfrm>
            <a:off x="637033" y="1111033"/>
            <a:ext cx="3622412" cy="230832"/>
          </a:xfrm>
          <a:prstGeom prst="rect">
            <a:avLst/>
          </a:prstGeom>
          <a:noFill/>
        </p:spPr>
        <p:txBody>
          <a:bodyPr wrap="square" rtlCol="0">
            <a:spAutoFit/>
          </a:bodyPr>
          <a:lstStyle/>
          <a:p>
            <a:pPr marL="214313" indent="-214313">
              <a:buFont typeface="Arial" panose="020B0604020202020204" pitchFamily="34" charset="0"/>
              <a:buChar char="•"/>
            </a:pPr>
            <a:r>
              <a:rPr lang="en-GB" sz="900" dirty="0">
                <a:solidFill>
                  <a:schemeClr val="bg1"/>
                </a:solidFill>
              </a:rPr>
              <a:t>[ ]</a:t>
            </a:r>
          </a:p>
        </p:txBody>
      </p:sp>
      <p:sp>
        <p:nvSpPr>
          <p:cNvPr id="32" name="TextBox 31">
            <a:extLst>
              <a:ext uri="{FF2B5EF4-FFF2-40B4-BE49-F238E27FC236}">
                <a16:creationId xmlns:a16="http://schemas.microsoft.com/office/drawing/2014/main" id="{4F9C1DF2-F8B8-4759-A39C-61D91577DE41}"/>
              </a:ext>
            </a:extLst>
          </p:cNvPr>
          <p:cNvSpPr txBox="1"/>
          <p:nvPr/>
        </p:nvSpPr>
        <p:spPr>
          <a:xfrm>
            <a:off x="4714875" y="1081216"/>
            <a:ext cx="3622412" cy="230832"/>
          </a:xfrm>
          <a:prstGeom prst="rect">
            <a:avLst/>
          </a:prstGeom>
          <a:noFill/>
        </p:spPr>
        <p:txBody>
          <a:bodyPr wrap="square" rtlCol="0">
            <a:spAutoFit/>
          </a:bodyPr>
          <a:lstStyle/>
          <a:p>
            <a:pPr marL="214313" indent="-214313">
              <a:buFont typeface="Arial" panose="020B0604020202020204" pitchFamily="34" charset="0"/>
              <a:buChar char="•"/>
            </a:pPr>
            <a:r>
              <a:rPr lang="en-GB" sz="900" dirty="0">
                <a:solidFill>
                  <a:schemeClr val="bg1"/>
                </a:solidFill>
              </a:rPr>
              <a:t>[ ]</a:t>
            </a:r>
          </a:p>
        </p:txBody>
      </p:sp>
      <p:sp>
        <p:nvSpPr>
          <p:cNvPr id="34" name="TextBox 33">
            <a:extLst>
              <a:ext uri="{FF2B5EF4-FFF2-40B4-BE49-F238E27FC236}">
                <a16:creationId xmlns:a16="http://schemas.microsoft.com/office/drawing/2014/main" id="{83F5357F-7DDB-437F-8B9F-313A5546C935}"/>
              </a:ext>
            </a:extLst>
          </p:cNvPr>
          <p:cNvSpPr txBox="1"/>
          <p:nvPr/>
        </p:nvSpPr>
        <p:spPr>
          <a:xfrm>
            <a:off x="706442" y="4292099"/>
            <a:ext cx="7696894" cy="230832"/>
          </a:xfrm>
          <a:prstGeom prst="rect">
            <a:avLst/>
          </a:prstGeom>
          <a:noFill/>
        </p:spPr>
        <p:txBody>
          <a:bodyPr wrap="square" rtlCol="0">
            <a:spAutoFit/>
          </a:bodyPr>
          <a:lstStyle/>
          <a:p>
            <a:pPr marL="214313" indent="-214313">
              <a:buFont typeface="Arial" panose="020B0604020202020204" pitchFamily="34" charset="0"/>
              <a:buChar char="•"/>
            </a:pPr>
            <a:r>
              <a:rPr lang="en-GB" sz="900" dirty="0">
                <a:solidFill>
                  <a:schemeClr val="bg1"/>
                </a:solidFill>
              </a:rPr>
              <a:t>[ ]</a:t>
            </a:r>
          </a:p>
        </p:txBody>
      </p:sp>
      <p:graphicFrame>
        <p:nvGraphicFramePr>
          <p:cNvPr id="3" name="Table 27">
            <a:extLst>
              <a:ext uri="{FF2B5EF4-FFF2-40B4-BE49-F238E27FC236}">
                <a16:creationId xmlns:a16="http://schemas.microsoft.com/office/drawing/2014/main" id="{CB9710BB-797C-45DF-A422-648EE0A2D855}"/>
              </a:ext>
            </a:extLst>
          </p:cNvPr>
          <p:cNvGraphicFramePr>
            <a:graphicFrameLocks noGrp="1"/>
          </p:cNvGraphicFramePr>
          <p:nvPr>
            <p:extLst>
              <p:ext uri="{D42A27DB-BD31-4B8C-83A1-F6EECF244321}">
                <p14:modId xmlns:p14="http://schemas.microsoft.com/office/powerpoint/2010/main" val="2653363109"/>
              </p:ext>
            </p:extLst>
          </p:nvPr>
        </p:nvGraphicFramePr>
        <p:xfrm>
          <a:off x="637033" y="2781552"/>
          <a:ext cx="3761230" cy="621030"/>
        </p:xfrm>
        <a:graphic>
          <a:graphicData uri="http://schemas.openxmlformats.org/drawingml/2006/table">
            <a:tbl>
              <a:tblPr firstRow="1" bandRow="1">
                <a:tableStyleId>{5C22544A-7EE6-4342-B048-85BDC9FD1C3A}</a:tableStyleId>
              </a:tblPr>
              <a:tblGrid>
                <a:gridCol w="717761">
                  <a:extLst>
                    <a:ext uri="{9D8B030D-6E8A-4147-A177-3AD203B41FA5}">
                      <a16:colId xmlns:a16="http://schemas.microsoft.com/office/drawing/2014/main" val="1325629781"/>
                    </a:ext>
                  </a:extLst>
                </a:gridCol>
                <a:gridCol w="469151">
                  <a:extLst>
                    <a:ext uri="{9D8B030D-6E8A-4147-A177-3AD203B41FA5}">
                      <a16:colId xmlns:a16="http://schemas.microsoft.com/office/drawing/2014/main" val="4078374771"/>
                    </a:ext>
                  </a:extLst>
                </a:gridCol>
                <a:gridCol w="736375">
                  <a:extLst>
                    <a:ext uri="{9D8B030D-6E8A-4147-A177-3AD203B41FA5}">
                      <a16:colId xmlns:a16="http://schemas.microsoft.com/office/drawing/2014/main" val="2214457807"/>
                    </a:ext>
                  </a:extLst>
                </a:gridCol>
                <a:gridCol w="1837943">
                  <a:extLst>
                    <a:ext uri="{9D8B030D-6E8A-4147-A177-3AD203B41FA5}">
                      <a16:colId xmlns:a16="http://schemas.microsoft.com/office/drawing/2014/main" val="3224768877"/>
                    </a:ext>
                  </a:extLst>
                </a:gridCol>
              </a:tblGrid>
              <a:tr h="342900">
                <a:tc>
                  <a:txBody>
                    <a:bodyPr/>
                    <a:lstStyle/>
                    <a:p>
                      <a:r>
                        <a:rPr lang="en-GB" sz="900" dirty="0"/>
                        <a:t>Supplier</a:t>
                      </a:r>
                    </a:p>
                  </a:txBody>
                  <a:tcPr marL="68580" marR="68580" marT="34290" marB="34290"/>
                </a:tc>
                <a:tc>
                  <a:txBody>
                    <a:bodyPr/>
                    <a:lstStyle/>
                    <a:p>
                      <a:r>
                        <a:rPr lang="en-GB" sz="900" dirty="0"/>
                        <a:t>Spend £pa</a:t>
                      </a:r>
                    </a:p>
                  </a:txBody>
                  <a:tcPr marL="68580" marR="68580" marT="34290" marB="34290"/>
                </a:tc>
                <a:tc>
                  <a:txBody>
                    <a:bodyPr/>
                    <a:lstStyle/>
                    <a:p>
                      <a:r>
                        <a:rPr lang="en-GB" sz="900" dirty="0"/>
                        <a:t>Contract End Date</a:t>
                      </a:r>
                    </a:p>
                  </a:txBody>
                  <a:tcPr marL="68580" marR="68580" marT="34290" marB="34290"/>
                </a:tc>
                <a:tc>
                  <a:txBody>
                    <a:bodyPr/>
                    <a:lstStyle/>
                    <a:p>
                      <a:r>
                        <a:rPr lang="en-GB" sz="900" dirty="0"/>
                        <a:t>Notes</a:t>
                      </a:r>
                    </a:p>
                  </a:txBody>
                  <a:tcPr marL="68580" marR="68580" marT="34290" marB="34290"/>
                </a:tc>
                <a:extLst>
                  <a:ext uri="{0D108BD9-81ED-4DB2-BD59-A6C34878D82A}">
                    <a16:rowId xmlns:a16="http://schemas.microsoft.com/office/drawing/2014/main" val="1635467576"/>
                  </a:ext>
                </a:extLst>
              </a:tr>
              <a:tr h="278130">
                <a:tc>
                  <a:txBody>
                    <a:bodyPr/>
                    <a:lstStyle/>
                    <a:p>
                      <a:r>
                        <a:rPr lang="en-GB" sz="900" dirty="0"/>
                        <a:t>[]</a:t>
                      </a:r>
                    </a:p>
                  </a:txBody>
                  <a:tcPr marL="68580" marR="68580" marT="34290" marB="34290"/>
                </a:tc>
                <a:tc>
                  <a:txBody>
                    <a:bodyPr/>
                    <a:lstStyle/>
                    <a:p>
                      <a:r>
                        <a:rPr lang="en-GB" sz="900" dirty="0"/>
                        <a:t>[]</a:t>
                      </a:r>
                    </a:p>
                  </a:txBody>
                  <a:tcPr marL="68580" marR="68580" marT="34290" marB="34290"/>
                </a:tc>
                <a:tc>
                  <a:txBody>
                    <a:bodyPr/>
                    <a:lstStyle/>
                    <a:p>
                      <a:r>
                        <a:rPr lang="en-GB" sz="900" dirty="0"/>
                        <a:t>[]</a:t>
                      </a:r>
                    </a:p>
                  </a:txBody>
                  <a:tcPr marL="68580" marR="68580" marT="34290" marB="34290"/>
                </a:tc>
                <a:tc>
                  <a:txBody>
                    <a:bodyPr/>
                    <a:lstStyle/>
                    <a:p>
                      <a:r>
                        <a:rPr lang="en-GB" sz="900" dirty="0"/>
                        <a:t>[]</a:t>
                      </a:r>
                    </a:p>
                  </a:txBody>
                  <a:tcPr marL="68580" marR="68580" marT="34290" marB="34290"/>
                </a:tc>
                <a:extLst>
                  <a:ext uri="{0D108BD9-81ED-4DB2-BD59-A6C34878D82A}">
                    <a16:rowId xmlns:a16="http://schemas.microsoft.com/office/drawing/2014/main" val="3443742040"/>
                  </a:ext>
                </a:extLst>
              </a:tr>
            </a:tbl>
          </a:graphicData>
        </a:graphic>
      </p:graphicFrame>
      <p:graphicFrame>
        <p:nvGraphicFramePr>
          <p:cNvPr id="4" name="Table 27">
            <a:extLst>
              <a:ext uri="{FF2B5EF4-FFF2-40B4-BE49-F238E27FC236}">
                <a16:creationId xmlns:a16="http://schemas.microsoft.com/office/drawing/2014/main" id="{3D28A347-52DA-47FD-9865-D58124030C4B}"/>
              </a:ext>
            </a:extLst>
          </p:cNvPr>
          <p:cNvGraphicFramePr>
            <a:graphicFrameLocks noGrp="1"/>
          </p:cNvGraphicFramePr>
          <p:nvPr>
            <p:extLst>
              <p:ext uri="{D42A27DB-BD31-4B8C-83A1-F6EECF244321}">
                <p14:modId xmlns:p14="http://schemas.microsoft.com/office/powerpoint/2010/main" val="3656352687"/>
              </p:ext>
            </p:extLst>
          </p:nvPr>
        </p:nvGraphicFramePr>
        <p:xfrm>
          <a:off x="4714875" y="2781552"/>
          <a:ext cx="3688461" cy="556260"/>
        </p:xfrm>
        <a:graphic>
          <a:graphicData uri="http://schemas.openxmlformats.org/drawingml/2006/table">
            <a:tbl>
              <a:tblPr firstRow="1" bandRow="1">
                <a:tableStyleId>{5C22544A-7EE6-4342-B048-85BDC9FD1C3A}</a:tableStyleId>
              </a:tblPr>
              <a:tblGrid>
                <a:gridCol w="908685">
                  <a:extLst>
                    <a:ext uri="{9D8B030D-6E8A-4147-A177-3AD203B41FA5}">
                      <a16:colId xmlns:a16="http://schemas.microsoft.com/office/drawing/2014/main" val="1325629781"/>
                    </a:ext>
                  </a:extLst>
                </a:gridCol>
                <a:gridCol w="786384">
                  <a:extLst>
                    <a:ext uri="{9D8B030D-6E8A-4147-A177-3AD203B41FA5}">
                      <a16:colId xmlns:a16="http://schemas.microsoft.com/office/drawing/2014/main" val="4078374771"/>
                    </a:ext>
                  </a:extLst>
                </a:gridCol>
                <a:gridCol w="1993392">
                  <a:extLst>
                    <a:ext uri="{9D8B030D-6E8A-4147-A177-3AD203B41FA5}">
                      <a16:colId xmlns:a16="http://schemas.microsoft.com/office/drawing/2014/main" val="2214457807"/>
                    </a:ext>
                  </a:extLst>
                </a:gridCol>
              </a:tblGrid>
              <a:tr h="278130">
                <a:tc>
                  <a:txBody>
                    <a:bodyPr/>
                    <a:lstStyle/>
                    <a:p>
                      <a:r>
                        <a:rPr lang="en-GB" sz="900" dirty="0"/>
                        <a:t>Project</a:t>
                      </a:r>
                    </a:p>
                  </a:txBody>
                  <a:tcPr marL="68580" marR="68580" marT="34290" marB="34290"/>
                </a:tc>
                <a:tc>
                  <a:txBody>
                    <a:bodyPr/>
                    <a:lstStyle/>
                    <a:p>
                      <a:r>
                        <a:rPr lang="en-GB" sz="900" dirty="0"/>
                        <a:t>End Date</a:t>
                      </a:r>
                    </a:p>
                  </a:txBody>
                  <a:tcPr marL="68580" marR="68580" marT="34290" marB="34290"/>
                </a:tc>
                <a:tc>
                  <a:txBody>
                    <a:bodyPr/>
                    <a:lstStyle/>
                    <a:p>
                      <a:r>
                        <a:rPr lang="en-GB" sz="900" dirty="0"/>
                        <a:t>Impact on Supply</a:t>
                      </a:r>
                    </a:p>
                  </a:txBody>
                  <a:tcPr marL="68580" marR="68580" marT="34290" marB="34290"/>
                </a:tc>
                <a:extLst>
                  <a:ext uri="{0D108BD9-81ED-4DB2-BD59-A6C34878D82A}">
                    <a16:rowId xmlns:a16="http://schemas.microsoft.com/office/drawing/2014/main" val="1635467576"/>
                  </a:ext>
                </a:extLst>
              </a:tr>
              <a:tr h="278130">
                <a:tc>
                  <a:txBody>
                    <a:bodyPr/>
                    <a:lstStyle/>
                    <a:p>
                      <a:r>
                        <a:rPr lang="en-GB" sz="900" dirty="0"/>
                        <a:t>[]</a:t>
                      </a:r>
                    </a:p>
                  </a:txBody>
                  <a:tcPr marL="68580" marR="68580" marT="34290" marB="34290"/>
                </a:tc>
                <a:tc>
                  <a:txBody>
                    <a:bodyPr/>
                    <a:lstStyle/>
                    <a:p>
                      <a:r>
                        <a:rPr lang="en-GB" sz="900" dirty="0"/>
                        <a:t>[]</a:t>
                      </a:r>
                    </a:p>
                  </a:txBody>
                  <a:tcPr marL="68580" marR="68580" marT="34290" marB="34290"/>
                </a:tc>
                <a:tc>
                  <a:txBody>
                    <a:bodyPr/>
                    <a:lstStyle/>
                    <a:p>
                      <a:r>
                        <a:rPr lang="en-GB" sz="900" dirty="0"/>
                        <a:t>[]</a:t>
                      </a:r>
                    </a:p>
                  </a:txBody>
                  <a:tcPr marL="68580" marR="68580" marT="34290" marB="34290"/>
                </a:tc>
                <a:extLst>
                  <a:ext uri="{0D108BD9-81ED-4DB2-BD59-A6C34878D82A}">
                    <a16:rowId xmlns:a16="http://schemas.microsoft.com/office/drawing/2014/main" val="3443742040"/>
                  </a:ext>
                </a:extLst>
              </a:tr>
            </a:tbl>
          </a:graphicData>
        </a:graphic>
      </p:graphicFrame>
    </p:spTree>
    <p:extLst>
      <p:ext uri="{BB962C8B-B14F-4D97-AF65-F5344CB8AC3E}">
        <p14:creationId xmlns:p14="http://schemas.microsoft.com/office/powerpoint/2010/main" val="9897158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4C994-02D5-40A2-8BA7-0285B79CBBC4}"/>
              </a:ext>
            </a:extLst>
          </p:cNvPr>
          <p:cNvSpPr>
            <a:spLocks noGrp="1"/>
          </p:cNvSpPr>
          <p:nvPr>
            <p:ph type="title"/>
          </p:nvPr>
        </p:nvSpPr>
        <p:spPr/>
        <p:txBody>
          <a:bodyPr/>
          <a:lstStyle/>
          <a:p>
            <a:r>
              <a:rPr lang="en-GB" dirty="0"/>
              <a:t>Data Networks</a:t>
            </a:r>
          </a:p>
        </p:txBody>
      </p:sp>
      <p:sp>
        <p:nvSpPr>
          <p:cNvPr id="14" name="Rectangle: Rounded Corners 13">
            <a:extLst>
              <a:ext uri="{FF2B5EF4-FFF2-40B4-BE49-F238E27FC236}">
                <a16:creationId xmlns:a16="http://schemas.microsoft.com/office/drawing/2014/main" id="{6135DC15-E6D9-41C5-A41D-D6E33FD813C5}"/>
              </a:ext>
            </a:extLst>
          </p:cNvPr>
          <p:cNvSpPr/>
          <p:nvPr/>
        </p:nvSpPr>
        <p:spPr>
          <a:xfrm>
            <a:off x="521804" y="771550"/>
            <a:ext cx="3973168" cy="15720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Current Internal Service</a:t>
            </a:r>
          </a:p>
        </p:txBody>
      </p:sp>
      <p:sp>
        <p:nvSpPr>
          <p:cNvPr id="16" name="Rectangle: Rounded Corners 15">
            <a:extLst>
              <a:ext uri="{FF2B5EF4-FFF2-40B4-BE49-F238E27FC236}">
                <a16:creationId xmlns:a16="http://schemas.microsoft.com/office/drawing/2014/main" id="{04E8AFBE-C960-4687-A94A-6A88ACFB8B04}"/>
              </a:ext>
            </a:extLst>
          </p:cNvPr>
          <p:cNvSpPr/>
          <p:nvPr/>
        </p:nvSpPr>
        <p:spPr>
          <a:xfrm>
            <a:off x="4572000" y="771550"/>
            <a:ext cx="3973168" cy="15720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Market Trends</a:t>
            </a:r>
          </a:p>
        </p:txBody>
      </p:sp>
      <p:sp>
        <p:nvSpPr>
          <p:cNvPr id="18" name="Rectangle: Rounded Corners 17">
            <a:extLst>
              <a:ext uri="{FF2B5EF4-FFF2-40B4-BE49-F238E27FC236}">
                <a16:creationId xmlns:a16="http://schemas.microsoft.com/office/drawing/2014/main" id="{DDECBBF8-15D8-4157-80EA-C570C354009B}"/>
              </a:ext>
            </a:extLst>
          </p:cNvPr>
          <p:cNvSpPr/>
          <p:nvPr/>
        </p:nvSpPr>
        <p:spPr>
          <a:xfrm>
            <a:off x="521804" y="2406537"/>
            <a:ext cx="3973168" cy="15720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Key Suppliers</a:t>
            </a:r>
          </a:p>
        </p:txBody>
      </p:sp>
      <p:sp>
        <p:nvSpPr>
          <p:cNvPr id="24" name="Rectangle: Rounded Corners 23">
            <a:extLst>
              <a:ext uri="{FF2B5EF4-FFF2-40B4-BE49-F238E27FC236}">
                <a16:creationId xmlns:a16="http://schemas.microsoft.com/office/drawing/2014/main" id="{0C1E10B3-51CD-41B2-9790-059BFA026868}"/>
              </a:ext>
            </a:extLst>
          </p:cNvPr>
          <p:cNvSpPr/>
          <p:nvPr/>
        </p:nvSpPr>
        <p:spPr>
          <a:xfrm>
            <a:off x="4572000" y="2406536"/>
            <a:ext cx="3973168" cy="15720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Active Projects</a:t>
            </a:r>
          </a:p>
        </p:txBody>
      </p:sp>
      <p:sp>
        <p:nvSpPr>
          <p:cNvPr id="26" name="Rectangle: Rounded Corners 25">
            <a:extLst>
              <a:ext uri="{FF2B5EF4-FFF2-40B4-BE49-F238E27FC236}">
                <a16:creationId xmlns:a16="http://schemas.microsoft.com/office/drawing/2014/main" id="{3F9D654A-637E-492C-AA30-2AA891C97741}"/>
              </a:ext>
            </a:extLst>
          </p:cNvPr>
          <p:cNvSpPr/>
          <p:nvPr/>
        </p:nvSpPr>
        <p:spPr>
          <a:xfrm>
            <a:off x="521803" y="4041524"/>
            <a:ext cx="8023364" cy="5011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Headline Strategy</a:t>
            </a:r>
          </a:p>
        </p:txBody>
      </p:sp>
      <p:sp>
        <p:nvSpPr>
          <p:cNvPr id="30" name="TextBox 29">
            <a:extLst>
              <a:ext uri="{FF2B5EF4-FFF2-40B4-BE49-F238E27FC236}">
                <a16:creationId xmlns:a16="http://schemas.microsoft.com/office/drawing/2014/main" id="{ABE75715-B249-4B3B-A7B0-FB75E1809A98}"/>
              </a:ext>
            </a:extLst>
          </p:cNvPr>
          <p:cNvSpPr txBox="1"/>
          <p:nvPr/>
        </p:nvSpPr>
        <p:spPr>
          <a:xfrm>
            <a:off x="637033" y="1111033"/>
            <a:ext cx="3622412" cy="230832"/>
          </a:xfrm>
          <a:prstGeom prst="rect">
            <a:avLst/>
          </a:prstGeom>
          <a:noFill/>
        </p:spPr>
        <p:txBody>
          <a:bodyPr wrap="square" rtlCol="0">
            <a:spAutoFit/>
          </a:bodyPr>
          <a:lstStyle/>
          <a:p>
            <a:pPr marL="214313" indent="-214313">
              <a:buFont typeface="Arial" panose="020B0604020202020204" pitchFamily="34" charset="0"/>
              <a:buChar char="•"/>
            </a:pPr>
            <a:r>
              <a:rPr lang="en-GB" sz="900" dirty="0">
                <a:solidFill>
                  <a:schemeClr val="bg1"/>
                </a:solidFill>
              </a:rPr>
              <a:t>[ ]</a:t>
            </a:r>
          </a:p>
        </p:txBody>
      </p:sp>
      <p:sp>
        <p:nvSpPr>
          <p:cNvPr id="32" name="TextBox 31">
            <a:extLst>
              <a:ext uri="{FF2B5EF4-FFF2-40B4-BE49-F238E27FC236}">
                <a16:creationId xmlns:a16="http://schemas.microsoft.com/office/drawing/2014/main" id="{4F9C1DF2-F8B8-4759-A39C-61D91577DE41}"/>
              </a:ext>
            </a:extLst>
          </p:cNvPr>
          <p:cNvSpPr txBox="1"/>
          <p:nvPr/>
        </p:nvSpPr>
        <p:spPr>
          <a:xfrm>
            <a:off x="4714875" y="1081216"/>
            <a:ext cx="3622412" cy="230832"/>
          </a:xfrm>
          <a:prstGeom prst="rect">
            <a:avLst/>
          </a:prstGeom>
          <a:noFill/>
        </p:spPr>
        <p:txBody>
          <a:bodyPr wrap="square" rtlCol="0">
            <a:spAutoFit/>
          </a:bodyPr>
          <a:lstStyle/>
          <a:p>
            <a:pPr marL="214313" indent="-214313">
              <a:buFont typeface="Arial" panose="020B0604020202020204" pitchFamily="34" charset="0"/>
              <a:buChar char="•"/>
            </a:pPr>
            <a:r>
              <a:rPr lang="en-GB" sz="900" dirty="0">
                <a:solidFill>
                  <a:schemeClr val="bg1"/>
                </a:solidFill>
              </a:rPr>
              <a:t>[ ]</a:t>
            </a:r>
          </a:p>
        </p:txBody>
      </p:sp>
      <p:sp>
        <p:nvSpPr>
          <p:cNvPr id="34" name="TextBox 33">
            <a:extLst>
              <a:ext uri="{FF2B5EF4-FFF2-40B4-BE49-F238E27FC236}">
                <a16:creationId xmlns:a16="http://schemas.microsoft.com/office/drawing/2014/main" id="{83F5357F-7DDB-437F-8B9F-313A5546C935}"/>
              </a:ext>
            </a:extLst>
          </p:cNvPr>
          <p:cNvSpPr txBox="1"/>
          <p:nvPr/>
        </p:nvSpPr>
        <p:spPr>
          <a:xfrm>
            <a:off x="706442" y="4292099"/>
            <a:ext cx="7696894" cy="230832"/>
          </a:xfrm>
          <a:prstGeom prst="rect">
            <a:avLst/>
          </a:prstGeom>
          <a:noFill/>
        </p:spPr>
        <p:txBody>
          <a:bodyPr wrap="square" rtlCol="0">
            <a:spAutoFit/>
          </a:bodyPr>
          <a:lstStyle/>
          <a:p>
            <a:pPr marL="214313" indent="-214313">
              <a:buFont typeface="Arial" panose="020B0604020202020204" pitchFamily="34" charset="0"/>
              <a:buChar char="•"/>
            </a:pPr>
            <a:r>
              <a:rPr lang="en-GB" sz="900" dirty="0">
                <a:solidFill>
                  <a:schemeClr val="bg1"/>
                </a:solidFill>
              </a:rPr>
              <a:t>[ ]</a:t>
            </a:r>
          </a:p>
        </p:txBody>
      </p:sp>
      <p:graphicFrame>
        <p:nvGraphicFramePr>
          <p:cNvPr id="3" name="Table 27">
            <a:extLst>
              <a:ext uri="{FF2B5EF4-FFF2-40B4-BE49-F238E27FC236}">
                <a16:creationId xmlns:a16="http://schemas.microsoft.com/office/drawing/2014/main" id="{0D200F84-BF65-4C48-82F2-F258FFB7D3B2}"/>
              </a:ext>
            </a:extLst>
          </p:cNvPr>
          <p:cNvGraphicFramePr>
            <a:graphicFrameLocks noGrp="1"/>
          </p:cNvGraphicFramePr>
          <p:nvPr>
            <p:extLst>
              <p:ext uri="{D42A27DB-BD31-4B8C-83A1-F6EECF244321}">
                <p14:modId xmlns:p14="http://schemas.microsoft.com/office/powerpoint/2010/main" val="603007394"/>
              </p:ext>
            </p:extLst>
          </p:nvPr>
        </p:nvGraphicFramePr>
        <p:xfrm>
          <a:off x="637033" y="2781552"/>
          <a:ext cx="3761230" cy="621030"/>
        </p:xfrm>
        <a:graphic>
          <a:graphicData uri="http://schemas.openxmlformats.org/drawingml/2006/table">
            <a:tbl>
              <a:tblPr firstRow="1" bandRow="1">
                <a:tableStyleId>{5C22544A-7EE6-4342-B048-85BDC9FD1C3A}</a:tableStyleId>
              </a:tblPr>
              <a:tblGrid>
                <a:gridCol w="717761">
                  <a:extLst>
                    <a:ext uri="{9D8B030D-6E8A-4147-A177-3AD203B41FA5}">
                      <a16:colId xmlns:a16="http://schemas.microsoft.com/office/drawing/2014/main" val="1325629781"/>
                    </a:ext>
                  </a:extLst>
                </a:gridCol>
                <a:gridCol w="469151">
                  <a:extLst>
                    <a:ext uri="{9D8B030D-6E8A-4147-A177-3AD203B41FA5}">
                      <a16:colId xmlns:a16="http://schemas.microsoft.com/office/drawing/2014/main" val="4078374771"/>
                    </a:ext>
                  </a:extLst>
                </a:gridCol>
                <a:gridCol w="736375">
                  <a:extLst>
                    <a:ext uri="{9D8B030D-6E8A-4147-A177-3AD203B41FA5}">
                      <a16:colId xmlns:a16="http://schemas.microsoft.com/office/drawing/2014/main" val="2214457807"/>
                    </a:ext>
                  </a:extLst>
                </a:gridCol>
                <a:gridCol w="1837943">
                  <a:extLst>
                    <a:ext uri="{9D8B030D-6E8A-4147-A177-3AD203B41FA5}">
                      <a16:colId xmlns:a16="http://schemas.microsoft.com/office/drawing/2014/main" val="3224768877"/>
                    </a:ext>
                  </a:extLst>
                </a:gridCol>
              </a:tblGrid>
              <a:tr h="342900">
                <a:tc>
                  <a:txBody>
                    <a:bodyPr/>
                    <a:lstStyle/>
                    <a:p>
                      <a:r>
                        <a:rPr lang="en-GB" sz="900" dirty="0"/>
                        <a:t>Supplier</a:t>
                      </a:r>
                    </a:p>
                  </a:txBody>
                  <a:tcPr marL="68580" marR="68580" marT="34290" marB="34290"/>
                </a:tc>
                <a:tc>
                  <a:txBody>
                    <a:bodyPr/>
                    <a:lstStyle/>
                    <a:p>
                      <a:r>
                        <a:rPr lang="en-GB" sz="900" dirty="0"/>
                        <a:t>Spend £pa</a:t>
                      </a:r>
                    </a:p>
                  </a:txBody>
                  <a:tcPr marL="68580" marR="68580" marT="34290" marB="34290"/>
                </a:tc>
                <a:tc>
                  <a:txBody>
                    <a:bodyPr/>
                    <a:lstStyle/>
                    <a:p>
                      <a:r>
                        <a:rPr lang="en-GB" sz="900" dirty="0"/>
                        <a:t>Contract End Date</a:t>
                      </a:r>
                    </a:p>
                  </a:txBody>
                  <a:tcPr marL="68580" marR="68580" marT="34290" marB="34290"/>
                </a:tc>
                <a:tc>
                  <a:txBody>
                    <a:bodyPr/>
                    <a:lstStyle/>
                    <a:p>
                      <a:r>
                        <a:rPr lang="en-GB" sz="900" dirty="0"/>
                        <a:t>Notes</a:t>
                      </a:r>
                    </a:p>
                  </a:txBody>
                  <a:tcPr marL="68580" marR="68580" marT="34290" marB="34290"/>
                </a:tc>
                <a:extLst>
                  <a:ext uri="{0D108BD9-81ED-4DB2-BD59-A6C34878D82A}">
                    <a16:rowId xmlns:a16="http://schemas.microsoft.com/office/drawing/2014/main" val="1635467576"/>
                  </a:ext>
                </a:extLst>
              </a:tr>
              <a:tr h="278130">
                <a:tc>
                  <a:txBody>
                    <a:bodyPr/>
                    <a:lstStyle/>
                    <a:p>
                      <a:r>
                        <a:rPr lang="en-GB" sz="900" dirty="0"/>
                        <a:t>[]</a:t>
                      </a:r>
                    </a:p>
                  </a:txBody>
                  <a:tcPr marL="68580" marR="68580" marT="34290" marB="34290"/>
                </a:tc>
                <a:tc>
                  <a:txBody>
                    <a:bodyPr/>
                    <a:lstStyle/>
                    <a:p>
                      <a:r>
                        <a:rPr lang="en-GB" sz="900" dirty="0"/>
                        <a:t>[]</a:t>
                      </a:r>
                    </a:p>
                  </a:txBody>
                  <a:tcPr marL="68580" marR="68580" marT="34290" marB="34290"/>
                </a:tc>
                <a:tc>
                  <a:txBody>
                    <a:bodyPr/>
                    <a:lstStyle/>
                    <a:p>
                      <a:r>
                        <a:rPr lang="en-GB" sz="900" dirty="0"/>
                        <a:t>[]</a:t>
                      </a:r>
                    </a:p>
                  </a:txBody>
                  <a:tcPr marL="68580" marR="68580" marT="34290" marB="34290"/>
                </a:tc>
                <a:tc>
                  <a:txBody>
                    <a:bodyPr/>
                    <a:lstStyle/>
                    <a:p>
                      <a:r>
                        <a:rPr lang="en-GB" sz="900" dirty="0"/>
                        <a:t>[]</a:t>
                      </a:r>
                    </a:p>
                  </a:txBody>
                  <a:tcPr marL="68580" marR="68580" marT="34290" marB="34290"/>
                </a:tc>
                <a:extLst>
                  <a:ext uri="{0D108BD9-81ED-4DB2-BD59-A6C34878D82A}">
                    <a16:rowId xmlns:a16="http://schemas.microsoft.com/office/drawing/2014/main" val="3443742040"/>
                  </a:ext>
                </a:extLst>
              </a:tr>
            </a:tbl>
          </a:graphicData>
        </a:graphic>
      </p:graphicFrame>
      <p:graphicFrame>
        <p:nvGraphicFramePr>
          <p:cNvPr id="4" name="Table 27">
            <a:extLst>
              <a:ext uri="{FF2B5EF4-FFF2-40B4-BE49-F238E27FC236}">
                <a16:creationId xmlns:a16="http://schemas.microsoft.com/office/drawing/2014/main" id="{8CD174AF-B789-4CDF-899D-01E0C9F1E76E}"/>
              </a:ext>
            </a:extLst>
          </p:cNvPr>
          <p:cNvGraphicFramePr>
            <a:graphicFrameLocks noGrp="1"/>
          </p:cNvGraphicFramePr>
          <p:nvPr>
            <p:extLst>
              <p:ext uri="{D42A27DB-BD31-4B8C-83A1-F6EECF244321}">
                <p14:modId xmlns:p14="http://schemas.microsoft.com/office/powerpoint/2010/main" val="1535907283"/>
              </p:ext>
            </p:extLst>
          </p:nvPr>
        </p:nvGraphicFramePr>
        <p:xfrm>
          <a:off x="4714875" y="2781552"/>
          <a:ext cx="3688461" cy="556260"/>
        </p:xfrm>
        <a:graphic>
          <a:graphicData uri="http://schemas.openxmlformats.org/drawingml/2006/table">
            <a:tbl>
              <a:tblPr firstRow="1" bandRow="1">
                <a:tableStyleId>{5C22544A-7EE6-4342-B048-85BDC9FD1C3A}</a:tableStyleId>
              </a:tblPr>
              <a:tblGrid>
                <a:gridCol w="908685">
                  <a:extLst>
                    <a:ext uri="{9D8B030D-6E8A-4147-A177-3AD203B41FA5}">
                      <a16:colId xmlns:a16="http://schemas.microsoft.com/office/drawing/2014/main" val="1325629781"/>
                    </a:ext>
                  </a:extLst>
                </a:gridCol>
                <a:gridCol w="786384">
                  <a:extLst>
                    <a:ext uri="{9D8B030D-6E8A-4147-A177-3AD203B41FA5}">
                      <a16:colId xmlns:a16="http://schemas.microsoft.com/office/drawing/2014/main" val="4078374771"/>
                    </a:ext>
                  </a:extLst>
                </a:gridCol>
                <a:gridCol w="1993392">
                  <a:extLst>
                    <a:ext uri="{9D8B030D-6E8A-4147-A177-3AD203B41FA5}">
                      <a16:colId xmlns:a16="http://schemas.microsoft.com/office/drawing/2014/main" val="2214457807"/>
                    </a:ext>
                  </a:extLst>
                </a:gridCol>
              </a:tblGrid>
              <a:tr h="278130">
                <a:tc>
                  <a:txBody>
                    <a:bodyPr/>
                    <a:lstStyle/>
                    <a:p>
                      <a:r>
                        <a:rPr lang="en-GB" sz="900" dirty="0"/>
                        <a:t>Project</a:t>
                      </a:r>
                    </a:p>
                  </a:txBody>
                  <a:tcPr marL="68580" marR="68580" marT="34290" marB="34290"/>
                </a:tc>
                <a:tc>
                  <a:txBody>
                    <a:bodyPr/>
                    <a:lstStyle/>
                    <a:p>
                      <a:r>
                        <a:rPr lang="en-GB" sz="900" dirty="0"/>
                        <a:t>End Date</a:t>
                      </a:r>
                    </a:p>
                  </a:txBody>
                  <a:tcPr marL="68580" marR="68580" marT="34290" marB="34290"/>
                </a:tc>
                <a:tc>
                  <a:txBody>
                    <a:bodyPr/>
                    <a:lstStyle/>
                    <a:p>
                      <a:r>
                        <a:rPr lang="en-GB" sz="900" dirty="0"/>
                        <a:t>Impact on Supply</a:t>
                      </a:r>
                    </a:p>
                  </a:txBody>
                  <a:tcPr marL="68580" marR="68580" marT="34290" marB="34290"/>
                </a:tc>
                <a:extLst>
                  <a:ext uri="{0D108BD9-81ED-4DB2-BD59-A6C34878D82A}">
                    <a16:rowId xmlns:a16="http://schemas.microsoft.com/office/drawing/2014/main" val="1635467576"/>
                  </a:ext>
                </a:extLst>
              </a:tr>
              <a:tr h="278130">
                <a:tc>
                  <a:txBody>
                    <a:bodyPr/>
                    <a:lstStyle/>
                    <a:p>
                      <a:r>
                        <a:rPr lang="en-GB" sz="900" dirty="0"/>
                        <a:t>[]</a:t>
                      </a:r>
                    </a:p>
                  </a:txBody>
                  <a:tcPr marL="68580" marR="68580" marT="34290" marB="34290"/>
                </a:tc>
                <a:tc>
                  <a:txBody>
                    <a:bodyPr/>
                    <a:lstStyle/>
                    <a:p>
                      <a:r>
                        <a:rPr lang="en-GB" sz="900" dirty="0"/>
                        <a:t>[]</a:t>
                      </a:r>
                    </a:p>
                  </a:txBody>
                  <a:tcPr marL="68580" marR="68580" marT="34290" marB="34290"/>
                </a:tc>
                <a:tc>
                  <a:txBody>
                    <a:bodyPr/>
                    <a:lstStyle/>
                    <a:p>
                      <a:r>
                        <a:rPr lang="en-GB" sz="900" dirty="0"/>
                        <a:t>[]</a:t>
                      </a:r>
                    </a:p>
                  </a:txBody>
                  <a:tcPr marL="68580" marR="68580" marT="34290" marB="34290"/>
                </a:tc>
                <a:extLst>
                  <a:ext uri="{0D108BD9-81ED-4DB2-BD59-A6C34878D82A}">
                    <a16:rowId xmlns:a16="http://schemas.microsoft.com/office/drawing/2014/main" val="3443742040"/>
                  </a:ext>
                </a:extLst>
              </a:tr>
            </a:tbl>
          </a:graphicData>
        </a:graphic>
      </p:graphicFrame>
    </p:spTree>
    <p:extLst>
      <p:ext uri="{BB962C8B-B14F-4D97-AF65-F5344CB8AC3E}">
        <p14:creationId xmlns:p14="http://schemas.microsoft.com/office/powerpoint/2010/main" val="31145572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4C994-02D5-40A2-8BA7-0285B79CBBC4}"/>
              </a:ext>
            </a:extLst>
          </p:cNvPr>
          <p:cNvSpPr>
            <a:spLocks noGrp="1"/>
          </p:cNvSpPr>
          <p:nvPr>
            <p:ph type="title"/>
          </p:nvPr>
        </p:nvSpPr>
        <p:spPr/>
        <p:txBody>
          <a:bodyPr/>
          <a:lstStyle/>
          <a:p>
            <a:r>
              <a:rPr lang="en-GB" dirty="0"/>
              <a:t>Voice Networks</a:t>
            </a:r>
          </a:p>
        </p:txBody>
      </p:sp>
      <p:sp>
        <p:nvSpPr>
          <p:cNvPr id="14" name="Rectangle: Rounded Corners 13">
            <a:extLst>
              <a:ext uri="{FF2B5EF4-FFF2-40B4-BE49-F238E27FC236}">
                <a16:creationId xmlns:a16="http://schemas.microsoft.com/office/drawing/2014/main" id="{6135DC15-E6D9-41C5-A41D-D6E33FD813C5}"/>
              </a:ext>
            </a:extLst>
          </p:cNvPr>
          <p:cNvSpPr/>
          <p:nvPr/>
        </p:nvSpPr>
        <p:spPr>
          <a:xfrm>
            <a:off x="521804" y="771550"/>
            <a:ext cx="3973168" cy="15720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Current Internal Service</a:t>
            </a:r>
          </a:p>
        </p:txBody>
      </p:sp>
      <p:sp>
        <p:nvSpPr>
          <p:cNvPr id="16" name="Rectangle: Rounded Corners 15">
            <a:extLst>
              <a:ext uri="{FF2B5EF4-FFF2-40B4-BE49-F238E27FC236}">
                <a16:creationId xmlns:a16="http://schemas.microsoft.com/office/drawing/2014/main" id="{04E8AFBE-C960-4687-A94A-6A88ACFB8B04}"/>
              </a:ext>
            </a:extLst>
          </p:cNvPr>
          <p:cNvSpPr/>
          <p:nvPr/>
        </p:nvSpPr>
        <p:spPr>
          <a:xfrm>
            <a:off x="4572000" y="771550"/>
            <a:ext cx="3973168" cy="15720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Market Trends</a:t>
            </a:r>
          </a:p>
        </p:txBody>
      </p:sp>
      <p:sp>
        <p:nvSpPr>
          <p:cNvPr id="18" name="Rectangle: Rounded Corners 17">
            <a:extLst>
              <a:ext uri="{FF2B5EF4-FFF2-40B4-BE49-F238E27FC236}">
                <a16:creationId xmlns:a16="http://schemas.microsoft.com/office/drawing/2014/main" id="{DDECBBF8-15D8-4157-80EA-C570C354009B}"/>
              </a:ext>
            </a:extLst>
          </p:cNvPr>
          <p:cNvSpPr/>
          <p:nvPr/>
        </p:nvSpPr>
        <p:spPr>
          <a:xfrm>
            <a:off x="521804" y="2406537"/>
            <a:ext cx="3973168" cy="15720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Key Suppliers</a:t>
            </a:r>
          </a:p>
        </p:txBody>
      </p:sp>
      <p:sp>
        <p:nvSpPr>
          <p:cNvPr id="24" name="Rectangle: Rounded Corners 23">
            <a:extLst>
              <a:ext uri="{FF2B5EF4-FFF2-40B4-BE49-F238E27FC236}">
                <a16:creationId xmlns:a16="http://schemas.microsoft.com/office/drawing/2014/main" id="{0C1E10B3-51CD-41B2-9790-059BFA026868}"/>
              </a:ext>
            </a:extLst>
          </p:cNvPr>
          <p:cNvSpPr/>
          <p:nvPr/>
        </p:nvSpPr>
        <p:spPr>
          <a:xfrm>
            <a:off x="4572000" y="2406536"/>
            <a:ext cx="3973168" cy="15720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Active Projects</a:t>
            </a:r>
          </a:p>
        </p:txBody>
      </p:sp>
      <p:sp>
        <p:nvSpPr>
          <p:cNvPr id="26" name="Rectangle: Rounded Corners 25">
            <a:extLst>
              <a:ext uri="{FF2B5EF4-FFF2-40B4-BE49-F238E27FC236}">
                <a16:creationId xmlns:a16="http://schemas.microsoft.com/office/drawing/2014/main" id="{3F9D654A-637E-492C-AA30-2AA891C97741}"/>
              </a:ext>
            </a:extLst>
          </p:cNvPr>
          <p:cNvSpPr/>
          <p:nvPr/>
        </p:nvSpPr>
        <p:spPr>
          <a:xfrm>
            <a:off x="521803" y="4041524"/>
            <a:ext cx="8023364" cy="5011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Headline Strategy</a:t>
            </a:r>
          </a:p>
        </p:txBody>
      </p:sp>
      <p:sp>
        <p:nvSpPr>
          <p:cNvPr id="30" name="TextBox 29">
            <a:extLst>
              <a:ext uri="{FF2B5EF4-FFF2-40B4-BE49-F238E27FC236}">
                <a16:creationId xmlns:a16="http://schemas.microsoft.com/office/drawing/2014/main" id="{ABE75715-B249-4B3B-A7B0-FB75E1809A98}"/>
              </a:ext>
            </a:extLst>
          </p:cNvPr>
          <p:cNvSpPr txBox="1"/>
          <p:nvPr/>
        </p:nvSpPr>
        <p:spPr>
          <a:xfrm>
            <a:off x="637033" y="1111033"/>
            <a:ext cx="3622412" cy="230832"/>
          </a:xfrm>
          <a:prstGeom prst="rect">
            <a:avLst/>
          </a:prstGeom>
          <a:noFill/>
        </p:spPr>
        <p:txBody>
          <a:bodyPr wrap="square" rtlCol="0">
            <a:spAutoFit/>
          </a:bodyPr>
          <a:lstStyle/>
          <a:p>
            <a:pPr marL="214313" indent="-214313">
              <a:buFont typeface="Arial" panose="020B0604020202020204" pitchFamily="34" charset="0"/>
              <a:buChar char="•"/>
            </a:pPr>
            <a:r>
              <a:rPr lang="en-GB" sz="900" dirty="0">
                <a:solidFill>
                  <a:schemeClr val="bg1"/>
                </a:solidFill>
              </a:rPr>
              <a:t>[ ]</a:t>
            </a:r>
          </a:p>
        </p:txBody>
      </p:sp>
      <p:sp>
        <p:nvSpPr>
          <p:cNvPr id="32" name="TextBox 31">
            <a:extLst>
              <a:ext uri="{FF2B5EF4-FFF2-40B4-BE49-F238E27FC236}">
                <a16:creationId xmlns:a16="http://schemas.microsoft.com/office/drawing/2014/main" id="{4F9C1DF2-F8B8-4759-A39C-61D91577DE41}"/>
              </a:ext>
            </a:extLst>
          </p:cNvPr>
          <p:cNvSpPr txBox="1"/>
          <p:nvPr/>
        </p:nvSpPr>
        <p:spPr>
          <a:xfrm>
            <a:off x="4714875" y="1081216"/>
            <a:ext cx="3622412" cy="230832"/>
          </a:xfrm>
          <a:prstGeom prst="rect">
            <a:avLst/>
          </a:prstGeom>
          <a:noFill/>
        </p:spPr>
        <p:txBody>
          <a:bodyPr wrap="square" rtlCol="0">
            <a:spAutoFit/>
          </a:bodyPr>
          <a:lstStyle/>
          <a:p>
            <a:pPr marL="214313" indent="-214313">
              <a:buFont typeface="Arial" panose="020B0604020202020204" pitchFamily="34" charset="0"/>
              <a:buChar char="•"/>
            </a:pPr>
            <a:r>
              <a:rPr lang="en-GB" sz="900" dirty="0">
                <a:solidFill>
                  <a:schemeClr val="bg1"/>
                </a:solidFill>
              </a:rPr>
              <a:t>[ ]</a:t>
            </a:r>
          </a:p>
        </p:txBody>
      </p:sp>
      <p:sp>
        <p:nvSpPr>
          <p:cNvPr id="34" name="TextBox 33">
            <a:extLst>
              <a:ext uri="{FF2B5EF4-FFF2-40B4-BE49-F238E27FC236}">
                <a16:creationId xmlns:a16="http://schemas.microsoft.com/office/drawing/2014/main" id="{83F5357F-7DDB-437F-8B9F-313A5546C935}"/>
              </a:ext>
            </a:extLst>
          </p:cNvPr>
          <p:cNvSpPr txBox="1"/>
          <p:nvPr/>
        </p:nvSpPr>
        <p:spPr>
          <a:xfrm>
            <a:off x="706442" y="4292099"/>
            <a:ext cx="7696894" cy="230832"/>
          </a:xfrm>
          <a:prstGeom prst="rect">
            <a:avLst/>
          </a:prstGeom>
          <a:noFill/>
        </p:spPr>
        <p:txBody>
          <a:bodyPr wrap="square" rtlCol="0">
            <a:spAutoFit/>
          </a:bodyPr>
          <a:lstStyle/>
          <a:p>
            <a:pPr marL="214313" indent="-214313">
              <a:buFont typeface="Arial" panose="020B0604020202020204" pitchFamily="34" charset="0"/>
              <a:buChar char="•"/>
            </a:pPr>
            <a:r>
              <a:rPr lang="en-GB" sz="900" dirty="0">
                <a:solidFill>
                  <a:schemeClr val="bg1"/>
                </a:solidFill>
              </a:rPr>
              <a:t>[ ]</a:t>
            </a:r>
          </a:p>
        </p:txBody>
      </p:sp>
      <p:graphicFrame>
        <p:nvGraphicFramePr>
          <p:cNvPr id="3" name="Table 27">
            <a:extLst>
              <a:ext uri="{FF2B5EF4-FFF2-40B4-BE49-F238E27FC236}">
                <a16:creationId xmlns:a16="http://schemas.microsoft.com/office/drawing/2014/main" id="{F422DEF7-6C73-4837-B86D-A8319D8EA959}"/>
              </a:ext>
            </a:extLst>
          </p:cNvPr>
          <p:cNvGraphicFramePr>
            <a:graphicFrameLocks noGrp="1"/>
          </p:cNvGraphicFramePr>
          <p:nvPr>
            <p:extLst>
              <p:ext uri="{D42A27DB-BD31-4B8C-83A1-F6EECF244321}">
                <p14:modId xmlns:p14="http://schemas.microsoft.com/office/powerpoint/2010/main" val="4145931035"/>
              </p:ext>
            </p:extLst>
          </p:nvPr>
        </p:nvGraphicFramePr>
        <p:xfrm>
          <a:off x="637033" y="2781552"/>
          <a:ext cx="3761230" cy="621030"/>
        </p:xfrm>
        <a:graphic>
          <a:graphicData uri="http://schemas.openxmlformats.org/drawingml/2006/table">
            <a:tbl>
              <a:tblPr firstRow="1" bandRow="1">
                <a:tableStyleId>{5C22544A-7EE6-4342-B048-85BDC9FD1C3A}</a:tableStyleId>
              </a:tblPr>
              <a:tblGrid>
                <a:gridCol w="717761">
                  <a:extLst>
                    <a:ext uri="{9D8B030D-6E8A-4147-A177-3AD203B41FA5}">
                      <a16:colId xmlns:a16="http://schemas.microsoft.com/office/drawing/2014/main" val="1325629781"/>
                    </a:ext>
                  </a:extLst>
                </a:gridCol>
                <a:gridCol w="469151">
                  <a:extLst>
                    <a:ext uri="{9D8B030D-6E8A-4147-A177-3AD203B41FA5}">
                      <a16:colId xmlns:a16="http://schemas.microsoft.com/office/drawing/2014/main" val="4078374771"/>
                    </a:ext>
                  </a:extLst>
                </a:gridCol>
                <a:gridCol w="736375">
                  <a:extLst>
                    <a:ext uri="{9D8B030D-6E8A-4147-A177-3AD203B41FA5}">
                      <a16:colId xmlns:a16="http://schemas.microsoft.com/office/drawing/2014/main" val="2214457807"/>
                    </a:ext>
                  </a:extLst>
                </a:gridCol>
                <a:gridCol w="1837943">
                  <a:extLst>
                    <a:ext uri="{9D8B030D-6E8A-4147-A177-3AD203B41FA5}">
                      <a16:colId xmlns:a16="http://schemas.microsoft.com/office/drawing/2014/main" val="3224768877"/>
                    </a:ext>
                  </a:extLst>
                </a:gridCol>
              </a:tblGrid>
              <a:tr h="342900">
                <a:tc>
                  <a:txBody>
                    <a:bodyPr/>
                    <a:lstStyle/>
                    <a:p>
                      <a:r>
                        <a:rPr lang="en-GB" sz="900" dirty="0"/>
                        <a:t>Supplier</a:t>
                      </a:r>
                    </a:p>
                  </a:txBody>
                  <a:tcPr marL="68580" marR="68580" marT="34290" marB="34290"/>
                </a:tc>
                <a:tc>
                  <a:txBody>
                    <a:bodyPr/>
                    <a:lstStyle/>
                    <a:p>
                      <a:r>
                        <a:rPr lang="en-GB" sz="900" dirty="0"/>
                        <a:t>Spend £pa</a:t>
                      </a:r>
                    </a:p>
                  </a:txBody>
                  <a:tcPr marL="68580" marR="68580" marT="34290" marB="34290"/>
                </a:tc>
                <a:tc>
                  <a:txBody>
                    <a:bodyPr/>
                    <a:lstStyle/>
                    <a:p>
                      <a:r>
                        <a:rPr lang="en-GB" sz="900" dirty="0"/>
                        <a:t>Contract End Date</a:t>
                      </a:r>
                    </a:p>
                  </a:txBody>
                  <a:tcPr marL="68580" marR="68580" marT="34290" marB="34290"/>
                </a:tc>
                <a:tc>
                  <a:txBody>
                    <a:bodyPr/>
                    <a:lstStyle/>
                    <a:p>
                      <a:r>
                        <a:rPr lang="en-GB" sz="900" dirty="0"/>
                        <a:t>Notes</a:t>
                      </a:r>
                    </a:p>
                  </a:txBody>
                  <a:tcPr marL="68580" marR="68580" marT="34290" marB="34290"/>
                </a:tc>
                <a:extLst>
                  <a:ext uri="{0D108BD9-81ED-4DB2-BD59-A6C34878D82A}">
                    <a16:rowId xmlns:a16="http://schemas.microsoft.com/office/drawing/2014/main" val="1635467576"/>
                  </a:ext>
                </a:extLst>
              </a:tr>
              <a:tr h="278130">
                <a:tc>
                  <a:txBody>
                    <a:bodyPr/>
                    <a:lstStyle/>
                    <a:p>
                      <a:r>
                        <a:rPr lang="en-GB" sz="900" dirty="0"/>
                        <a:t>[]</a:t>
                      </a:r>
                    </a:p>
                  </a:txBody>
                  <a:tcPr marL="68580" marR="68580" marT="34290" marB="34290"/>
                </a:tc>
                <a:tc>
                  <a:txBody>
                    <a:bodyPr/>
                    <a:lstStyle/>
                    <a:p>
                      <a:r>
                        <a:rPr lang="en-GB" sz="900" dirty="0"/>
                        <a:t>[]</a:t>
                      </a:r>
                    </a:p>
                  </a:txBody>
                  <a:tcPr marL="68580" marR="68580" marT="34290" marB="34290"/>
                </a:tc>
                <a:tc>
                  <a:txBody>
                    <a:bodyPr/>
                    <a:lstStyle/>
                    <a:p>
                      <a:r>
                        <a:rPr lang="en-GB" sz="900" dirty="0"/>
                        <a:t>[]</a:t>
                      </a:r>
                    </a:p>
                  </a:txBody>
                  <a:tcPr marL="68580" marR="68580" marT="34290" marB="34290"/>
                </a:tc>
                <a:tc>
                  <a:txBody>
                    <a:bodyPr/>
                    <a:lstStyle/>
                    <a:p>
                      <a:r>
                        <a:rPr lang="en-GB" sz="900" dirty="0"/>
                        <a:t>[]</a:t>
                      </a:r>
                    </a:p>
                  </a:txBody>
                  <a:tcPr marL="68580" marR="68580" marT="34290" marB="34290"/>
                </a:tc>
                <a:extLst>
                  <a:ext uri="{0D108BD9-81ED-4DB2-BD59-A6C34878D82A}">
                    <a16:rowId xmlns:a16="http://schemas.microsoft.com/office/drawing/2014/main" val="3443742040"/>
                  </a:ext>
                </a:extLst>
              </a:tr>
            </a:tbl>
          </a:graphicData>
        </a:graphic>
      </p:graphicFrame>
      <p:graphicFrame>
        <p:nvGraphicFramePr>
          <p:cNvPr id="4" name="Table 27">
            <a:extLst>
              <a:ext uri="{FF2B5EF4-FFF2-40B4-BE49-F238E27FC236}">
                <a16:creationId xmlns:a16="http://schemas.microsoft.com/office/drawing/2014/main" id="{7E4ADDF4-34C8-4AF4-894F-8E2B52A7B190}"/>
              </a:ext>
            </a:extLst>
          </p:cNvPr>
          <p:cNvGraphicFramePr>
            <a:graphicFrameLocks noGrp="1"/>
          </p:cNvGraphicFramePr>
          <p:nvPr>
            <p:extLst>
              <p:ext uri="{D42A27DB-BD31-4B8C-83A1-F6EECF244321}">
                <p14:modId xmlns:p14="http://schemas.microsoft.com/office/powerpoint/2010/main" val="812156959"/>
              </p:ext>
            </p:extLst>
          </p:nvPr>
        </p:nvGraphicFramePr>
        <p:xfrm>
          <a:off x="4714875" y="2781552"/>
          <a:ext cx="3688461" cy="556260"/>
        </p:xfrm>
        <a:graphic>
          <a:graphicData uri="http://schemas.openxmlformats.org/drawingml/2006/table">
            <a:tbl>
              <a:tblPr firstRow="1" bandRow="1">
                <a:tableStyleId>{5C22544A-7EE6-4342-B048-85BDC9FD1C3A}</a:tableStyleId>
              </a:tblPr>
              <a:tblGrid>
                <a:gridCol w="908685">
                  <a:extLst>
                    <a:ext uri="{9D8B030D-6E8A-4147-A177-3AD203B41FA5}">
                      <a16:colId xmlns:a16="http://schemas.microsoft.com/office/drawing/2014/main" val="1325629781"/>
                    </a:ext>
                  </a:extLst>
                </a:gridCol>
                <a:gridCol w="786384">
                  <a:extLst>
                    <a:ext uri="{9D8B030D-6E8A-4147-A177-3AD203B41FA5}">
                      <a16:colId xmlns:a16="http://schemas.microsoft.com/office/drawing/2014/main" val="4078374771"/>
                    </a:ext>
                  </a:extLst>
                </a:gridCol>
                <a:gridCol w="1993392">
                  <a:extLst>
                    <a:ext uri="{9D8B030D-6E8A-4147-A177-3AD203B41FA5}">
                      <a16:colId xmlns:a16="http://schemas.microsoft.com/office/drawing/2014/main" val="2214457807"/>
                    </a:ext>
                  </a:extLst>
                </a:gridCol>
              </a:tblGrid>
              <a:tr h="278130">
                <a:tc>
                  <a:txBody>
                    <a:bodyPr/>
                    <a:lstStyle/>
                    <a:p>
                      <a:r>
                        <a:rPr lang="en-GB" sz="900" dirty="0"/>
                        <a:t>Project</a:t>
                      </a:r>
                    </a:p>
                  </a:txBody>
                  <a:tcPr marL="68580" marR="68580" marT="34290" marB="34290"/>
                </a:tc>
                <a:tc>
                  <a:txBody>
                    <a:bodyPr/>
                    <a:lstStyle/>
                    <a:p>
                      <a:r>
                        <a:rPr lang="en-GB" sz="900" dirty="0"/>
                        <a:t>End Date</a:t>
                      </a:r>
                    </a:p>
                  </a:txBody>
                  <a:tcPr marL="68580" marR="68580" marT="34290" marB="34290"/>
                </a:tc>
                <a:tc>
                  <a:txBody>
                    <a:bodyPr/>
                    <a:lstStyle/>
                    <a:p>
                      <a:r>
                        <a:rPr lang="en-GB" sz="900" dirty="0"/>
                        <a:t>Impact on Supply</a:t>
                      </a:r>
                    </a:p>
                  </a:txBody>
                  <a:tcPr marL="68580" marR="68580" marT="34290" marB="34290"/>
                </a:tc>
                <a:extLst>
                  <a:ext uri="{0D108BD9-81ED-4DB2-BD59-A6C34878D82A}">
                    <a16:rowId xmlns:a16="http://schemas.microsoft.com/office/drawing/2014/main" val="1635467576"/>
                  </a:ext>
                </a:extLst>
              </a:tr>
              <a:tr h="278130">
                <a:tc>
                  <a:txBody>
                    <a:bodyPr/>
                    <a:lstStyle/>
                    <a:p>
                      <a:r>
                        <a:rPr lang="en-GB" sz="900" dirty="0"/>
                        <a:t>[]</a:t>
                      </a:r>
                    </a:p>
                  </a:txBody>
                  <a:tcPr marL="68580" marR="68580" marT="34290" marB="34290"/>
                </a:tc>
                <a:tc>
                  <a:txBody>
                    <a:bodyPr/>
                    <a:lstStyle/>
                    <a:p>
                      <a:r>
                        <a:rPr lang="en-GB" sz="900" dirty="0"/>
                        <a:t>[]</a:t>
                      </a:r>
                    </a:p>
                  </a:txBody>
                  <a:tcPr marL="68580" marR="68580" marT="34290" marB="34290"/>
                </a:tc>
                <a:tc>
                  <a:txBody>
                    <a:bodyPr/>
                    <a:lstStyle/>
                    <a:p>
                      <a:r>
                        <a:rPr lang="en-GB" sz="900" dirty="0"/>
                        <a:t>[]</a:t>
                      </a:r>
                    </a:p>
                  </a:txBody>
                  <a:tcPr marL="68580" marR="68580" marT="34290" marB="34290"/>
                </a:tc>
                <a:extLst>
                  <a:ext uri="{0D108BD9-81ED-4DB2-BD59-A6C34878D82A}">
                    <a16:rowId xmlns:a16="http://schemas.microsoft.com/office/drawing/2014/main" val="3443742040"/>
                  </a:ext>
                </a:extLst>
              </a:tr>
            </a:tbl>
          </a:graphicData>
        </a:graphic>
      </p:graphicFrame>
    </p:spTree>
    <p:extLst>
      <p:ext uri="{BB962C8B-B14F-4D97-AF65-F5344CB8AC3E}">
        <p14:creationId xmlns:p14="http://schemas.microsoft.com/office/powerpoint/2010/main" val="7011033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4C994-02D5-40A2-8BA7-0285B79CBBC4}"/>
              </a:ext>
            </a:extLst>
          </p:cNvPr>
          <p:cNvSpPr>
            <a:spLocks noGrp="1"/>
          </p:cNvSpPr>
          <p:nvPr>
            <p:ph type="title"/>
          </p:nvPr>
        </p:nvSpPr>
        <p:spPr/>
        <p:txBody>
          <a:bodyPr/>
          <a:lstStyle/>
          <a:p>
            <a:r>
              <a:rPr lang="en-GB" dirty="0"/>
              <a:t>Mobile Networks</a:t>
            </a:r>
          </a:p>
        </p:txBody>
      </p:sp>
      <p:sp>
        <p:nvSpPr>
          <p:cNvPr id="14" name="Rectangle: Rounded Corners 13">
            <a:extLst>
              <a:ext uri="{FF2B5EF4-FFF2-40B4-BE49-F238E27FC236}">
                <a16:creationId xmlns:a16="http://schemas.microsoft.com/office/drawing/2014/main" id="{6135DC15-E6D9-41C5-A41D-D6E33FD813C5}"/>
              </a:ext>
            </a:extLst>
          </p:cNvPr>
          <p:cNvSpPr/>
          <p:nvPr/>
        </p:nvSpPr>
        <p:spPr>
          <a:xfrm>
            <a:off x="521804" y="771550"/>
            <a:ext cx="3973168" cy="15720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Current Internal Service</a:t>
            </a:r>
          </a:p>
        </p:txBody>
      </p:sp>
      <p:sp>
        <p:nvSpPr>
          <p:cNvPr id="16" name="Rectangle: Rounded Corners 15">
            <a:extLst>
              <a:ext uri="{FF2B5EF4-FFF2-40B4-BE49-F238E27FC236}">
                <a16:creationId xmlns:a16="http://schemas.microsoft.com/office/drawing/2014/main" id="{04E8AFBE-C960-4687-A94A-6A88ACFB8B04}"/>
              </a:ext>
            </a:extLst>
          </p:cNvPr>
          <p:cNvSpPr/>
          <p:nvPr/>
        </p:nvSpPr>
        <p:spPr>
          <a:xfrm>
            <a:off x="4572000" y="771550"/>
            <a:ext cx="3973168" cy="15720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Market Trends</a:t>
            </a:r>
          </a:p>
        </p:txBody>
      </p:sp>
      <p:sp>
        <p:nvSpPr>
          <p:cNvPr id="18" name="Rectangle: Rounded Corners 17">
            <a:extLst>
              <a:ext uri="{FF2B5EF4-FFF2-40B4-BE49-F238E27FC236}">
                <a16:creationId xmlns:a16="http://schemas.microsoft.com/office/drawing/2014/main" id="{DDECBBF8-15D8-4157-80EA-C570C354009B}"/>
              </a:ext>
            </a:extLst>
          </p:cNvPr>
          <p:cNvSpPr/>
          <p:nvPr/>
        </p:nvSpPr>
        <p:spPr>
          <a:xfrm>
            <a:off x="521804" y="2406537"/>
            <a:ext cx="3973168" cy="15720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Key Suppliers</a:t>
            </a:r>
          </a:p>
        </p:txBody>
      </p:sp>
      <p:sp>
        <p:nvSpPr>
          <p:cNvPr id="24" name="Rectangle: Rounded Corners 23">
            <a:extLst>
              <a:ext uri="{FF2B5EF4-FFF2-40B4-BE49-F238E27FC236}">
                <a16:creationId xmlns:a16="http://schemas.microsoft.com/office/drawing/2014/main" id="{0C1E10B3-51CD-41B2-9790-059BFA026868}"/>
              </a:ext>
            </a:extLst>
          </p:cNvPr>
          <p:cNvSpPr/>
          <p:nvPr/>
        </p:nvSpPr>
        <p:spPr>
          <a:xfrm>
            <a:off x="4572000" y="2406536"/>
            <a:ext cx="3973168" cy="15720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Active Projects</a:t>
            </a:r>
          </a:p>
        </p:txBody>
      </p:sp>
      <p:sp>
        <p:nvSpPr>
          <p:cNvPr id="26" name="Rectangle: Rounded Corners 25">
            <a:extLst>
              <a:ext uri="{FF2B5EF4-FFF2-40B4-BE49-F238E27FC236}">
                <a16:creationId xmlns:a16="http://schemas.microsoft.com/office/drawing/2014/main" id="{3F9D654A-637E-492C-AA30-2AA891C97741}"/>
              </a:ext>
            </a:extLst>
          </p:cNvPr>
          <p:cNvSpPr/>
          <p:nvPr/>
        </p:nvSpPr>
        <p:spPr>
          <a:xfrm>
            <a:off x="521803" y="4041524"/>
            <a:ext cx="8023364" cy="5011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Headline Strategy</a:t>
            </a:r>
          </a:p>
        </p:txBody>
      </p:sp>
      <p:sp>
        <p:nvSpPr>
          <p:cNvPr id="30" name="TextBox 29">
            <a:extLst>
              <a:ext uri="{FF2B5EF4-FFF2-40B4-BE49-F238E27FC236}">
                <a16:creationId xmlns:a16="http://schemas.microsoft.com/office/drawing/2014/main" id="{ABE75715-B249-4B3B-A7B0-FB75E1809A98}"/>
              </a:ext>
            </a:extLst>
          </p:cNvPr>
          <p:cNvSpPr txBox="1"/>
          <p:nvPr/>
        </p:nvSpPr>
        <p:spPr>
          <a:xfrm>
            <a:off x="637033" y="1111033"/>
            <a:ext cx="3622412" cy="230832"/>
          </a:xfrm>
          <a:prstGeom prst="rect">
            <a:avLst/>
          </a:prstGeom>
          <a:noFill/>
        </p:spPr>
        <p:txBody>
          <a:bodyPr wrap="square" rtlCol="0">
            <a:spAutoFit/>
          </a:bodyPr>
          <a:lstStyle/>
          <a:p>
            <a:pPr marL="214313" indent="-214313">
              <a:buFont typeface="Arial" panose="020B0604020202020204" pitchFamily="34" charset="0"/>
              <a:buChar char="•"/>
            </a:pPr>
            <a:r>
              <a:rPr lang="en-GB" sz="900" dirty="0">
                <a:solidFill>
                  <a:schemeClr val="bg1"/>
                </a:solidFill>
              </a:rPr>
              <a:t>[ ]</a:t>
            </a:r>
          </a:p>
        </p:txBody>
      </p:sp>
      <p:sp>
        <p:nvSpPr>
          <p:cNvPr id="32" name="TextBox 31">
            <a:extLst>
              <a:ext uri="{FF2B5EF4-FFF2-40B4-BE49-F238E27FC236}">
                <a16:creationId xmlns:a16="http://schemas.microsoft.com/office/drawing/2014/main" id="{4F9C1DF2-F8B8-4759-A39C-61D91577DE41}"/>
              </a:ext>
            </a:extLst>
          </p:cNvPr>
          <p:cNvSpPr txBox="1"/>
          <p:nvPr/>
        </p:nvSpPr>
        <p:spPr>
          <a:xfrm>
            <a:off x="4714875" y="1081216"/>
            <a:ext cx="3622412" cy="230832"/>
          </a:xfrm>
          <a:prstGeom prst="rect">
            <a:avLst/>
          </a:prstGeom>
          <a:noFill/>
        </p:spPr>
        <p:txBody>
          <a:bodyPr wrap="square" rtlCol="0">
            <a:spAutoFit/>
          </a:bodyPr>
          <a:lstStyle/>
          <a:p>
            <a:pPr marL="214313" indent="-214313">
              <a:buFont typeface="Arial" panose="020B0604020202020204" pitchFamily="34" charset="0"/>
              <a:buChar char="•"/>
            </a:pPr>
            <a:r>
              <a:rPr lang="en-GB" sz="900" dirty="0">
                <a:solidFill>
                  <a:schemeClr val="bg1"/>
                </a:solidFill>
              </a:rPr>
              <a:t>[ ]</a:t>
            </a:r>
          </a:p>
        </p:txBody>
      </p:sp>
      <p:sp>
        <p:nvSpPr>
          <p:cNvPr id="34" name="TextBox 33">
            <a:extLst>
              <a:ext uri="{FF2B5EF4-FFF2-40B4-BE49-F238E27FC236}">
                <a16:creationId xmlns:a16="http://schemas.microsoft.com/office/drawing/2014/main" id="{83F5357F-7DDB-437F-8B9F-313A5546C935}"/>
              </a:ext>
            </a:extLst>
          </p:cNvPr>
          <p:cNvSpPr txBox="1"/>
          <p:nvPr/>
        </p:nvSpPr>
        <p:spPr>
          <a:xfrm>
            <a:off x="706442" y="4292099"/>
            <a:ext cx="7696894" cy="230832"/>
          </a:xfrm>
          <a:prstGeom prst="rect">
            <a:avLst/>
          </a:prstGeom>
          <a:noFill/>
        </p:spPr>
        <p:txBody>
          <a:bodyPr wrap="square" rtlCol="0">
            <a:spAutoFit/>
          </a:bodyPr>
          <a:lstStyle/>
          <a:p>
            <a:pPr marL="214313" indent="-214313">
              <a:buFont typeface="Arial" panose="020B0604020202020204" pitchFamily="34" charset="0"/>
              <a:buChar char="•"/>
            </a:pPr>
            <a:r>
              <a:rPr lang="en-GB" sz="900" dirty="0">
                <a:solidFill>
                  <a:schemeClr val="bg1"/>
                </a:solidFill>
              </a:rPr>
              <a:t>[ ]</a:t>
            </a:r>
          </a:p>
        </p:txBody>
      </p:sp>
      <p:graphicFrame>
        <p:nvGraphicFramePr>
          <p:cNvPr id="3" name="Table 27">
            <a:extLst>
              <a:ext uri="{FF2B5EF4-FFF2-40B4-BE49-F238E27FC236}">
                <a16:creationId xmlns:a16="http://schemas.microsoft.com/office/drawing/2014/main" id="{5574A391-56C9-41EF-8166-7D6981E87B77}"/>
              </a:ext>
            </a:extLst>
          </p:cNvPr>
          <p:cNvGraphicFramePr>
            <a:graphicFrameLocks noGrp="1"/>
          </p:cNvGraphicFramePr>
          <p:nvPr>
            <p:extLst>
              <p:ext uri="{D42A27DB-BD31-4B8C-83A1-F6EECF244321}">
                <p14:modId xmlns:p14="http://schemas.microsoft.com/office/powerpoint/2010/main" val="952830540"/>
              </p:ext>
            </p:extLst>
          </p:nvPr>
        </p:nvGraphicFramePr>
        <p:xfrm>
          <a:off x="637033" y="2781552"/>
          <a:ext cx="3761230" cy="621030"/>
        </p:xfrm>
        <a:graphic>
          <a:graphicData uri="http://schemas.openxmlformats.org/drawingml/2006/table">
            <a:tbl>
              <a:tblPr firstRow="1" bandRow="1">
                <a:tableStyleId>{5C22544A-7EE6-4342-B048-85BDC9FD1C3A}</a:tableStyleId>
              </a:tblPr>
              <a:tblGrid>
                <a:gridCol w="717761">
                  <a:extLst>
                    <a:ext uri="{9D8B030D-6E8A-4147-A177-3AD203B41FA5}">
                      <a16:colId xmlns:a16="http://schemas.microsoft.com/office/drawing/2014/main" val="1325629781"/>
                    </a:ext>
                  </a:extLst>
                </a:gridCol>
                <a:gridCol w="469151">
                  <a:extLst>
                    <a:ext uri="{9D8B030D-6E8A-4147-A177-3AD203B41FA5}">
                      <a16:colId xmlns:a16="http://schemas.microsoft.com/office/drawing/2014/main" val="4078374771"/>
                    </a:ext>
                  </a:extLst>
                </a:gridCol>
                <a:gridCol w="736375">
                  <a:extLst>
                    <a:ext uri="{9D8B030D-6E8A-4147-A177-3AD203B41FA5}">
                      <a16:colId xmlns:a16="http://schemas.microsoft.com/office/drawing/2014/main" val="2214457807"/>
                    </a:ext>
                  </a:extLst>
                </a:gridCol>
                <a:gridCol w="1837943">
                  <a:extLst>
                    <a:ext uri="{9D8B030D-6E8A-4147-A177-3AD203B41FA5}">
                      <a16:colId xmlns:a16="http://schemas.microsoft.com/office/drawing/2014/main" val="3224768877"/>
                    </a:ext>
                  </a:extLst>
                </a:gridCol>
              </a:tblGrid>
              <a:tr h="342900">
                <a:tc>
                  <a:txBody>
                    <a:bodyPr/>
                    <a:lstStyle/>
                    <a:p>
                      <a:r>
                        <a:rPr lang="en-GB" sz="900" dirty="0"/>
                        <a:t>Supplier</a:t>
                      </a:r>
                    </a:p>
                  </a:txBody>
                  <a:tcPr marL="68580" marR="68580" marT="34290" marB="34290"/>
                </a:tc>
                <a:tc>
                  <a:txBody>
                    <a:bodyPr/>
                    <a:lstStyle/>
                    <a:p>
                      <a:r>
                        <a:rPr lang="en-GB" sz="900" dirty="0"/>
                        <a:t>Spend £pa</a:t>
                      </a:r>
                    </a:p>
                  </a:txBody>
                  <a:tcPr marL="68580" marR="68580" marT="34290" marB="34290"/>
                </a:tc>
                <a:tc>
                  <a:txBody>
                    <a:bodyPr/>
                    <a:lstStyle/>
                    <a:p>
                      <a:r>
                        <a:rPr lang="en-GB" sz="900" dirty="0"/>
                        <a:t>Contract End Date</a:t>
                      </a:r>
                    </a:p>
                  </a:txBody>
                  <a:tcPr marL="68580" marR="68580" marT="34290" marB="34290"/>
                </a:tc>
                <a:tc>
                  <a:txBody>
                    <a:bodyPr/>
                    <a:lstStyle/>
                    <a:p>
                      <a:r>
                        <a:rPr lang="en-GB" sz="900" dirty="0"/>
                        <a:t>Notes</a:t>
                      </a:r>
                    </a:p>
                  </a:txBody>
                  <a:tcPr marL="68580" marR="68580" marT="34290" marB="34290"/>
                </a:tc>
                <a:extLst>
                  <a:ext uri="{0D108BD9-81ED-4DB2-BD59-A6C34878D82A}">
                    <a16:rowId xmlns:a16="http://schemas.microsoft.com/office/drawing/2014/main" val="1635467576"/>
                  </a:ext>
                </a:extLst>
              </a:tr>
              <a:tr h="278130">
                <a:tc>
                  <a:txBody>
                    <a:bodyPr/>
                    <a:lstStyle/>
                    <a:p>
                      <a:r>
                        <a:rPr lang="en-GB" sz="900" dirty="0"/>
                        <a:t>[]</a:t>
                      </a:r>
                    </a:p>
                  </a:txBody>
                  <a:tcPr marL="68580" marR="68580" marT="34290" marB="34290"/>
                </a:tc>
                <a:tc>
                  <a:txBody>
                    <a:bodyPr/>
                    <a:lstStyle/>
                    <a:p>
                      <a:r>
                        <a:rPr lang="en-GB" sz="900" dirty="0"/>
                        <a:t>[]</a:t>
                      </a:r>
                    </a:p>
                  </a:txBody>
                  <a:tcPr marL="68580" marR="68580" marT="34290" marB="34290"/>
                </a:tc>
                <a:tc>
                  <a:txBody>
                    <a:bodyPr/>
                    <a:lstStyle/>
                    <a:p>
                      <a:r>
                        <a:rPr lang="en-GB" sz="900" dirty="0"/>
                        <a:t>[]</a:t>
                      </a:r>
                    </a:p>
                  </a:txBody>
                  <a:tcPr marL="68580" marR="68580" marT="34290" marB="34290"/>
                </a:tc>
                <a:tc>
                  <a:txBody>
                    <a:bodyPr/>
                    <a:lstStyle/>
                    <a:p>
                      <a:r>
                        <a:rPr lang="en-GB" sz="900" dirty="0"/>
                        <a:t>[]</a:t>
                      </a:r>
                    </a:p>
                  </a:txBody>
                  <a:tcPr marL="68580" marR="68580" marT="34290" marB="34290"/>
                </a:tc>
                <a:extLst>
                  <a:ext uri="{0D108BD9-81ED-4DB2-BD59-A6C34878D82A}">
                    <a16:rowId xmlns:a16="http://schemas.microsoft.com/office/drawing/2014/main" val="3443742040"/>
                  </a:ext>
                </a:extLst>
              </a:tr>
            </a:tbl>
          </a:graphicData>
        </a:graphic>
      </p:graphicFrame>
      <p:graphicFrame>
        <p:nvGraphicFramePr>
          <p:cNvPr id="4" name="Table 27">
            <a:extLst>
              <a:ext uri="{FF2B5EF4-FFF2-40B4-BE49-F238E27FC236}">
                <a16:creationId xmlns:a16="http://schemas.microsoft.com/office/drawing/2014/main" id="{5B17FABE-D393-47D3-86BC-AD4CD5A86B6B}"/>
              </a:ext>
            </a:extLst>
          </p:cNvPr>
          <p:cNvGraphicFramePr>
            <a:graphicFrameLocks noGrp="1"/>
          </p:cNvGraphicFramePr>
          <p:nvPr>
            <p:extLst>
              <p:ext uri="{D42A27DB-BD31-4B8C-83A1-F6EECF244321}">
                <p14:modId xmlns:p14="http://schemas.microsoft.com/office/powerpoint/2010/main" val="657883050"/>
              </p:ext>
            </p:extLst>
          </p:nvPr>
        </p:nvGraphicFramePr>
        <p:xfrm>
          <a:off x="4714875" y="2781552"/>
          <a:ext cx="3688461" cy="556260"/>
        </p:xfrm>
        <a:graphic>
          <a:graphicData uri="http://schemas.openxmlformats.org/drawingml/2006/table">
            <a:tbl>
              <a:tblPr firstRow="1" bandRow="1">
                <a:tableStyleId>{5C22544A-7EE6-4342-B048-85BDC9FD1C3A}</a:tableStyleId>
              </a:tblPr>
              <a:tblGrid>
                <a:gridCol w="908685">
                  <a:extLst>
                    <a:ext uri="{9D8B030D-6E8A-4147-A177-3AD203B41FA5}">
                      <a16:colId xmlns:a16="http://schemas.microsoft.com/office/drawing/2014/main" val="1325629781"/>
                    </a:ext>
                  </a:extLst>
                </a:gridCol>
                <a:gridCol w="786384">
                  <a:extLst>
                    <a:ext uri="{9D8B030D-6E8A-4147-A177-3AD203B41FA5}">
                      <a16:colId xmlns:a16="http://schemas.microsoft.com/office/drawing/2014/main" val="4078374771"/>
                    </a:ext>
                  </a:extLst>
                </a:gridCol>
                <a:gridCol w="1993392">
                  <a:extLst>
                    <a:ext uri="{9D8B030D-6E8A-4147-A177-3AD203B41FA5}">
                      <a16:colId xmlns:a16="http://schemas.microsoft.com/office/drawing/2014/main" val="2214457807"/>
                    </a:ext>
                  </a:extLst>
                </a:gridCol>
              </a:tblGrid>
              <a:tr h="278130">
                <a:tc>
                  <a:txBody>
                    <a:bodyPr/>
                    <a:lstStyle/>
                    <a:p>
                      <a:r>
                        <a:rPr lang="en-GB" sz="900" dirty="0"/>
                        <a:t>Project</a:t>
                      </a:r>
                    </a:p>
                  </a:txBody>
                  <a:tcPr marL="68580" marR="68580" marT="34290" marB="34290"/>
                </a:tc>
                <a:tc>
                  <a:txBody>
                    <a:bodyPr/>
                    <a:lstStyle/>
                    <a:p>
                      <a:r>
                        <a:rPr lang="en-GB" sz="900" dirty="0"/>
                        <a:t>End Date</a:t>
                      </a:r>
                    </a:p>
                  </a:txBody>
                  <a:tcPr marL="68580" marR="68580" marT="34290" marB="34290"/>
                </a:tc>
                <a:tc>
                  <a:txBody>
                    <a:bodyPr/>
                    <a:lstStyle/>
                    <a:p>
                      <a:r>
                        <a:rPr lang="en-GB" sz="900" dirty="0"/>
                        <a:t>Impact on Supply</a:t>
                      </a:r>
                    </a:p>
                  </a:txBody>
                  <a:tcPr marL="68580" marR="68580" marT="34290" marB="34290"/>
                </a:tc>
                <a:extLst>
                  <a:ext uri="{0D108BD9-81ED-4DB2-BD59-A6C34878D82A}">
                    <a16:rowId xmlns:a16="http://schemas.microsoft.com/office/drawing/2014/main" val="1635467576"/>
                  </a:ext>
                </a:extLst>
              </a:tr>
              <a:tr h="278130">
                <a:tc>
                  <a:txBody>
                    <a:bodyPr/>
                    <a:lstStyle/>
                    <a:p>
                      <a:r>
                        <a:rPr lang="en-GB" sz="900" dirty="0"/>
                        <a:t>[]</a:t>
                      </a:r>
                    </a:p>
                  </a:txBody>
                  <a:tcPr marL="68580" marR="68580" marT="34290" marB="34290"/>
                </a:tc>
                <a:tc>
                  <a:txBody>
                    <a:bodyPr/>
                    <a:lstStyle/>
                    <a:p>
                      <a:r>
                        <a:rPr lang="en-GB" sz="900" dirty="0"/>
                        <a:t>[]</a:t>
                      </a:r>
                    </a:p>
                  </a:txBody>
                  <a:tcPr marL="68580" marR="68580" marT="34290" marB="34290"/>
                </a:tc>
                <a:tc>
                  <a:txBody>
                    <a:bodyPr/>
                    <a:lstStyle/>
                    <a:p>
                      <a:r>
                        <a:rPr lang="en-GB" sz="900" dirty="0"/>
                        <a:t>[]</a:t>
                      </a:r>
                    </a:p>
                  </a:txBody>
                  <a:tcPr marL="68580" marR="68580" marT="34290" marB="34290"/>
                </a:tc>
                <a:extLst>
                  <a:ext uri="{0D108BD9-81ED-4DB2-BD59-A6C34878D82A}">
                    <a16:rowId xmlns:a16="http://schemas.microsoft.com/office/drawing/2014/main" val="3443742040"/>
                  </a:ext>
                </a:extLst>
              </a:tr>
            </a:tbl>
          </a:graphicData>
        </a:graphic>
      </p:graphicFrame>
    </p:spTree>
    <p:extLst>
      <p:ext uri="{BB962C8B-B14F-4D97-AF65-F5344CB8AC3E}">
        <p14:creationId xmlns:p14="http://schemas.microsoft.com/office/powerpoint/2010/main" val="1606067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4C994-02D5-40A2-8BA7-0285B79CBBC4}"/>
              </a:ext>
            </a:extLst>
          </p:cNvPr>
          <p:cNvSpPr>
            <a:spLocks noGrp="1"/>
          </p:cNvSpPr>
          <p:nvPr>
            <p:ph type="title"/>
          </p:nvPr>
        </p:nvSpPr>
        <p:spPr/>
        <p:txBody>
          <a:bodyPr/>
          <a:lstStyle/>
          <a:p>
            <a:r>
              <a:rPr lang="en-GB" dirty="0"/>
              <a:t>Category Summary</a:t>
            </a:r>
          </a:p>
        </p:txBody>
      </p:sp>
      <p:sp>
        <p:nvSpPr>
          <p:cNvPr id="5" name="Rectangle: Rounded Corners 4">
            <a:extLst>
              <a:ext uri="{FF2B5EF4-FFF2-40B4-BE49-F238E27FC236}">
                <a16:creationId xmlns:a16="http://schemas.microsoft.com/office/drawing/2014/main" id="{3846545E-0D8E-47BF-8F98-286BC8A14637}"/>
              </a:ext>
            </a:extLst>
          </p:cNvPr>
          <p:cNvSpPr/>
          <p:nvPr/>
        </p:nvSpPr>
        <p:spPr>
          <a:xfrm>
            <a:off x="755576" y="1529223"/>
            <a:ext cx="207454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Application Software</a:t>
            </a:r>
          </a:p>
        </p:txBody>
      </p:sp>
      <p:sp>
        <p:nvSpPr>
          <p:cNvPr id="7" name="Rectangle: Rounded Corners 6">
            <a:extLst>
              <a:ext uri="{FF2B5EF4-FFF2-40B4-BE49-F238E27FC236}">
                <a16:creationId xmlns:a16="http://schemas.microsoft.com/office/drawing/2014/main" id="{58D203C2-C975-4DDC-94EA-FCFE4614A601}"/>
              </a:ext>
            </a:extLst>
          </p:cNvPr>
          <p:cNvSpPr/>
          <p:nvPr/>
        </p:nvSpPr>
        <p:spPr>
          <a:xfrm>
            <a:off x="755576" y="1869979"/>
            <a:ext cx="207454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Middleware</a:t>
            </a:r>
          </a:p>
        </p:txBody>
      </p:sp>
      <p:sp>
        <p:nvSpPr>
          <p:cNvPr id="9" name="Rectangle: Rounded Corners 8">
            <a:extLst>
              <a:ext uri="{FF2B5EF4-FFF2-40B4-BE49-F238E27FC236}">
                <a16:creationId xmlns:a16="http://schemas.microsoft.com/office/drawing/2014/main" id="{63210944-1737-4794-8FE7-C9D4B886E40E}"/>
              </a:ext>
            </a:extLst>
          </p:cNvPr>
          <p:cNvSpPr/>
          <p:nvPr/>
        </p:nvSpPr>
        <p:spPr>
          <a:xfrm>
            <a:off x="755576" y="2202163"/>
            <a:ext cx="207454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Database</a:t>
            </a:r>
          </a:p>
        </p:txBody>
      </p:sp>
      <p:sp>
        <p:nvSpPr>
          <p:cNvPr id="11" name="Rectangle: Rounded Corners 10">
            <a:extLst>
              <a:ext uri="{FF2B5EF4-FFF2-40B4-BE49-F238E27FC236}">
                <a16:creationId xmlns:a16="http://schemas.microsoft.com/office/drawing/2014/main" id="{9BBA20A3-4CFB-4555-AA2B-D1162ADD068A}"/>
              </a:ext>
            </a:extLst>
          </p:cNvPr>
          <p:cNvSpPr/>
          <p:nvPr/>
        </p:nvSpPr>
        <p:spPr>
          <a:xfrm>
            <a:off x="755576" y="2534347"/>
            <a:ext cx="207454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Security</a:t>
            </a:r>
          </a:p>
        </p:txBody>
      </p:sp>
      <p:sp>
        <p:nvSpPr>
          <p:cNvPr id="13" name="Rectangle: Rounded Corners 12">
            <a:extLst>
              <a:ext uri="{FF2B5EF4-FFF2-40B4-BE49-F238E27FC236}">
                <a16:creationId xmlns:a16="http://schemas.microsoft.com/office/drawing/2014/main" id="{3F444A68-9DAE-4132-A936-A0BC980208A8}"/>
              </a:ext>
            </a:extLst>
          </p:cNvPr>
          <p:cNvSpPr/>
          <p:nvPr/>
        </p:nvSpPr>
        <p:spPr>
          <a:xfrm>
            <a:off x="755576" y="2868675"/>
            <a:ext cx="207454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Server / Storage</a:t>
            </a:r>
          </a:p>
        </p:txBody>
      </p:sp>
      <p:sp>
        <p:nvSpPr>
          <p:cNvPr id="15" name="Rectangle: Rounded Corners 14">
            <a:extLst>
              <a:ext uri="{FF2B5EF4-FFF2-40B4-BE49-F238E27FC236}">
                <a16:creationId xmlns:a16="http://schemas.microsoft.com/office/drawing/2014/main" id="{0F500B4C-A080-4723-8FE1-0C94B9909FC4}"/>
              </a:ext>
            </a:extLst>
          </p:cNvPr>
          <p:cNvSpPr/>
          <p:nvPr/>
        </p:nvSpPr>
        <p:spPr>
          <a:xfrm>
            <a:off x="755576" y="3533339"/>
            <a:ext cx="207454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Data Networks</a:t>
            </a:r>
          </a:p>
        </p:txBody>
      </p:sp>
      <p:sp>
        <p:nvSpPr>
          <p:cNvPr id="17" name="Rectangle: Rounded Corners 16">
            <a:extLst>
              <a:ext uri="{FF2B5EF4-FFF2-40B4-BE49-F238E27FC236}">
                <a16:creationId xmlns:a16="http://schemas.microsoft.com/office/drawing/2014/main" id="{C896B43F-E82F-4ECD-BB33-187CA99C0E97}"/>
              </a:ext>
            </a:extLst>
          </p:cNvPr>
          <p:cNvSpPr/>
          <p:nvPr/>
        </p:nvSpPr>
        <p:spPr>
          <a:xfrm>
            <a:off x="755576" y="3867667"/>
            <a:ext cx="207454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Voice Networks</a:t>
            </a:r>
          </a:p>
        </p:txBody>
      </p:sp>
      <p:sp>
        <p:nvSpPr>
          <p:cNvPr id="19" name="Rectangle: Rounded Corners 18">
            <a:extLst>
              <a:ext uri="{FF2B5EF4-FFF2-40B4-BE49-F238E27FC236}">
                <a16:creationId xmlns:a16="http://schemas.microsoft.com/office/drawing/2014/main" id="{054F8DDB-C836-474A-ACA8-85CE2C9CD03C}"/>
              </a:ext>
            </a:extLst>
          </p:cNvPr>
          <p:cNvSpPr/>
          <p:nvPr/>
        </p:nvSpPr>
        <p:spPr>
          <a:xfrm>
            <a:off x="755576" y="3200774"/>
            <a:ext cx="207454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Data Centre</a:t>
            </a:r>
          </a:p>
        </p:txBody>
      </p:sp>
      <p:sp>
        <p:nvSpPr>
          <p:cNvPr id="4" name="Rectangle: Rounded Corners 3">
            <a:extLst>
              <a:ext uri="{FF2B5EF4-FFF2-40B4-BE49-F238E27FC236}">
                <a16:creationId xmlns:a16="http://schemas.microsoft.com/office/drawing/2014/main" id="{0C69F78D-CB6C-4E6C-A008-15EEF92C853F}"/>
              </a:ext>
            </a:extLst>
          </p:cNvPr>
          <p:cNvSpPr/>
          <p:nvPr/>
        </p:nvSpPr>
        <p:spPr>
          <a:xfrm>
            <a:off x="755576" y="4201995"/>
            <a:ext cx="207454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Mobile Networks</a:t>
            </a:r>
          </a:p>
        </p:txBody>
      </p:sp>
      <p:sp>
        <p:nvSpPr>
          <p:cNvPr id="6" name="Rectangle: Rounded Corners 5">
            <a:extLst>
              <a:ext uri="{FF2B5EF4-FFF2-40B4-BE49-F238E27FC236}">
                <a16:creationId xmlns:a16="http://schemas.microsoft.com/office/drawing/2014/main" id="{8BD8F724-98FC-446A-8FE1-CA985C11A372}"/>
              </a:ext>
            </a:extLst>
          </p:cNvPr>
          <p:cNvSpPr/>
          <p:nvPr/>
        </p:nvSpPr>
        <p:spPr>
          <a:xfrm>
            <a:off x="755576" y="1188466"/>
            <a:ext cx="207454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End User Device</a:t>
            </a:r>
          </a:p>
        </p:txBody>
      </p:sp>
      <p:sp>
        <p:nvSpPr>
          <p:cNvPr id="18" name="Rectangle: Rounded Corners 17">
            <a:extLst>
              <a:ext uri="{FF2B5EF4-FFF2-40B4-BE49-F238E27FC236}">
                <a16:creationId xmlns:a16="http://schemas.microsoft.com/office/drawing/2014/main" id="{14F37753-C573-471C-83B3-FBC5F1D98F30}"/>
              </a:ext>
            </a:extLst>
          </p:cNvPr>
          <p:cNvSpPr/>
          <p:nvPr/>
        </p:nvSpPr>
        <p:spPr>
          <a:xfrm>
            <a:off x="2920191" y="843558"/>
            <a:ext cx="207454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b="1" dirty="0"/>
              <a:t>TOTAL SPEND</a:t>
            </a:r>
          </a:p>
        </p:txBody>
      </p:sp>
      <p:sp>
        <p:nvSpPr>
          <p:cNvPr id="23" name="Rectangle: Rounded Corners 22">
            <a:extLst>
              <a:ext uri="{FF2B5EF4-FFF2-40B4-BE49-F238E27FC236}">
                <a16:creationId xmlns:a16="http://schemas.microsoft.com/office/drawing/2014/main" id="{2754FD66-296D-4655-8409-199EAF81B099}"/>
              </a:ext>
            </a:extLst>
          </p:cNvPr>
          <p:cNvSpPr/>
          <p:nvPr/>
        </p:nvSpPr>
        <p:spPr>
          <a:xfrm>
            <a:off x="2920191" y="1529223"/>
            <a:ext cx="207454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a:t>
            </a:r>
          </a:p>
        </p:txBody>
      </p:sp>
      <p:sp>
        <p:nvSpPr>
          <p:cNvPr id="25" name="Rectangle: Rounded Corners 24">
            <a:extLst>
              <a:ext uri="{FF2B5EF4-FFF2-40B4-BE49-F238E27FC236}">
                <a16:creationId xmlns:a16="http://schemas.microsoft.com/office/drawing/2014/main" id="{7CFC1030-3301-41B3-B8D2-388B79C3992B}"/>
              </a:ext>
            </a:extLst>
          </p:cNvPr>
          <p:cNvSpPr/>
          <p:nvPr/>
        </p:nvSpPr>
        <p:spPr>
          <a:xfrm>
            <a:off x="2920191" y="1869979"/>
            <a:ext cx="207454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a:t>
            </a:r>
          </a:p>
        </p:txBody>
      </p:sp>
      <p:sp>
        <p:nvSpPr>
          <p:cNvPr id="27" name="Rectangle: Rounded Corners 26">
            <a:extLst>
              <a:ext uri="{FF2B5EF4-FFF2-40B4-BE49-F238E27FC236}">
                <a16:creationId xmlns:a16="http://schemas.microsoft.com/office/drawing/2014/main" id="{2879C781-F759-431D-9072-BB6D57635609}"/>
              </a:ext>
            </a:extLst>
          </p:cNvPr>
          <p:cNvSpPr/>
          <p:nvPr/>
        </p:nvSpPr>
        <p:spPr>
          <a:xfrm>
            <a:off x="2920191" y="2202163"/>
            <a:ext cx="207454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a:t>
            </a:r>
          </a:p>
        </p:txBody>
      </p:sp>
      <p:sp>
        <p:nvSpPr>
          <p:cNvPr id="29" name="Rectangle: Rounded Corners 28">
            <a:extLst>
              <a:ext uri="{FF2B5EF4-FFF2-40B4-BE49-F238E27FC236}">
                <a16:creationId xmlns:a16="http://schemas.microsoft.com/office/drawing/2014/main" id="{14188BA9-E63A-4B3B-8613-6533C9DA2DEA}"/>
              </a:ext>
            </a:extLst>
          </p:cNvPr>
          <p:cNvSpPr/>
          <p:nvPr/>
        </p:nvSpPr>
        <p:spPr>
          <a:xfrm>
            <a:off x="2920191" y="2534347"/>
            <a:ext cx="207454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a:t>
            </a:r>
          </a:p>
        </p:txBody>
      </p:sp>
      <p:sp>
        <p:nvSpPr>
          <p:cNvPr id="31" name="Rectangle: Rounded Corners 30">
            <a:extLst>
              <a:ext uri="{FF2B5EF4-FFF2-40B4-BE49-F238E27FC236}">
                <a16:creationId xmlns:a16="http://schemas.microsoft.com/office/drawing/2014/main" id="{38AD3369-8A15-4964-8D94-77C80D3F797A}"/>
              </a:ext>
            </a:extLst>
          </p:cNvPr>
          <p:cNvSpPr/>
          <p:nvPr/>
        </p:nvSpPr>
        <p:spPr>
          <a:xfrm>
            <a:off x="2920191" y="2868675"/>
            <a:ext cx="207454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a:t>
            </a:r>
          </a:p>
        </p:txBody>
      </p:sp>
      <p:sp>
        <p:nvSpPr>
          <p:cNvPr id="33" name="Rectangle: Rounded Corners 32">
            <a:extLst>
              <a:ext uri="{FF2B5EF4-FFF2-40B4-BE49-F238E27FC236}">
                <a16:creationId xmlns:a16="http://schemas.microsoft.com/office/drawing/2014/main" id="{AADD1E1D-AB51-450E-80C8-196BB4E9ED9E}"/>
              </a:ext>
            </a:extLst>
          </p:cNvPr>
          <p:cNvSpPr/>
          <p:nvPr/>
        </p:nvSpPr>
        <p:spPr>
          <a:xfrm>
            <a:off x="2920191" y="3533339"/>
            <a:ext cx="207454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a:t>
            </a:r>
          </a:p>
        </p:txBody>
      </p:sp>
      <p:sp>
        <p:nvSpPr>
          <p:cNvPr id="35" name="Rectangle: Rounded Corners 34">
            <a:extLst>
              <a:ext uri="{FF2B5EF4-FFF2-40B4-BE49-F238E27FC236}">
                <a16:creationId xmlns:a16="http://schemas.microsoft.com/office/drawing/2014/main" id="{43E41BBB-133E-4E03-8A46-CA71281AC18E}"/>
              </a:ext>
            </a:extLst>
          </p:cNvPr>
          <p:cNvSpPr/>
          <p:nvPr/>
        </p:nvSpPr>
        <p:spPr>
          <a:xfrm>
            <a:off x="2920191" y="3867667"/>
            <a:ext cx="207454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a:t>
            </a:r>
          </a:p>
        </p:txBody>
      </p:sp>
      <p:sp>
        <p:nvSpPr>
          <p:cNvPr id="37" name="Rectangle: Rounded Corners 36">
            <a:extLst>
              <a:ext uri="{FF2B5EF4-FFF2-40B4-BE49-F238E27FC236}">
                <a16:creationId xmlns:a16="http://schemas.microsoft.com/office/drawing/2014/main" id="{6B92204A-9633-4422-A064-457B96335241}"/>
              </a:ext>
            </a:extLst>
          </p:cNvPr>
          <p:cNvSpPr/>
          <p:nvPr/>
        </p:nvSpPr>
        <p:spPr>
          <a:xfrm>
            <a:off x="2920191" y="3200774"/>
            <a:ext cx="207454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a:t>
            </a:r>
          </a:p>
        </p:txBody>
      </p:sp>
      <p:sp>
        <p:nvSpPr>
          <p:cNvPr id="39" name="Rectangle: Rounded Corners 38">
            <a:extLst>
              <a:ext uri="{FF2B5EF4-FFF2-40B4-BE49-F238E27FC236}">
                <a16:creationId xmlns:a16="http://schemas.microsoft.com/office/drawing/2014/main" id="{D3776118-81D9-4DCC-A485-50A9CFBE4C18}"/>
              </a:ext>
            </a:extLst>
          </p:cNvPr>
          <p:cNvSpPr/>
          <p:nvPr/>
        </p:nvSpPr>
        <p:spPr>
          <a:xfrm>
            <a:off x="2920191" y="4201995"/>
            <a:ext cx="207454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a:t>
            </a:r>
          </a:p>
        </p:txBody>
      </p:sp>
      <p:sp>
        <p:nvSpPr>
          <p:cNvPr id="41" name="Rectangle: Rounded Corners 40">
            <a:extLst>
              <a:ext uri="{FF2B5EF4-FFF2-40B4-BE49-F238E27FC236}">
                <a16:creationId xmlns:a16="http://schemas.microsoft.com/office/drawing/2014/main" id="{E9408893-B824-47AA-96B5-17E46DDDEA56}"/>
              </a:ext>
            </a:extLst>
          </p:cNvPr>
          <p:cNvSpPr/>
          <p:nvPr/>
        </p:nvSpPr>
        <p:spPr>
          <a:xfrm>
            <a:off x="2920191" y="1188466"/>
            <a:ext cx="207454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£5m</a:t>
            </a:r>
          </a:p>
        </p:txBody>
      </p:sp>
      <p:sp>
        <p:nvSpPr>
          <p:cNvPr id="43" name="Rectangle: Rounded Corners 42">
            <a:extLst>
              <a:ext uri="{FF2B5EF4-FFF2-40B4-BE49-F238E27FC236}">
                <a16:creationId xmlns:a16="http://schemas.microsoft.com/office/drawing/2014/main" id="{4BDF52CC-4B62-43F5-A3A7-0D75958E885D}"/>
              </a:ext>
            </a:extLst>
          </p:cNvPr>
          <p:cNvSpPr/>
          <p:nvPr/>
        </p:nvSpPr>
        <p:spPr>
          <a:xfrm>
            <a:off x="5084805" y="845648"/>
            <a:ext cx="336552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b="1" dirty="0"/>
              <a:t>Direction of Travel</a:t>
            </a:r>
          </a:p>
        </p:txBody>
      </p:sp>
      <p:sp>
        <p:nvSpPr>
          <p:cNvPr id="45" name="Rectangle: Rounded Corners 44">
            <a:extLst>
              <a:ext uri="{FF2B5EF4-FFF2-40B4-BE49-F238E27FC236}">
                <a16:creationId xmlns:a16="http://schemas.microsoft.com/office/drawing/2014/main" id="{E1343ED5-C495-48E5-8AA1-63F48BF6893C}"/>
              </a:ext>
            </a:extLst>
          </p:cNvPr>
          <p:cNvSpPr/>
          <p:nvPr/>
        </p:nvSpPr>
        <p:spPr>
          <a:xfrm>
            <a:off x="5084805" y="1531312"/>
            <a:ext cx="336552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Increase / Move to SaaS</a:t>
            </a:r>
          </a:p>
        </p:txBody>
      </p:sp>
      <p:sp>
        <p:nvSpPr>
          <p:cNvPr id="47" name="Rectangle: Rounded Corners 46">
            <a:extLst>
              <a:ext uri="{FF2B5EF4-FFF2-40B4-BE49-F238E27FC236}">
                <a16:creationId xmlns:a16="http://schemas.microsoft.com/office/drawing/2014/main" id="{CBB6B0BA-2618-440E-9385-886F70BC5EC7}"/>
              </a:ext>
            </a:extLst>
          </p:cNvPr>
          <p:cNvSpPr/>
          <p:nvPr/>
        </p:nvSpPr>
        <p:spPr>
          <a:xfrm>
            <a:off x="5084805" y="1872069"/>
            <a:ext cx="336552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Increase / Move to PaaS</a:t>
            </a:r>
          </a:p>
        </p:txBody>
      </p:sp>
      <p:sp>
        <p:nvSpPr>
          <p:cNvPr id="49" name="Rectangle: Rounded Corners 48">
            <a:extLst>
              <a:ext uri="{FF2B5EF4-FFF2-40B4-BE49-F238E27FC236}">
                <a16:creationId xmlns:a16="http://schemas.microsoft.com/office/drawing/2014/main" id="{24407006-C8E8-400A-BD47-38CBFB9C574E}"/>
              </a:ext>
            </a:extLst>
          </p:cNvPr>
          <p:cNvSpPr/>
          <p:nvPr/>
        </p:nvSpPr>
        <p:spPr>
          <a:xfrm>
            <a:off x="5084805" y="2204253"/>
            <a:ext cx="336552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Increase / Move to PaaS</a:t>
            </a:r>
          </a:p>
        </p:txBody>
      </p:sp>
      <p:sp>
        <p:nvSpPr>
          <p:cNvPr id="51" name="Rectangle: Rounded Corners 50">
            <a:extLst>
              <a:ext uri="{FF2B5EF4-FFF2-40B4-BE49-F238E27FC236}">
                <a16:creationId xmlns:a16="http://schemas.microsoft.com/office/drawing/2014/main" id="{74D3D5E1-455B-4031-A137-A080E6BB1C56}"/>
              </a:ext>
            </a:extLst>
          </p:cNvPr>
          <p:cNvSpPr/>
          <p:nvPr/>
        </p:nvSpPr>
        <p:spPr>
          <a:xfrm>
            <a:off x="5084805" y="2536437"/>
            <a:ext cx="336552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Maintain</a:t>
            </a:r>
          </a:p>
        </p:txBody>
      </p:sp>
      <p:sp>
        <p:nvSpPr>
          <p:cNvPr id="53" name="Rectangle: Rounded Corners 52">
            <a:extLst>
              <a:ext uri="{FF2B5EF4-FFF2-40B4-BE49-F238E27FC236}">
                <a16:creationId xmlns:a16="http://schemas.microsoft.com/office/drawing/2014/main" id="{7AE596B6-1A48-4EBC-B57B-D6334162E2EF}"/>
              </a:ext>
            </a:extLst>
          </p:cNvPr>
          <p:cNvSpPr/>
          <p:nvPr/>
        </p:nvSpPr>
        <p:spPr>
          <a:xfrm>
            <a:off x="5084805" y="2870765"/>
            <a:ext cx="336552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Reduce / Move to IaaS</a:t>
            </a:r>
          </a:p>
        </p:txBody>
      </p:sp>
      <p:sp>
        <p:nvSpPr>
          <p:cNvPr id="55" name="Rectangle: Rounded Corners 54">
            <a:extLst>
              <a:ext uri="{FF2B5EF4-FFF2-40B4-BE49-F238E27FC236}">
                <a16:creationId xmlns:a16="http://schemas.microsoft.com/office/drawing/2014/main" id="{1DEE5EF1-CFF2-458C-B59E-73D5E4C4925D}"/>
              </a:ext>
            </a:extLst>
          </p:cNvPr>
          <p:cNvSpPr/>
          <p:nvPr/>
        </p:nvSpPr>
        <p:spPr>
          <a:xfrm>
            <a:off x="5084805" y="3535428"/>
            <a:ext cx="336552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Increase / Improve resilience</a:t>
            </a:r>
          </a:p>
        </p:txBody>
      </p:sp>
      <p:sp>
        <p:nvSpPr>
          <p:cNvPr id="57" name="Rectangle: Rounded Corners 56">
            <a:extLst>
              <a:ext uri="{FF2B5EF4-FFF2-40B4-BE49-F238E27FC236}">
                <a16:creationId xmlns:a16="http://schemas.microsoft.com/office/drawing/2014/main" id="{5F38FFCA-704C-45CF-A823-5CDD9FF77E17}"/>
              </a:ext>
            </a:extLst>
          </p:cNvPr>
          <p:cNvSpPr/>
          <p:nvPr/>
        </p:nvSpPr>
        <p:spPr>
          <a:xfrm>
            <a:off x="5084805" y="3869757"/>
            <a:ext cx="336552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Reduce / Move to Data Networks / Teams</a:t>
            </a:r>
          </a:p>
        </p:txBody>
      </p:sp>
      <p:sp>
        <p:nvSpPr>
          <p:cNvPr id="59" name="Rectangle: Rounded Corners 58">
            <a:extLst>
              <a:ext uri="{FF2B5EF4-FFF2-40B4-BE49-F238E27FC236}">
                <a16:creationId xmlns:a16="http://schemas.microsoft.com/office/drawing/2014/main" id="{E19D6DD4-A97D-42A6-922F-801E75967D17}"/>
              </a:ext>
            </a:extLst>
          </p:cNvPr>
          <p:cNvSpPr/>
          <p:nvPr/>
        </p:nvSpPr>
        <p:spPr>
          <a:xfrm>
            <a:off x="5084805" y="3202863"/>
            <a:ext cx="336552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Reduce / Move to IaaS</a:t>
            </a:r>
          </a:p>
        </p:txBody>
      </p:sp>
      <p:sp>
        <p:nvSpPr>
          <p:cNvPr id="61" name="Rectangle: Rounded Corners 60">
            <a:extLst>
              <a:ext uri="{FF2B5EF4-FFF2-40B4-BE49-F238E27FC236}">
                <a16:creationId xmlns:a16="http://schemas.microsoft.com/office/drawing/2014/main" id="{5B9F9ABD-417D-4EA4-8A6D-D18819F61930}"/>
              </a:ext>
            </a:extLst>
          </p:cNvPr>
          <p:cNvSpPr/>
          <p:nvPr/>
        </p:nvSpPr>
        <p:spPr>
          <a:xfrm>
            <a:off x="5084805" y="4204085"/>
            <a:ext cx="336552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Reduce / Employee reduction</a:t>
            </a:r>
          </a:p>
        </p:txBody>
      </p:sp>
      <p:sp>
        <p:nvSpPr>
          <p:cNvPr id="63" name="Rectangle: Rounded Corners 62">
            <a:extLst>
              <a:ext uri="{FF2B5EF4-FFF2-40B4-BE49-F238E27FC236}">
                <a16:creationId xmlns:a16="http://schemas.microsoft.com/office/drawing/2014/main" id="{99D37327-9722-4FFF-9C9E-F634B53BF880}"/>
              </a:ext>
            </a:extLst>
          </p:cNvPr>
          <p:cNvSpPr/>
          <p:nvPr/>
        </p:nvSpPr>
        <p:spPr>
          <a:xfrm>
            <a:off x="5084805" y="1190556"/>
            <a:ext cx="336552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Reduce / Employee reduction</a:t>
            </a:r>
          </a:p>
        </p:txBody>
      </p:sp>
    </p:spTree>
    <p:extLst>
      <p:ext uri="{BB962C8B-B14F-4D97-AF65-F5344CB8AC3E}">
        <p14:creationId xmlns:p14="http://schemas.microsoft.com/office/powerpoint/2010/main" val="32810295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4DC52A-B974-444D-AC22-9BD0B8FB6CDE}"/>
              </a:ext>
            </a:extLst>
          </p:cNvPr>
          <p:cNvSpPr>
            <a:spLocks noGrp="1"/>
          </p:cNvSpPr>
          <p:nvPr>
            <p:ph type="title"/>
          </p:nvPr>
        </p:nvSpPr>
        <p:spPr/>
        <p:txBody>
          <a:bodyPr/>
          <a:lstStyle/>
          <a:p>
            <a:r>
              <a:rPr lang="en-GB" dirty="0"/>
              <a:t>Context for Procurement Professionals</a:t>
            </a:r>
          </a:p>
        </p:txBody>
      </p:sp>
      <p:sp>
        <p:nvSpPr>
          <p:cNvPr id="13" name="Content Placeholder 2">
            <a:extLst>
              <a:ext uri="{FF2B5EF4-FFF2-40B4-BE49-F238E27FC236}">
                <a16:creationId xmlns:a16="http://schemas.microsoft.com/office/drawing/2014/main" id="{72F1B309-BF50-4897-9A64-B33E6013CBD2}"/>
              </a:ext>
            </a:extLst>
          </p:cNvPr>
          <p:cNvSpPr>
            <a:spLocks noGrp="1"/>
          </p:cNvSpPr>
          <p:nvPr>
            <p:ph idx="1"/>
          </p:nvPr>
        </p:nvSpPr>
        <p:spPr>
          <a:xfrm>
            <a:off x="914400" y="1369219"/>
            <a:ext cx="7600950" cy="3263504"/>
          </a:xfrm>
        </p:spPr>
        <p:txBody>
          <a:bodyPr>
            <a:normAutofit/>
          </a:bodyPr>
          <a:lstStyle/>
          <a:p>
            <a:r>
              <a:rPr lang="en-GB" sz="1600" dirty="0"/>
              <a:t>The Technology Category is a large and usually complex part of a Procurement estate</a:t>
            </a:r>
          </a:p>
          <a:p>
            <a:r>
              <a:rPr lang="en-GB" sz="1600" dirty="0"/>
              <a:t>Technology is also changing at an alarming rate, so management of contracts and suppliers can be difficult to predict</a:t>
            </a:r>
          </a:p>
          <a:p>
            <a:r>
              <a:rPr lang="en-GB" sz="1600" dirty="0"/>
              <a:t>A well structured category strategy can help with aligning internal IT and Business Strategies to external market forces and deliver structured procurement</a:t>
            </a:r>
          </a:p>
          <a:p>
            <a:r>
              <a:rPr lang="en-GB" sz="1600" dirty="0"/>
              <a:t>This template can be used to sub-categorise and consider future external market trends in the context of IT within your business</a:t>
            </a:r>
          </a:p>
          <a:p>
            <a:r>
              <a:rPr lang="en-GB" sz="1600" dirty="0"/>
              <a:t>It is a template / suggestion only, and should be amended to best support your specific industry / scope of category</a:t>
            </a:r>
          </a:p>
          <a:p>
            <a:r>
              <a:rPr lang="en-GB" sz="1600" dirty="0"/>
              <a:t>Square bracketed items are suggestions for content but clearly need to be reviewed before being presented</a:t>
            </a:r>
          </a:p>
        </p:txBody>
      </p:sp>
    </p:spTree>
    <p:extLst>
      <p:ext uri="{BB962C8B-B14F-4D97-AF65-F5344CB8AC3E}">
        <p14:creationId xmlns:p14="http://schemas.microsoft.com/office/powerpoint/2010/main" val="3523987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4C994-02D5-40A2-8BA7-0285B79CBBC4}"/>
              </a:ext>
            </a:extLst>
          </p:cNvPr>
          <p:cNvSpPr>
            <a:spLocks noGrp="1"/>
          </p:cNvSpPr>
          <p:nvPr>
            <p:ph type="title"/>
          </p:nvPr>
        </p:nvSpPr>
        <p:spPr/>
        <p:txBody>
          <a:bodyPr/>
          <a:lstStyle/>
          <a:p>
            <a:r>
              <a:rPr lang="en-GB" dirty="0"/>
              <a:t>Supplier Summary</a:t>
            </a:r>
          </a:p>
        </p:txBody>
      </p:sp>
      <p:graphicFrame>
        <p:nvGraphicFramePr>
          <p:cNvPr id="3" name="Table 7">
            <a:extLst>
              <a:ext uri="{FF2B5EF4-FFF2-40B4-BE49-F238E27FC236}">
                <a16:creationId xmlns:a16="http://schemas.microsoft.com/office/drawing/2014/main" id="{79506110-E702-474D-94AB-512D9F61243A}"/>
              </a:ext>
            </a:extLst>
          </p:cNvPr>
          <p:cNvGraphicFramePr>
            <a:graphicFrameLocks noGrp="1"/>
          </p:cNvGraphicFramePr>
          <p:nvPr/>
        </p:nvGraphicFramePr>
        <p:xfrm>
          <a:off x="346212" y="1268016"/>
          <a:ext cx="8688457" cy="1394460"/>
        </p:xfrm>
        <a:graphic>
          <a:graphicData uri="http://schemas.openxmlformats.org/drawingml/2006/table">
            <a:tbl>
              <a:tblPr firstRow="1" bandRow="1">
                <a:tableStyleId>{5C22544A-7EE6-4342-B048-85BDC9FD1C3A}</a:tableStyleId>
              </a:tblPr>
              <a:tblGrid>
                <a:gridCol w="1508597">
                  <a:extLst>
                    <a:ext uri="{9D8B030D-6E8A-4147-A177-3AD203B41FA5}">
                      <a16:colId xmlns:a16="http://schemas.microsoft.com/office/drawing/2014/main" val="1060569833"/>
                    </a:ext>
                  </a:extLst>
                </a:gridCol>
                <a:gridCol w="1508597">
                  <a:extLst>
                    <a:ext uri="{9D8B030D-6E8A-4147-A177-3AD203B41FA5}">
                      <a16:colId xmlns:a16="http://schemas.microsoft.com/office/drawing/2014/main" val="1233364035"/>
                    </a:ext>
                  </a:extLst>
                </a:gridCol>
                <a:gridCol w="1115270">
                  <a:extLst>
                    <a:ext uri="{9D8B030D-6E8A-4147-A177-3AD203B41FA5}">
                      <a16:colId xmlns:a16="http://schemas.microsoft.com/office/drawing/2014/main" val="1042068003"/>
                    </a:ext>
                  </a:extLst>
                </a:gridCol>
                <a:gridCol w="1145470">
                  <a:extLst>
                    <a:ext uri="{9D8B030D-6E8A-4147-A177-3AD203B41FA5}">
                      <a16:colId xmlns:a16="http://schemas.microsoft.com/office/drawing/2014/main" val="4010166271"/>
                    </a:ext>
                  </a:extLst>
                </a:gridCol>
                <a:gridCol w="1145470">
                  <a:extLst>
                    <a:ext uri="{9D8B030D-6E8A-4147-A177-3AD203B41FA5}">
                      <a16:colId xmlns:a16="http://schemas.microsoft.com/office/drawing/2014/main" val="2592618741"/>
                    </a:ext>
                  </a:extLst>
                </a:gridCol>
                <a:gridCol w="2265053">
                  <a:extLst>
                    <a:ext uri="{9D8B030D-6E8A-4147-A177-3AD203B41FA5}">
                      <a16:colId xmlns:a16="http://schemas.microsoft.com/office/drawing/2014/main" val="1514461293"/>
                    </a:ext>
                  </a:extLst>
                </a:gridCol>
              </a:tblGrid>
              <a:tr h="480060">
                <a:tc>
                  <a:txBody>
                    <a:bodyPr/>
                    <a:lstStyle/>
                    <a:p>
                      <a:r>
                        <a:rPr lang="en-GB" sz="1400" dirty="0"/>
                        <a:t>Supplier</a:t>
                      </a:r>
                    </a:p>
                  </a:txBody>
                  <a:tcPr marL="68580" marR="68580" marT="34290" marB="34290"/>
                </a:tc>
                <a:tc>
                  <a:txBody>
                    <a:bodyPr/>
                    <a:lstStyle/>
                    <a:p>
                      <a:r>
                        <a:rPr lang="en-GB" sz="1400" dirty="0"/>
                        <a:t>Key Contracts / Services</a:t>
                      </a:r>
                    </a:p>
                  </a:txBody>
                  <a:tcPr marL="68580" marR="68580" marT="34290" marB="34290"/>
                </a:tc>
                <a:tc>
                  <a:txBody>
                    <a:bodyPr/>
                    <a:lstStyle/>
                    <a:p>
                      <a:pPr algn="ctr"/>
                      <a:r>
                        <a:rPr lang="en-GB" sz="1400" dirty="0"/>
                        <a:t>Total Spend</a:t>
                      </a:r>
                    </a:p>
                  </a:txBody>
                  <a:tcPr marL="68580" marR="68580" marT="34290" marB="34290"/>
                </a:tc>
                <a:tc>
                  <a:txBody>
                    <a:bodyPr/>
                    <a:lstStyle/>
                    <a:p>
                      <a:pPr algn="ctr"/>
                      <a:r>
                        <a:rPr lang="en-GB" sz="1400" dirty="0"/>
                        <a:t>Contract Expiry</a:t>
                      </a:r>
                    </a:p>
                  </a:txBody>
                  <a:tcPr marL="68580" marR="68580" marT="34290" marB="34290"/>
                </a:tc>
                <a:tc>
                  <a:txBody>
                    <a:bodyPr/>
                    <a:lstStyle/>
                    <a:p>
                      <a:pPr algn="ctr"/>
                      <a:r>
                        <a:rPr lang="en-GB" sz="1400" dirty="0"/>
                        <a:t>SRM Tier</a:t>
                      </a:r>
                    </a:p>
                  </a:txBody>
                  <a:tcPr marL="68580" marR="68580" marT="34290" marB="34290"/>
                </a:tc>
                <a:tc>
                  <a:txBody>
                    <a:bodyPr/>
                    <a:lstStyle/>
                    <a:p>
                      <a:r>
                        <a:rPr lang="en-GB" sz="1400" dirty="0"/>
                        <a:t>Notes</a:t>
                      </a:r>
                    </a:p>
                  </a:txBody>
                  <a:tcPr marL="68580" marR="68580" marT="34290" marB="34290"/>
                </a:tc>
                <a:extLst>
                  <a:ext uri="{0D108BD9-81ED-4DB2-BD59-A6C34878D82A}">
                    <a16:rowId xmlns:a16="http://schemas.microsoft.com/office/drawing/2014/main" val="1103351775"/>
                  </a:ext>
                </a:extLst>
              </a:tr>
              <a:tr h="342900">
                <a:tc>
                  <a:txBody>
                    <a:bodyPr/>
                    <a:lstStyle/>
                    <a:p>
                      <a:r>
                        <a:rPr lang="en-GB" sz="900" dirty="0"/>
                        <a:t>[Supplier 1]</a:t>
                      </a:r>
                    </a:p>
                  </a:txBody>
                  <a:tcPr marL="68580" marR="68580" marT="34290" marB="34290"/>
                </a:tc>
                <a:tc>
                  <a:txBody>
                    <a:bodyPr/>
                    <a:lstStyle/>
                    <a:p>
                      <a:r>
                        <a:rPr lang="en-GB" sz="900" dirty="0"/>
                        <a:t>[Data Connectivity / Internet]</a:t>
                      </a:r>
                    </a:p>
                  </a:txBody>
                  <a:tcPr marL="68580" marR="68580" marT="34290" marB="34290"/>
                </a:tc>
                <a:tc>
                  <a:txBody>
                    <a:bodyPr/>
                    <a:lstStyle/>
                    <a:p>
                      <a:pPr algn="ctr"/>
                      <a:r>
                        <a:rPr lang="en-GB" sz="900" dirty="0"/>
                        <a:t>£1mpa</a:t>
                      </a:r>
                    </a:p>
                  </a:txBody>
                  <a:tcPr marL="68580" marR="68580" marT="34290" marB="34290"/>
                </a:tc>
                <a:tc>
                  <a:txBody>
                    <a:bodyPr/>
                    <a:lstStyle/>
                    <a:p>
                      <a:pPr algn="ctr"/>
                      <a:r>
                        <a:rPr lang="en-GB" sz="900" dirty="0"/>
                        <a:t>Jan 2022</a:t>
                      </a:r>
                    </a:p>
                  </a:txBody>
                  <a:tcPr marL="68580" marR="68580" marT="34290" marB="34290"/>
                </a:tc>
                <a:tc>
                  <a:txBody>
                    <a:bodyPr/>
                    <a:lstStyle/>
                    <a:p>
                      <a:pPr algn="ctr"/>
                      <a:r>
                        <a:rPr lang="en-GB" sz="900" dirty="0"/>
                        <a:t>2</a:t>
                      </a:r>
                    </a:p>
                  </a:txBody>
                  <a:tcPr marL="68580" marR="68580" marT="34290" marB="34290"/>
                </a:tc>
                <a:tc>
                  <a:txBody>
                    <a:bodyPr/>
                    <a:lstStyle/>
                    <a:p>
                      <a:r>
                        <a:rPr lang="en-GB" sz="900" dirty="0"/>
                        <a:t>Poor relationship / Financial issues / Is a customer?</a:t>
                      </a:r>
                    </a:p>
                  </a:txBody>
                  <a:tcPr marL="68580" marR="68580" marT="34290" marB="34290"/>
                </a:tc>
                <a:extLst>
                  <a:ext uri="{0D108BD9-81ED-4DB2-BD59-A6C34878D82A}">
                    <a16:rowId xmlns:a16="http://schemas.microsoft.com/office/drawing/2014/main" val="3860960628"/>
                  </a:ext>
                </a:extLst>
              </a:tr>
              <a:tr h="278130">
                <a:tc>
                  <a:txBody>
                    <a:bodyPr/>
                    <a:lstStyle/>
                    <a:p>
                      <a:endParaRPr lang="en-GB" sz="900" dirty="0"/>
                    </a:p>
                  </a:txBody>
                  <a:tcPr marL="68580" marR="68580" marT="34290" marB="34290"/>
                </a:tc>
                <a:tc>
                  <a:txBody>
                    <a:bodyPr/>
                    <a:lstStyle/>
                    <a:p>
                      <a:endParaRPr lang="en-GB" sz="900" dirty="0"/>
                    </a:p>
                  </a:txBody>
                  <a:tcPr marL="68580" marR="68580" marT="34290" marB="34290"/>
                </a:tc>
                <a:tc>
                  <a:txBody>
                    <a:bodyPr/>
                    <a:lstStyle/>
                    <a:p>
                      <a:pPr algn="ctr"/>
                      <a:endParaRPr lang="en-GB" sz="900" dirty="0"/>
                    </a:p>
                  </a:txBody>
                  <a:tcPr marL="68580" marR="68580" marT="34290" marB="34290"/>
                </a:tc>
                <a:tc>
                  <a:txBody>
                    <a:bodyPr/>
                    <a:lstStyle/>
                    <a:p>
                      <a:pPr algn="ctr"/>
                      <a:endParaRPr lang="en-GB" sz="900" dirty="0"/>
                    </a:p>
                  </a:txBody>
                  <a:tcPr marL="68580" marR="68580" marT="34290" marB="34290"/>
                </a:tc>
                <a:tc>
                  <a:txBody>
                    <a:bodyPr/>
                    <a:lstStyle/>
                    <a:p>
                      <a:pPr algn="ctr"/>
                      <a:endParaRPr lang="en-GB" sz="900" dirty="0"/>
                    </a:p>
                  </a:txBody>
                  <a:tcPr marL="68580" marR="68580" marT="34290" marB="34290"/>
                </a:tc>
                <a:tc>
                  <a:txBody>
                    <a:bodyPr/>
                    <a:lstStyle/>
                    <a:p>
                      <a:endParaRPr lang="en-GB" sz="900" dirty="0"/>
                    </a:p>
                  </a:txBody>
                  <a:tcPr marL="68580" marR="68580" marT="34290" marB="34290"/>
                </a:tc>
                <a:extLst>
                  <a:ext uri="{0D108BD9-81ED-4DB2-BD59-A6C34878D82A}">
                    <a16:rowId xmlns:a16="http://schemas.microsoft.com/office/drawing/2014/main" val="1699463777"/>
                  </a:ext>
                </a:extLst>
              </a:tr>
              <a:tr h="278130">
                <a:tc>
                  <a:txBody>
                    <a:bodyPr/>
                    <a:lstStyle/>
                    <a:p>
                      <a:r>
                        <a:rPr lang="en-GB" sz="900" dirty="0"/>
                        <a:t>[Total Tail = 532 suppliers]</a:t>
                      </a:r>
                    </a:p>
                  </a:txBody>
                  <a:tcPr marL="68580" marR="68580" marT="34290" marB="34290"/>
                </a:tc>
                <a:tc>
                  <a:txBody>
                    <a:bodyPr/>
                    <a:lstStyle/>
                    <a:p>
                      <a:endParaRPr lang="en-GB" sz="900" dirty="0"/>
                    </a:p>
                  </a:txBody>
                  <a:tcPr marL="68580" marR="68580" marT="34290" marB="34290"/>
                </a:tc>
                <a:tc>
                  <a:txBody>
                    <a:bodyPr/>
                    <a:lstStyle/>
                    <a:p>
                      <a:pPr algn="ctr"/>
                      <a:r>
                        <a:rPr lang="en-GB" sz="900" dirty="0"/>
                        <a:t>£10mpa</a:t>
                      </a:r>
                    </a:p>
                  </a:txBody>
                  <a:tcPr marL="68580" marR="68580" marT="34290" marB="34290"/>
                </a:tc>
                <a:tc>
                  <a:txBody>
                    <a:bodyPr/>
                    <a:lstStyle/>
                    <a:p>
                      <a:pPr algn="ctr"/>
                      <a:endParaRPr lang="en-GB" sz="900" dirty="0"/>
                    </a:p>
                  </a:txBody>
                  <a:tcPr marL="68580" marR="68580" marT="34290" marB="34290"/>
                </a:tc>
                <a:tc>
                  <a:txBody>
                    <a:bodyPr/>
                    <a:lstStyle/>
                    <a:p>
                      <a:pPr algn="ctr"/>
                      <a:endParaRPr lang="en-GB" sz="900" dirty="0"/>
                    </a:p>
                  </a:txBody>
                  <a:tcPr marL="68580" marR="68580" marT="34290" marB="34290"/>
                </a:tc>
                <a:tc>
                  <a:txBody>
                    <a:bodyPr/>
                    <a:lstStyle/>
                    <a:p>
                      <a:endParaRPr lang="en-GB" sz="900" dirty="0"/>
                    </a:p>
                  </a:txBody>
                  <a:tcPr marL="68580" marR="68580" marT="34290" marB="34290"/>
                </a:tc>
                <a:extLst>
                  <a:ext uri="{0D108BD9-81ED-4DB2-BD59-A6C34878D82A}">
                    <a16:rowId xmlns:a16="http://schemas.microsoft.com/office/drawing/2014/main" val="4199851017"/>
                  </a:ext>
                </a:extLst>
              </a:tr>
            </a:tbl>
          </a:graphicData>
        </a:graphic>
      </p:graphicFrame>
    </p:spTree>
    <p:extLst>
      <p:ext uri="{BB962C8B-B14F-4D97-AF65-F5344CB8AC3E}">
        <p14:creationId xmlns:p14="http://schemas.microsoft.com/office/powerpoint/2010/main" val="36856823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4C994-02D5-40A2-8BA7-0285B79CBBC4}"/>
              </a:ext>
            </a:extLst>
          </p:cNvPr>
          <p:cNvSpPr>
            <a:spLocks noGrp="1"/>
          </p:cNvSpPr>
          <p:nvPr>
            <p:ph type="title"/>
          </p:nvPr>
        </p:nvSpPr>
        <p:spPr/>
        <p:txBody>
          <a:bodyPr/>
          <a:lstStyle/>
          <a:p>
            <a:r>
              <a:rPr lang="en-GB" dirty="0"/>
              <a:t>Other Graphical Analysis</a:t>
            </a:r>
          </a:p>
        </p:txBody>
      </p:sp>
      <p:sp>
        <p:nvSpPr>
          <p:cNvPr id="4" name="TextBox 3">
            <a:extLst>
              <a:ext uri="{FF2B5EF4-FFF2-40B4-BE49-F238E27FC236}">
                <a16:creationId xmlns:a16="http://schemas.microsoft.com/office/drawing/2014/main" id="{5C620163-0E54-4D28-B4CD-C7680598CBF0}"/>
              </a:ext>
            </a:extLst>
          </p:cNvPr>
          <p:cNvSpPr txBox="1"/>
          <p:nvPr/>
        </p:nvSpPr>
        <p:spPr>
          <a:xfrm>
            <a:off x="971600" y="1347614"/>
            <a:ext cx="6385915" cy="830997"/>
          </a:xfrm>
          <a:prstGeom prst="rect">
            <a:avLst/>
          </a:prstGeom>
          <a:noFill/>
        </p:spPr>
        <p:txBody>
          <a:bodyPr wrap="none" rtlCol="0">
            <a:spAutoFit/>
          </a:bodyPr>
          <a:lstStyle/>
          <a:p>
            <a:r>
              <a:rPr lang="en-GB" sz="1600" dirty="0"/>
              <a:t>Dependent on business structure, it might be useful to show:</a:t>
            </a:r>
          </a:p>
          <a:p>
            <a:pPr marL="285750" indent="-285750">
              <a:buFontTx/>
              <a:buChar char="-"/>
            </a:pPr>
            <a:r>
              <a:rPr lang="en-GB" sz="1600" dirty="0"/>
              <a:t>Spend by Business Unit / Department</a:t>
            </a:r>
          </a:p>
          <a:p>
            <a:pPr marL="285750" indent="-285750">
              <a:buFontTx/>
              <a:buChar char="-"/>
            </a:pPr>
            <a:r>
              <a:rPr lang="en-GB" sz="1600" dirty="0"/>
              <a:t>Distribution of Spend by Suppliers (</a:t>
            </a:r>
            <a:r>
              <a:rPr lang="en-GB" sz="1600" dirty="0" err="1"/>
              <a:t>e.g</a:t>
            </a:r>
            <a:r>
              <a:rPr lang="en-GB" sz="1600" dirty="0"/>
              <a:t> Top 10 suppliers = 25% of spend)</a:t>
            </a:r>
          </a:p>
        </p:txBody>
      </p:sp>
    </p:spTree>
    <p:extLst>
      <p:ext uri="{BB962C8B-B14F-4D97-AF65-F5344CB8AC3E}">
        <p14:creationId xmlns:p14="http://schemas.microsoft.com/office/powerpoint/2010/main" val="7623213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80B66D-31F7-47BE-88E7-DBBD1CF020ED}"/>
              </a:ext>
            </a:extLst>
          </p:cNvPr>
          <p:cNvSpPr>
            <a:spLocks noGrp="1"/>
          </p:cNvSpPr>
          <p:nvPr>
            <p:ph type="title"/>
          </p:nvPr>
        </p:nvSpPr>
        <p:spPr/>
        <p:txBody>
          <a:bodyPr/>
          <a:lstStyle/>
          <a:p>
            <a:r>
              <a:rPr lang="en-GB" dirty="0"/>
              <a:t>Key Stakeholders</a:t>
            </a:r>
          </a:p>
        </p:txBody>
      </p:sp>
      <p:graphicFrame>
        <p:nvGraphicFramePr>
          <p:cNvPr id="4" name="Table 4">
            <a:extLst>
              <a:ext uri="{FF2B5EF4-FFF2-40B4-BE49-F238E27FC236}">
                <a16:creationId xmlns:a16="http://schemas.microsoft.com/office/drawing/2014/main" id="{22E5F6F5-32BE-4AD7-B30B-B144BBF15052}"/>
              </a:ext>
            </a:extLst>
          </p:cNvPr>
          <p:cNvGraphicFramePr>
            <a:graphicFrameLocks noGrp="1"/>
          </p:cNvGraphicFramePr>
          <p:nvPr>
            <p:ph idx="1"/>
            <p:extLst>
              <p:ext uri="{D42A27DB-BD31-4B8C-83A1-F6EECF244321}">
                <p14:modId xmlns:p14="http://schemas.microsoft.com/office/powerpoint/2010/main" val="2915542751"/>
              </p:ext>
            </p:extLst>
          </p:nvPr>
        </p:nvGraphicFramePr>
        <p:xfrm>
          <a:off x="914400" y="915566"/>
          <a:ext cx="7600950" cy="3539490"/>
        </p:xfrm>
        <a:graphic>
          <a:graphicData uri="http://schemas.openxmlformats.org/drawingml/2006/table">
            <a:tbl>
              <a:tblPr firstRow="1" bandRow="1">
                <a:tableStyleId>{5C22544A-7EE6-4342-B048-85BDC9FD1C3A}</a:tableStyleId>
              </a:tblPr>
              <a:tblGrid>
                <a:gridCol w="1344168">
                  <a:extLst>
                    <a:ext uri="{9D8B030D-6E8A-4147-A177-3AD203B41FA5}">
                      <a16:colId xmlns:a16="http://schemas.microsoft.com/office/drawing/2014/main" val="2115146973"/>
                    </a:ext>
                  </a:extLst>
                </a:gridCol>
                <a:gridCol w="1453896">
                  <a:extLst>
                    <a:ext uri="{9D8B030D-6E8A-4147-A177-3AD203B41FA5}">
                      <a16:colId xmlns:a16="http://schemas.microsoft.com/office/drawing/2014/main" val="1480005667"/>
                    </a:ext>
                  </a:extLst>
                </a:gridCol>
                <a:gridCol w="2523744">
                  <a:extLst>
                    <a:ext uri="{9D8B030D-6E8A-4147-A177-3AD203B41FA5}">
                      <a16:colId xmlns:a16="http://schemas.microsoft.com/office/drawing/2014/main" val="1839401510"/>
                    </a:ext>
                  </a:extLst>
                </a:gridCol>
                <a:gridCol w="2279142">
                  <a:extLst>
                    <a:ext uri="{9D8B030D-6E8A-4147-A177-3AD203B41FA5}">
                      <a16:colId xmlns:a16="http://schemas.microsoft.com/office/drawing/2014/main" val="3204839974"/>
                    </a:ext>
                  </a:extLst>
                </a:gridCol>
              </a:tblGrid>
              <a:tr h="278130">
                <a:tc>
                  <a:txBody>
                    <a:bodyPr/>
                    <a:lstStyle/>
                    <a:p>
                      <a:r>
                        <a:rPr lang="en-GB" sz="1400" dirty="0"/>
                        <a:t>Name</a:t>
                      </a:r>
                    </a:p>
                  </a:txBody>
                  <a:tcPr marL="68580" marR="68580" marT="34290" marB="34290"/>
                </a:tc>
                <a:tc>
                  <a:txBody>
                    <a:bodyPr/>
                    <a:lstStyle/>
                    <a:p>
                      <a:r>
                        <a:rPr lang="en-GB" sz="1400" dirty="0"/>
                        <a:t>Role</a:t>
                      </a:r>
                    </a:p>
                  </a:txBody>
                  <a:tcPr marL="68580" marR="68580" marT="34290" marB="34290"/>
                </a:tc>
                <a:tc>
                  <a:txBody>
                    <a:bodyPr/>
                    <a:lstStyle/>
                    <a:p>
                      <a:r>
                        <a:rPr lang="en-GB" sz="1400" dirty="0"/>
                        <a:t>Decision / Authority</a:t>
                      </a:r>
                    </a:p>
                  </a:txBody>
                  <a:tcPr marL="68580" marR="68580" marT="34290" marB="34290"/>
                </a:tc>
                <a:tc>
                  <a:txBody>
                    <a:bodyPr/>
                    <a:lstStyle/>
                    <a:p>
                      <a:r>
                        <a:rPr lang="en-GB" sz="1400" dirty="0"/>
                        <a:t>Notes</a:t>
                      </a:r>
                    </a:p>
                  </a:txBody>
                  <a:tcPr marL="68580" marR="68580" marT="34290" marB="34290"/>
                </a:tc>
                <a:extLst>
                  <a:ext uri="{0D108BD9-81ED-4DB2-BD59-A6C34878D82A}">
                    <a16:rowId xmlns:a16="http://schemas.microsoft.com/office/drawing/2014/main" val="1780960014"/>
                  </a:ext>
                </a:extLst>
              </a:tr>
              <a:tr h="388620">
                <a:tc>
                  <a:txBody>
                    <a:bodyPr/>
                    <a:lstStyle/>
                    <a:p>
                      <a:endParaRPr lang="en-GB" sz="1100" dirty="0"/>
                    </a:p>
                  </a:txBody>
                  <a:tcPr marL="68580" marR="68580" marT="34290" marB="34290"/>
                </a:tc>
                <a:tc>
                  <a:txBody>
                    <a:bodyPr/>
                    <a:lstStyle/>
                    <a:p>
                      <a:r>
                        <a:rPr lang="en-GB" sz="1100" dirty="0"/>
                        <a:t>CIO / IT Director</a:t>
                      </a:r>
                    </a:p>
                  </a:txBody>
                  <a:tcPr marL="68580" marR="68580" marT="34290" marB="34290"/>
                </a:tc>
                <a:tc>
                  <a:txBody>
                    <a:bodyPr/>
                    <a:lstStyle/>
                    <a:p>
                      <a:r>
                        <a:rPr lang="en-GB" sz="1100" dirty="0"/>
                        <a:t>Overarching IT Strategy / &lt;£10mpa commitment</a:t>
                      </a:r>
                    </a:p>
                  </a:txBody>
                  <a:tcPr marL="68580" marR="68580" marT="34290" marB="34290"/>
                </a:tc>
                <a:tc>
                  <a:txBody>
                    <a:bodyPr/>
                    <a:lstStyle/>
                    <a:p>
                      <a:endParaRPr lang="en-GB" sz="1100" dirty="0"/>
                    </a:p>
                  </a:txBody>
                  <a:tcPr marL="68580" marR="68580" marT="34290" marB="34290"/>
                </a:tc>
                <a:extLst>
                  <a:ext uri="{0D108BD9-81ED-4DB2-BD59-A6C34878D82A}">
                    <a16:rowId xmlns:a16="http://schemas.microsoft.com/office/drawing/2014/main" val="1462872140"/>
                  </a:ext>
                </a:extLst>
              </a:tr>
              <a:tr h="388620">
                <a:tc>
                  <a:txBody>
                    <a:bodyPr/>
                    <a:lstStyle/>
                    <a:p>
                      <a:endParaRPr lang="en-GB" sz="1100" dirty="0"/>
                    </a:p>
                  </a:txBody>
                  <a:tcPr marL="68580" marR="68580" marT="34290" marB="34290"/>
                </a:tc>
                <a:tc>
                  <a:txBody>
                    <a:bodyPr/>
                    <a:lstStyle/>
                    <a:p>
                      <a:r>
                        <a:rPr lang="en-GB" sz="1100" dirty="0"/>
                        <a:t>Head of Networks</a:t>
                      </a:r>
                    </a:p>
                  </a:txBody>
                  <a:tcPr marL="68580" marR="68580" marT="34290" marB="34290"/>
                </a:tc>
                <a:tc>
                  <a:txBody>
                    <a:bodyPr/>
                    <a:lstStyle/>
                    <a:p>
                      <a:r>
                        <a:rPr lang="en-GB" sz="1100" dirty="0"/>
                        <a:t>Data/Voice/Mobile Services / &lt;£1mpa commitment</a:t>
                      </a:r>
                    </a:p>
                  </a:txBody>
                  <a:tcPr marL="68580" marR="68580" marT="34290" marB="34290"/>
                </a:tc>
                <a:tc>
                  <a:txBody>
                    <a:bodyPr/>
                    <a:lstStyle/>
                    <a:p>
                      <a:endParaRPr lang="en-GB" sz="1100"/>
                    </a:p>
                  </a:txBody>
                  <a:tcPr marL="68580" marR="68580" marT="34290" marB="34290"/>
                </a:tc>
                <a:extLst>
                  <a:ext uri="{0D108BD9-81ED-4DB2-BD59-A6C34878D82A}">
                    <a16:rowId xmlns:a16="http://schemas.microsoft.com/office/drawing/2014/main" val="4143293995"/>
                  </a:ext>
                </a:extLst>
              </a:tr>
              <a:tr h="388620">
                <a:tc>
                  <a:txBody>
                    <a:bodyPr/>
                    <a:lstStyle/>
                    <a:p>
                      <a:endParaRPr lang="en-GB" sz="1100" dirty="0"/>
                    </a:p>
                  </a:txBody>
                  <a:tcPr marL="68580" marR="68580" marT="34290" marB="34290"/>
                </a:tc>
                <a:tc>
                  <a:txBody>
                    <a:bodyPr/>
                    <a:lstStyle/>
                    <a:p>
                      <a:r>
                        <a:rPr lang="en-GB" sz="1100" dirty="0"/>
                        <a:t>Head of IT Services</a:t>
                      </a:r>
                    </a:p>
                  </a:txBody>
                  <a:tcPr marL="68580" marR="68580" marT="34290" marB="34290"/>
                </a:tc>
                <a:tc>
                  <a:txBody>
                    <a:bodyPr/>
                    <a:lstStyle/>
                    <a:p>
                      <a:r>
                        <a:rPr lang="en-GB" sz="1100" dirty="0"/>
                        <a:t>Data Centre / Server / Database / Middleware, &lt;£1mpa commitment</a:t>
                      </a:r>
                    </a:p>
                  </a:txBody>
                  <a:tcPr marL="68580" marR="68580" marT="34290" marB="34290"/>
                </a:tc>
                <a:tc>
                  <a:txBody>
                    <a:bodyPr/>
                    <a:lstStyle/>
                    <a:p>
                      <a:endParaRPr lang="en-GB" sz="1100" dirty="0"/>
                    </a:p>
                  </a:txBody>
                  <a:tcPr marL="68580" marR="68580" marT="34290" marB="34290"/>
                </a:tc>
                <a:extLst>
                  <a:ext uri="{0D108BD9-81ED-4DB2-BD59-A6C34878D82A}">
                    <a16:rowId xmlns:a16="http://schemas.microsoft.com/office/drawing/2014/main" val="349165085"/>
                  </a:ext>
                </a:extLst>
              </a:tr>
              <a:tr h="388620">
                <a:tc>
                  <a:txBody>
                    <a:bodyPr/>
                    <a:lstStyle/>
                    <a:p>
                      <a:endParaRPr lang="en-GB" sz="1100" dirty="0"/>
                    </a:p>
                  </a:txBody>
                  <a:tcPr marL="68580" marR="68580" marT="34290" marB="34290"/>
                </a:tc>
                <a:tc>
                  <a:txBody>
                    <a:bodyPr/>
                    <a:lstStyle/>
                    <a:p>
                      <a:r>
                        <a:rPr lang="en-GB" sz="1100" dirty="0"/>
                        <a:t>Customer Services Director</a:t>
                      </a:r>
                    </a:p>
                  </a:txBody>
                  <a:tcPr marL="68580" marR="68580" marT="34290" marB="34290"/>
                </a:tc>
                <a:tc>
                  <a:txBody>
                    <a:bodyPr/>
                    <a:lstStyle/>
                    <a:p>
                      <a:r>
                        <a:rPr lang="en-GB" sz="1100" dirty="0"/>
                        <a:t>Veto on anything that impacts Customer Services processes</a:t>
                      </a:r>
                    </a:p>
                  </a:txBody>
                  <a:tcPr marL="68580" marR="68580" marT="34290" marB="34290"/>
                </a:tc>
                <a:tc>
                  <a:txBody>
                    <a:bodyPr/>
                    <a:lstStyle/>
                    <a:p>
                      <a:endParaRPr lang="en-GB" sz="1100" dirty="0"/>
                    </a:p>
                  </a:txBody>
                  <a:tcPr marL="68580" marR="68580" marT="34290" marB="34290"/>
                </a:tc>
                <a:extLst>
                  <a:ext uri="{0D108BD9-81ED-4DB2-BD59-A6C34878D82A}">
                    <a16:rowId xmlns:a16="http://schemas.microsoft.com/office/drawing/2014/main" val="3030999677"/>
                  </a:ext>
                </a:extLst>
              </a:tr>
              <a:tr h="388620">
                <a:tc>
                  <a:txBody>
                    <a:bodyPr/>
                    <a:lstStyle/>
                    <a:p>
                      <a:endParaRPr lang="en-GB" sz="1100" dirty="0"/>
                    </a:p>
                  </a:txBody>
                  <a:tcPr marL="68580" marR="68580" marT="34290" marB="34290"/>
                </a:tc>
                <a:tc>
                  <a:txBody>
                    <a:bodyPr/>
                    <a:lstStyle/>
                    <a:p>
                      <a:r>
                        <a:rPr lang="en-GB" sz="1100" dirty="0"/>
                        <a:t>CPO / Head of Supply Chain</a:t>
                      </a:r>
                    </a:p>
                  </a:txBody>
                  <a:tcPr marL="68580" marR="68580" marT="34290" marB="34290"/>
                </a:tc>
                <a:tc>
                  <a:txBody>
                    <a:bodyPr/>
                    <a:lstStyle/>
                    <a:p>
                      <a:r>
                        <a:rPr lang="en-GB" sz="1100" dirty="0"/>
                        <a:t>Process management and compliance / &lt;£10mpa</a:t>
                      </a:r>
                    </a:p>
                  </a:txBody>
                  <a:tcPr marL="68580" marR="68580" marT="34290" marB="34290"/>
                </a:tc>
                <a:tc>
                  <a:txBody>
                    <a:bodyPr/>
                    <a:lstStyle/>
                    <a:p>
                      <a:endParaRPr lang="en-GB" sz="1100" dirty="0"/>
                    </a:p>
                  </a:txBody>
                  <a:tcPr marL="68580" marR="68580" marT="34290" marB="34290"/>
                </a:tc>
                <a:extLst>
                  <a:ext uri="{0D108BD9-81ED-4DB2-BD59-A6C34878D82A}">
                    <a16:rowId xmlns:a16="http://schemas.microsoft.com/office/drawing/2014/main" val="2903424636"/>
                  </a:ext>
                </a:extLst>
              </a:tr>
              <a:tr h="388620">
                <a:tc>
                  <a:txBody>
                    <a:bodyPr/>
                    <a:lstStyle/>
                    <a:p>
                      <a:endParaRPr lang="en-GB" sz="1100" dirty="0"/>
                    </a:p>
                  </a:txBody>
                  <a:tcPr marL="68580" marR="68580" marT="34290" marB="34290"/>
                </a:tc>
                <a:tc>
                  <a:txBody>
                    <a:bodyPr/>
                    <a:lstStyle/>
                    <a:p>
                      <a:r>
                        <a:rPr lang="en-GB" sz="1100" dirty="0"/>
                        <a:t>Head of Technology Procurement</a:t>
                      </a:r>
                    </a:p>
                  </a:txBody>
                  <a:tcPr marL="68580" marR="68580" marT="34290" marB="34290"/>
                </a:tc>
                <a:tc>
                  <a:txBody>
                    <a:bodyPr/>
                    <a:lstStyle/>
                    <a:p>
                      <a:r>
                        <a:rPr lang="en-GB" sz="1100" dirty="0"/>
                        <a:t>Process management and compliance / &lt;£1mpa</a:t>
                      </a:r>
                    </a:p>
                  </a:txBody>
                  <a:tcPr marL="68580" marR="68580" marT="34290" marB="34290"/>
                </a:tc>
                <a:tc>
                  <a:txBody>
                    <a:bodyPr/>
                    <a:lstStyle/>
                    <a:p>
                      <a:r>
                        <a:rPr lang="en-GB" sz="1100" dirty="0"/>
                        <a:t>Author of Strategy</a:t>
                      </a:r>
                    </a:p>
                  </a:txBody>
                  <a:tcPr marL="68580" marR="68580" marT="34290" marB="34290"/>
                </a:tc>
                <a:extLst>
                  <a:ext uri="{0D108BD9-81ED-4DB2-BD59-A6C34878D82A}">
                    <a16:rowId xmlns:a16="http://schemas.microsoft.com/office/drawing/2014/main" val="3770598683"/>
                  </a:ext>
                </a:extLst>
              </a:tr>
              <a:tr h="278130">
                <a:tc>
                  <a:txBody>
                    <a:bodyPr/>
                    <a:lstStyle/>
                    <a:p>
                      <a:endParaRPr lang="en-GB" sz="1100"/>
                    </a:p>
                  </a:txBody>
                  <a:tcPr marL="68580" marR="68580" marT="34290" marB="34290"/>
                </a:tc>
                <a:tc>
                  <a:txBody>
                    <a:bodyPr/>
                    <a:lstStyle/>
                    <a:p>
                      <a:r>
                        <a:rPr lang="en-GB" sz="1100" dirty="0"/>
                        <a:t>CEO</a:t>
                      </a:r>
                    </a:p>
                  </a:txBody>
                  <a:tcPr marL="68580" marR="68580" marT="34290" marB="34290"/>
                </a:tc>
                <a:tc>
                  <a:txBody>
                    <a:bodyPr/>
                    <a:lstStyle/>
                    <a:p>
                      <a:r>
                        <a:rPr lang="en-GB" sz="1100" dirty="0"/>
                        <a:t>Anything &gt;£10mpa commitment</a:t>
                      </a:r>
                    </a:p>
                  </a:txBody>
                  <a:tcPr marL="68580" marR="68580" marT="34290" marB="34290"/>
                </a:tc>
                <a:tc>
                  <a:txBody>
                    <a:bodyPr/>
                    <a:lstStyle/>
                    <a:p>
                      <a:endParaRPr lang="en-GB" sz="1100" dirty="0"/>
                    </a:p>
                  </a:txBody>
                  <a:tcPr marL="68580" marR="68580" marT="34290" marB="34290"/>
                </a:tc>
                <a:extLst>
                  <a:ext uri="{0D108BD9-81ED-4DB2-BD59-A6C34878D82A}">
                    <a16:rowId xmlns:a16="http://schemas.microsoft.com/office/drawing/2014/main" val="4281203764"/>
                  </a:ext>
                </a:extLst>
              </a:tr>
              <a:tr h="278130">
                <a:tc>
                  <a:txBody>
                    <a:bodyPr/>
                    <a:lstStyle/>
                    <a:p>
                      <a:endParaRPr lang="en-GB" sz="1100"/>
                    </a:p>
                  </a:txBody>
                  <a:tcPr marL="68580" marR="68580" marT="34290" marB="34290"/>
                </a:tc>
                <a:tc>
                  <a:txBody>
                    <a:bodyPr/>
                    <a:lstStyle/>
                    <a:p>
                      <a:endParaRPr lang="en-GB" sz="1100"/>
                    </a:p>
                  </a:txBody>
                  <a:tcPr marL="68580" marR="68580" marT="34290" marB="34290"/>
                </a:tc>
                <a:tc>
                  <a:txBody>
                    <a:bodyPr/>
                    <a:lstStyle/>
                    <a:p>
                      <a:endParaRPr lang="en-GB" sz="1100"/>
                    </a:p>
                  </a:txBody>
                  <a:tcPr marL="68580" marR="68580" marT="34290" marB="34290"/>
                </a:tc>
                <a:tc>
                  <a:txBody>
                    <a:bodyPr/>
                    <a:lstStyle/>
                    <a:p>
                      <a:endParaRPr lang="en-GB" sz="1100" dirty="0"/>
                    </a:p>
                  </a:txBody>
                  <a:tcPr marL="68580" marR="68580" marT="34290" marB="34290"/>
                </a:tc>
                <a:extLst>
                  <a:ext uri="{0D108BD9-81ED-4DB2-BD59-A6C34878D82A}">
                    <a16:rowId xmlns:a16="http://schemas.microsoft.com/office/drawing/2014/main" val="4135989455"/>
                  </a:ext>
                </a:extLst>
              </a:tr>
              <a:tr h="278130">
                <a:tc>
                  <a:txBody>
                    <a:bodyPr/>
                    <a:lstStyle/>
                    <a:p>
                      <a:endParaRPr lang="en-GB" sz="1100"/>
                    </a:p>
                  </a:txBody>
                  <a:tcPr marL="68580" marR="68580" marT="34290" marB="34290"/>
                </a:tc>
                <a:tc>
                  <a:txBody>
                    <a:bodyPr/>
                    <a:lstStyle/>
                    <a:p>
                      <a:endParaRPr lang="en-GB" sz="1100"/>
                    </a:p>
                  </a:txBody>
                  <a:tcPr marL="68580" marR="68580" marT="34290" marB="34290"/>
                </a:tc>
                <a:tc>
                  <a:txBody>
                    <a:bodyPr/>
                    <a:lstStyle/>
                    <a:p>
                      <a:endParaRPr lang="en-GB" sz="1100"/>
                    </a:p>
                  </a:txBody>
                  <a:tcPr marL="68580" marR="68580" marT="34290" marB="34290"/>
                </a:tc>
                <a:tc>
                  <a:txBody>
                    <a:bodyPr/>
                    <a:lstStyle/>
                    <a:p>
                      <a:endParaRPr lang="en-GB" sz="1100" dirty="0"/>
                    </a:p>
                  </a:txBody>
                  <a:tcPr marL="68580" marR="68580" marT="34290" marB="34290"/>
                </a:tc>
                <a:extLst>
                  <a:ext uri="{0D108BD9-81ED-4DB2-BD59-A6C34878D82A}">
                    <a16:rowId xmlns:a16="http://schemas.microsoft.com/office/drawing/2014/main" val="1795640897"/>
                  </a:ext>
                </a:extLst>
              </a:tr>
            </a:tbl>
          </a:graphicData>
        </a:graphic>
      </p:graphicFrame>
    </p:spTree>
    <p:extLst>
      <p:ext uri="{BB962C8B-B14F-4D97-AF65-F5344CB8AC3E}">
        <p14:creationId xmlns:p14="http://schemas.microsoft.com/office/powerpoint/2010/main" val="36863436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E2A50F-2891-49EB-AE1F-90E637853E9F}"/>
              </a:ext>
            </a:extLst>
          </p:cNvPr>
          <p:cNvSpPr>
            <a:spLocks noGrp="1"/>
          </p:cNvSpPr>
          <p:nvPr>
            <p:ph type="title"/>
          </p:nvPr>
        </p:nvSpPr>
        <p:spPr/>
        <p:txBody>
          <a:bodyPr/>
          <a:lstStyle/>
          <a:p>
            <a:r>
              <a:rPr lang="en-GB" dirty="0"/>
              <a:t>Situation / Target / Proposal</a:t>
            </a:r>
          </a:p>
        </p:txBody>
      </p:sp>
      <p:graphicFrame>
        <p:nvGraphicFramePr>
          <p:cNvPr id="4" name="Table 4">
            <a:extLst>
              <a:ext uri="{FF2B5EF4-FFF2-40B4-BE49-F238E27FC236}">
                <a16:creationId xmlns:a16="http://schemas.microsoft.com/office/drawing/2014/main" id="{BD8C7238-EAEE-46FE-A03B-FF016FF3E02C}"/>
              </a:ext>
            </a:extLst>
          </p:cNvPr>
          <p:cNvGraphicFramePr>
            <a:graphicFrameLocks noGrp="1"/>
          </p:cNvGraphicFramePr>
          <p:nvPr>
            <p:ph idx="1"/>
            <p:extLst>
              <p:ext uri="{D42A27DB-BD31-4B8C-83A1-F6EECF244321}">
                <p14:modId xmlns:p14="http://schemas.microsoft.com/office/powerpoint/2010/main" val="3894578702"/>
              </p:ext>
            </p:extLst>
          </p:nvPr>
        </p:nvGraphicFramePr>
        <p:xfrm>
          <a:off x="914400" y="1370013"/>
          <a:ext cx="7600951" cy="2352040"/>
        </p:xfrm>
        <a:graphic>
          <a:graphicData uri="http://schemas.openxmlformats.org/drawingml/2006/table">
            <a:tbl>
              <a:tblPr firstRow="1" bandRow="1">
                <a:tableStyleId>{5C22544A-7EE6-4342-B048-85BDC9FD1C3A}</a:tableStyleId>
              </a:tblPr>
              <a:tblGrid>
                <a:gridCol w="1641376">
                  <a:extLst>
                    <a:ext uri="{9D8B030D-6E8A-4147-A177-3AD203B41FA5}">
                      <a16:colId xmlns:a16="http://schemas.microsoft.com/office/drawing/2014/main" val="2216125087"/>
                    </a:ext>
                  </a:extLst>
                </a:gridCol>
                <a:gridCol w="2619112">
                  <a:extLst>
                    <a:ext uri="{9D8B030D-6E8A-4147-A177-3AD203B41FA5}">
                      <a16:colId xmlns:a16="http://schemas.microsoft.com/office/drawing/2014/main" val="3856370674"/>
                    </a:ext>
                  </a:extLst>
                </a:gridCol>
                <a:gridCol w="3340463">
                  <a:extLst>
                    <a:ext uri="{9D8B030D-6E8A-4147-A177-3AD203B41FA5}">
                      <a16:colId xmlns:a16="http://schemas.microsoft.com/office/drawing/2014/main" val="3127334080"/>
                    </a:ext>
                  </a:extLst>
                </a:gridCol>
              </a:tblGrid>
              <a:tr h="370840">
                <a:tc>
                  <a:txBody>
                    <a:bodyPr/>
                    <a:lstStyle/>
                    <a:p>
                      <a:endParaRPr lang="en-GB" sz="1600"/>
                    </a:p>
                  </a:txBody>
                  <a:tcPr/>
                </a:tc>
                <a:tc>
                  <a:txBody>
                    <a:bodyPr/>
                    <a:lstStyle/>
                    <a:p>
                      <a:r>
                        <a:rPr lang="en-GB" sz="1600" dirty="0"/>
                        <a:t>Summary</a:t>
                      </a:r>
                    </a:p>
                  </a:txBody>
                  <a:tcPr/>
                </a:tc>
                <a:tc>
                  <a:txBody>
                    <a:bodyPr/>
                    <a:lstStyle/>
                    <a:p>
                      <a:r>
                        <a:rPr lang="en-GB" sz="1600" dirty="0"/>
                        <a:t>Notes</a:t>
                      </a:r>
                    </a:p>
                  </a:txBody>
                  <a:tcPr/>
                </a:tc>
                <a:extLst>
                  <a:ext uri="{0D108BD9-81ED-4DB2-BD59-A6C34878D82A}">
                    <a16:rowId xmlns:a16="http://schemas.microsoft.com/office/drawing/2014/main" val="404337287"/>
                  </a:ext>
                </a:extLst>
              </a:tr>
              <a:tr h="370840">
                <a:tc>
                  <a:txBody>
                    <a:bodyPr/>
                    <a:lstStyle/>
                    <a:p>
                      <a:r>
                        <a:rPr lang="en-GB" sz="1600" dirty="0"/>
                        <a:t>Situation</a:t>
                      </a:r>
                    </a:p>
                  </a:txBody>
                  <a:tcPr/>
                </a:tc>
                <a:tc>
                  <a:txBody>
                    <a:bodyPr/>
                    <a:lstStyle/>
                    <a:p>
                      <a:r>
                        <a:rPr lang="en-GB" sz="1600" dirty="0"/>
                        <a:t>[IT spend is too highly fragmented]</a:t>
                      </a:r>
                    </a:p>
                  </a:txBody>
                  <a:tcPr/>
                </a:tc>
                <a:tc>
                  <a:txBody>
                    <a:bodyPr/>
                    <a:lstStyle/>
                    <a:p>
                      <a:endParaRPr lang="en-GB" sz="1600" dirty="0"/>
                    </a:p>
                  </a:txBody>
                  <a:tcPr/>
                </a:tc>
                <a:extLst>
                  <a:ext uri="{0D108BD9-81ED-4DB2-BD59-A6C34878D82A}">
                    <a16:rowId xmlns:a16="http://schemas.microsoft.com/office/drawing/2014/main" val="1644210930"/>
                  </a:ext>
                </a:extLst>
              </a:tr>
              <a:tr h="370840">
                <a:tc>
                  <a:txBody>
                    <a:bodyPr/>
                    <a:lstStyle/>
                    <a:p>
                      <a:r>
                        <a:rPr lang="en-GB" sz="1600" dirty="0"/>
                        <a:t>Target</a:t>
                      </a:r>
                    </a:p>
                  </a:txBody>
                  <a:tcPr/>
                </a:tc>
                <a:tc>
                  <a:txBody>
                    <a:bodyPr/>
                    <a:lstStyle/>
                    <a:p>
                      <a:r>
                        <a:rPr lang="en-GB" sz="1600" dirty="0"/>
                        <a:t>[Consolidated supplier portfolio that better supports business]</a:t>
                      </a:r>
                    </a:p>
                  </a:txBody>
                  <a:tcPr/>
                </a:tc>
                <a:tc>
                  <a:txBody>
                    <a:bodyPr/>
                    <a:lstStyle/>
                    <a:p>
                      <a:endParaRPr lang="en-GB" sz="1600" dirty="0"/>
                    </a:p>
                  </a:txBody>
                  <a:tcPr/>
                </a:tc>
                <a:extLst>
                  <a:ext uri="{0D108BD9-81ED-4DB2-BD59-A6C34878D82A}">
                    <a16:rowId xmlns:a16="http://schemas.microsoft.com/office/drawing/2014/main" val="1697923028"/>
                  </a:ext>
                </a:extLst>
              </a:tr>
              <a:tr h="370840">
                <a:tc>
                  <a:txBody>
                    <a:bodyPr/>
                    <a:lstStyle/>
                    <a:p>
                      <a:r>
                        <a:rPr lang="en-GB" sz="1600" dirty="0"/>
                        <a:t>Proposal</a:t>
                      </a:r>
                    </a:p>
                  </a:txBody>
                  <a:tcPr/>
                </a:tc>
                <a:tc>
                  <a:txBody>
                    <a:bodyPr/>
                    <a:lstStyle/>
                    <a:p>
                      <a:r>
                        <a:rPr lang="en-GB" sz="1600" dirty="0"/>
                        <a:t>[Rationalise suppliers from x to y]</a:t>
                      </a:r>
                    </a:p>
                  </a:txBody>
                  <a:tcPr/>
                </a:tc>
                <a:tc>
                  <a:txBody>
                    <a:bodyPr/>
                    <a:lstStyle/>
                    <a:p>
                      <a:endParaRPr lang="en-GB" sz="1600" dirty="0"/>
                    </a:p>
                  </a:txBody>
                  <a:tcPr/>
                </a:tc>
                <a:extLst>
                  <a:ext uri="{0D108BD9-81ED-4DB2-BD59-A6C34878D82A}">
                    <a16:rowId xmlns:a16="http://schemas.microsoft.com/office/drawing/2014/main" val="1450033483"/>
                  </a:ext>
                </a:extLst>
              </a:tr>
            </a:tbl>
          </a:graphicData>
        </a:graphic>
      </p:graphicFrame>
    </p:spTree>
    <p:extLst>
      <p:ext uri="{BB962C8B-B14F-4D97-AF65-F5344CB8AC3E}">
        <p14:creationId xmlns:p14="http://schemas.microsoft.com/office/powerpoint/2010/main" val="13619365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E2A50F-2891-49EB-AE1F-90E637853E9F}"/>
              </a:ext>
            </a:extLst>
          </p:cNvPr>
          <p:cNvSpPr>
            <a:spLocks noGrp="1"/>
          </p:cNvSpPr>
          <p:nvPr>
            <p:ph type="title"/>
          </p:nvPr>
        </p:nvSpPr>
        <p:spPr/>
        <p:txBody>
          <a:bodyPr/>
          <a:lstStyle/>
          <a:p>
            <a:r>
              <a:rPr lang="en-GB" dirty="0"/>
              <a:t>PESTEL Analysis</a:t>
            </a:r>
          </a:p>
        </p:txBody>
      </p:sp>
      <p:graphicFrame>
        <p:nvGraphicFramePr>
          <p:cNvPr id="6" name="Table 6">
            <a:extLst>
              <a:ext uri="{FF2B5EF4-FFF2-40B4-BE49-F238E27FC236}">
                <a16:creationId xmlns:a16="http://schemas.microsoft.com/office/drawing/2014/main" id="{11363DE9-2AF0-47A8-83D4-73EC4439F118}"/>
              </a:ext>
            </a:extLst>
          </p:cNvPr>
          <p:cNvGraphicFramePr>
            <a:graphicFrameLocks noGrp="1"/>
          </p:cNvGraphicFramePr>
          <p:nvPr>
            <p:ph idx="1"/>
            <p:extLst>
              <p:ext uri="{D42A27DB-BD31-4B8C-83A1-F6EECF244321}">
                <p14:modId xmlns:p14="http://schemas.microsoft.com/office/powerpoint/2010/main" val="1795538468"/>
              </p:ext>
            </p:extLst>
          </p:nvPr>
        </p:nvGraphicFramePr>
        <p:xfrm>
          <a:off x="914400" y="1370013"/>
          <a:ext cx="7600950" cy="741680"/>
        </p:xfrm>
        <a:graphic>
          <a:graphicData uri="http://schemas.openxmlformats.org/drawingml/2006/table">
            <a:tbl>
              <a:tblPr firstRow="1" bandRow="1">
                <a:tableStyleId>{5C22544A-7EE6-4342-B048-85BDC9FD1C3A}</a:tableStyleId>
              </a:tblPr>
              <a:tblGrid>
                <a:gridCol w="1266825">
                  <a:extLst>
                    <a:ext uri="{9D8B030D-6E8A-4147-A177-3AD203B41FA5}">
                      <a16:colId xmlns:a16="http://schemas.microsoft.com/office/drawing/2014/main" val="692415063"/>
                    </a:ext>
                  </a:extLst>
                </a:gridCol>
                <a:gridCol w="1266825">
                  <a:extLst>
                    <a:ext uri="{9D8B030D-6E8A-4147-A177-3AD203B41FA5}">
                      <a16:colId xmlns:a16="http://schemas.microsoft.com/office/drawing/2014/main" val="3313804524"/>
                    </a:ext>
                  </a:extLst>
                </a:gridCol>
                <a:gridCol w="1266825">
                  <a:extLst>
                    <a:ext uri="{9D8B030D-6E8A-4147-A177-3AD203B41FA5}">
                      <a16:colId xmlns:a16="http://schemas.microsoft.com/office/drawing/2014/main" val="1671224087"/>
                    </a:ext>
                  </a:extLst>
                </a:gridCol>
                <a:gridCol w="1266825">
                  <a:extLst>
                    <a:ext uri="{9D8B030D-6E8A-4147-A177-3AD203B41FA5}">
                      <a16:colId xmlns:a16="http://schemas.microsoft.com/office/drawing/2014/main" val="1932999698"/>
                    </a:ext>
                  </a:extLst>
                </a:gridCol>
                <a:gridCol w="1266825">
                  <a:extLst>
                    <a:ext uri="{9D8B030D-6E8A-4147-A177-3AD203B41FA5}">
                      <a16:colId xmlns:a16="http://schemas.microsoft.com/office/drawing/2014/main" val="1713925883"/>
                    </a:ext>
                  </a:extLst>
                </a:gridCol>
                <a:gridCol w="1266825">
                  <a:extLst>
                    <a:ext uri="{9D8B030D-6E8A-4147-A177-3AD203B41FA5}">
                      <a16:colId xmlns:a16="http://schemas.microsoft.com/office/drawing/2014/main" val="1204195833"/>
                    </a:ext>
                  </a:extLst>
                </a:gridCol>
              </a:tblGrid>
              <a:tr h="370840">
                <a:tc>
                  <a:txBody>
                    <a:bodyPr/>
                    <a:lstStyle/>
                    <a:p>
                      <a:r>
                        <a:rPr lang="en-GB" sz="1400" dirty="0"/>
                        <a:t>Political</a:t>
                      </a:r>
                    </a:p>
                  </a:txBody>
                  <a:tcPr/>
                </a:tc>
                <a:tc>
                  <a:txBody>
                    <a:bodyPr/>
                    <a:lstStyle/>
                    <a:p>
                      <a:r>
                        <a:rPr lang="en-GB" sz="1400" dirty="0"/>
                        <a:t>Economic</a:t>
                      </a:r>
                    </a:p>
                  </a:txBody>
                  <a:tcPr/>
                </a:tc>
                <a:tc>
                  <a:txBody>
                    <a:bodyPr/>
                    <a:lstStyle/>
                    <a:p>
                      <a:r>
                        <a:rPr lang="en-GB" sz="1400" dirty="0"/>
                        <a:t>Social</a:t>
                      </a:r>
                    </a:p>
                  </a:txBody>
                  <a:tcPr/>
                </a:tc>
                <a:tc>
                  <a:txBody>
                    <a:bodyPr/>
                    <a:lstStyle/>
                    <a:p>
                      <a:r>
                        <a:rPr lang="en-GB" sz="1400" dirty="0"/>
                        <a:t>Technological</a:t>
                      </a:r>
                    </a:p>
                  </a:txBody>
                  <a:tcPr/>
                </a:tc>
                <a:tc>
                  <a:txBody>
                    <a:bodyPr/>
                    <a:lstStyle/>
                    <a:p>
                      <a:r>
                        <a:rPr lang="en-GB" sz="1400" dirty="0"/>
                        <a:t>Environmental</a:t>
                      </a:r>
                    </a:p>
                  </a:txBody>
                  <a:tcPr/>
                </a:tc>
                <a:tc>
                  <a:txBody>
                    <a:bodyPr/>
                    <a:lstStyle/>
                    <a:p>
                      <a:r>
                        <a:rPr lang="en-GB" sz="1400" dirty="0"/>
                        <a:t>Legal</a:t>
                      </a:r>
                    </a:p>
                  </a:txBody>
                  <a:tcPr/>
                </a:tc>
                <a:extLst>
                  <a:ext uri="{0D108BD9-81ED-4DB2-BD59-A6C34878D82A}">
                    <a16:rowId xmlns:a16="http://schemas.microsoft.com/office/drawing/2014/main" val="2934625365"/>
                  </a:ext>
                </a:extLst>
              </a:tr>
              <a:tr h="370840">
                <a:tc>
                  <a:txBody>
                    <a:bodyPr/>
                    <a:lstStyle/>
                    <a:p>
                      <a:pPr marL="171450" indent="-171450">
                        <a:buFont typeface="Arial" panose="020B0604020202020204" pitchFamily="34" charset="0"/>
                        <a:buChar char="•"/>
                      </a:pPr>
                      <a:endParaRPr lang="en-GB" sz="1100" dirty="0"/>
                    </a:p>
                  </a:txBody>
                  <a:tcPr/>
                </a:tc>
                <a:tc>
                  <a:txBody>
                    <a:bodyPr/>
                    <a:lstStyle/>
                    <a:p>
                      <a:pPr marL="171450" indent="-171450">
                        <a:buFont typeface="Arial" panose="020B0604020202020204" pitchFamily="34" charset="0"/>
                        <a:buChar char="•"/>
                      </a:pPr>
                      <a:endParaRPr lang="en-GB" sz="1100"/>
                    </a:p>
                  </a:txBody>
                  <a:tcPr/>
                </a:tc>
                <a:tc>
                  <a:txBody>
                    <a:bodyPr/>
                    <a:lstStyle/>
                    <a:p>
                      <a:pPr marL="171450" indent="-171450">
                        <a:buFont typeface="Arial" panose="020B0604020202020204" pitchFamily="34" charset="0"/>
                        <a:buChar char="•"/>
                      </a:pPr>
                      <a:endParaRPr lang="en-GB" sz="1100"/>
                    </a:p>
                  </a:txBody>
                  <a:tcPr/>
                </a:tc>
                <a:tc>
                  <a:txBody>
                    <a:bodyPr/>
                    <a:lstStyle/>
                    <a:p>
                      <a:pPr marL="171450" indent="-171450">
                        <a:buFont typeface="Arial" panose="020B0604020202020204" pitchFamily="34" charset="0"/>
                        <a:buChar char="•"/>
                      </a:pPr>
                      <a:endParaRPr lang="en-GB" sz="1100"/>
                    </a:p>
                  </a:txBody>
                  <a:tcPr/>
                </a:tc>
                <a:tc>
                  <a:txBody>
                    <a:bodyPr/>
                    <a:lstStyle/>
                    <a:p>
                      <a:pPr marL="171450" indent="-171450">
                        <a:buFont typeface="Arial" panose="020B0604020202020204" pitchFamily="34" charset="0"/>
                        <a:buChar char="•"/>
                      </a:pPr>
                      <a:endParaRPr lang="en-GB" sz="1100"/>
                    </a:p>
                  </a:txBody>
                  <a:tcPr/>
                </a:tc>
                <a:tc>
                  <a:txBody>
                    <a:bodyPr/>
                    <a:lstStyle/>
                    <a:p>
                      <a:pPr marL="171450" indent="-171450">
                        <a:buFont typeface="Arial" panose="020B0604020202020204" pitchFamily="34" charset="0"/>
                        <a:buChar char="•"/>
                      </a:pPr>
                      <a:endParaRPr lang="en-GB" sz="1100" dirty="0"/>
                    </a:p>
                  </a:txBody>
                  <a:tcPr/>
                </a:tc>
                <a:extLst>
                  <a:ext uri="{0D108BD9-81ED-4DB2-BD59-A6C34878D82A}">
                    <a16:rowId xmlns:a16="http://schemas.microsoft.com/office/drawing/2014/main" val="2301111324"/>
                  </a:ext>
                </a:extLst>
              </a:tr>
            </a:tbl>
          </a:graphicData>
        </a:graphic>
      </p:graphicFrame>
    </p:spTree>
    <p:extLst>
      <p:ext uri="{BB962C8B-B14F-4D97-AF65-F5344CB8AC3E}">
        <p14:creationId xmlns:p14="http://schemas.microsoft.com/office/powerpoint/2010/main" val="24170757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E2A50F-2891-49EB-AE1F-90E637853E9F}"/>
              </a:ext>
            </a:extLst>
          </p:cNvPr>
          <p:cNvSpPr>
            <a:spLocks noGrp="1"/>
          </p:cNvSpPr>
          <p:nvPr>
            <p:ph type="title"/>
          </p:nvPr>
        </p:nvSpPr>
        <p:spPr/>
        <p:txBody>
          <a:bodyPr/>
          <a:lstStyle/>
          <a:p>
            <a:r>
              <a:rPr lang="en-GB" dirty="0"/>
              <a:t>Competitive Analysis  - Technology</a:t>
            </a:r>
            <a:br>
              <a:rPr lang="en-GB" dirty="0"/>
            </a:br>
            <a:r>
              <a:rPr lang="en-GB" dirty="0"/>
              <a:t>(Porters 5 Forces)</a:t>
            </a:r>
          </a:p>
        </p:txBody>
      </p:sp>
      <p:graphicFrame>
        <p:nvGraphicFramePr>
          <p:cNvPr id="6" name="Table 6">
            <a:extLst>
              <a:ext uri="{FF2B5EF4-FFF2-40B4-BE49-F238E27FC236}">
                <a16:creationId xmlns:a16="http://schemas.microsoft.com/office/drawing/2014/main" id="{11363DE9-2AF0-47A8-83D4-73EC4439F118}"/>
              </a:ext>
            </a:extLst>
          </p:cNvPr>
          <p:cNvGraphicFramePr>
            <a:graphicFrameLocks noGrp="1"/>
          </p:cNvGraphicFramePr>
          <p:nvPr>
            <p:ph idx="1"/>
            <p:extLst>
              <p:ext uri="{D42A27DB-BD31-4B8C-83A1-F6EECF244321}">
                <p14:modId xmlns:p14="http://schemas.microsoft.com/office/powerpoint/2010/main" val="3691044976"/>
              </p:ext>
            </p:extLst>
          </p:nvPr>
        </p:nvGraphicFramePr>
        <p:xfrm>
          <a:off x="914400" y="1370013"/>
          <a:ext cx="7600950" cy="1447800"/>
        </p:xfrm>
        <a:graphic>
          <a:graphicData uri="http://schemas.openxmlformats.org/drawingml/2006/table">
            <a:tbl>
              <a:tblPr firstRow="1" bandRow="1">
                <a:tableStyleId>{5C22544A-7EE6-4342-B048-85BDC9FD1C3A}</a:tableStyleId>
              </a:tblPr>
              <a:tblGrid>
                <a:gridCol w="1520190">
                  <a:extLst>
                    <a:ext uri="{9D8B030D-6E8A-4147-A177-3AD203B41FA5}">
                      <a16:colId xmlns:a16="http://schemas.microsoft.com/office/drawing/2014/main" val="692415063"/>
                    </a:ext>
                  </a:extLst>
                </a:gridCol>
                <a:gridCol w="1520190">
                  <a:extLst>
                    <a:ext uri="{9D8B030D-6E8A-4147-A177-3AD203B41FA5}">
                      <a16:colId xmlns:a16="http://schemas.microsoft.com/office/drawing/2014/main" val="3313804524"/>
                    </a:ext>
                  </a:extLst>
                </a:gridCol>
                <a:gridCol w="1520190">
                  <a:extLst>
                    <a:ext uri="{9D8B030D-6E8A-4147-A177-3AD203B41FA5}">
                      <a16:colId xmlns:a16="http://schemas.microsoft.com/office/drawing/2014/main" val="1671224087"/>
                    </a:ext>
                  </a:extLst>
                </a:gridCol>
                <a:gridCol w="1520190">
                  <a:extLst>
                    <a:ext uri="{9D8B030D-6E8A-4147-A177-3AD203B41FA5}">
                      <a16:colId xmlns:a16="http://schemas.microsoft.com/office/drawing/2014/main" val="1932999698"/>
                    </a:ext>
                  </a:extLst>
                </a:gridCol>
                <a:gridCol w="1520190">
                  <a:extLst>
                    <a:ext uri="{9D8B030D-6E8A-4147-A177-3AD203B41FA5}">
                      <a16:colId xmlns:a16="http://schemas.microsoft.com/office/drawing/2014/main" val="1713925883"/>
                    </a:ext>
                  </a:extLst>
                </a:gridCol>
              </a:tblGrid>
              <a:tr h="370840">
                <a:tc>
                  <a:txBody>
                    <a:bodyPr/>
                    <a:lstStyle/>
                    <a:p>
                      <a:r>
                        <a:rPr lang="en-GB" sz="1400" dirty="0"/>
                        <a:t>Competition</a:t>
                      </a:r>
                    </a:p>
                  </a:txBody>
                  <a:tcPr/>
                </a:tc>
                <a:tc>
                  <a:txBody>
                    <a:bodyPr/>
                    <a:lstStyle/>
                    <a:p>
                      <a:r>
                        <a:rPr lang="en-GB" sz="1400" dirty="0"/>
                        <a:t>New Entrants</a:t>
                      </a:r>
                    </a:p>
                  </a:txBody>
                  <a:tcPr/>
                </a:tc>
                <a:tc>
                  <a:txBody>
                    <a:bodyPr/>
                    <a:lstStyle/>
                    <a:p>
                      <a:r>
                        <a:rPr lang="en-GB" sz="1400" dirty="0"/>
                        <a:t>Power of Supplier</a:t>
                      </a:r>
                    </a:p>
                  </a:txBody>
                  <a:tcPr/>
                </a:tc>
                <a:tc>
                  <a:txBody>
                    <a:bodyPr/>
                    <a:lstStyle/>
                    <a:p>
                      <a:r>
                        <a:rPr lang="en-GB" sz="1400" dirty="0"/>
                        <a:t>Power of Customer</a:t>
                      </a:r>
                    </a:p>
                  </a:txBody>
                  <a:tcPr/>
                </a:tc>
                <a:tc>
                  <a:txBody>
                    <a:bodyPr/>
                    <a:lstStyle/>
                    <a:p>
                      <a:r>
                        <a:rPr lang="en-GB" sz="1400" dirty="0"/>
                        <a:t>Threat of Substitutes</a:t>
                      </a:r>
                    </a:p>
                  </a:txBody>
                  <a:tcPr/>
                </a:tc>
                <a:extLst>
                  <a:ext uri="{0D108BD9-81ED-4DB2-BD59-A6C34878D82A}">
                    <a16:rowId xmlns:a16="http://schemas.microsoft.com/office/drawing/2014/main" val="2934625365"/>
                  </a:ext>
                </a:extLst>
              </a:tr>
              <a:tr h="370840">
                <a:tc>
                  <a:txBody>
                    <a:bodyPr/>
                    <a:lstStyle/>
                    <a:p>
                      <a:pPr marL="171450" indent="-171450">
                        <a:buFont typeface="Arial" panose="020B0604020202020204" pitchFamily="34" charset="0"/>
                        <a:buChar char="•"/>
                      </a:pPr>
                      <a:r>
                        <a:rPr lang="en-GB" sz="1100" dirty="0"/>
                        <a:t>How competitive is the Tech spend in your industry?</a:t>
                      </a:r>
                    </a:p>
                  </a:txBody>
                  <a:tcPr/>
                </a:tc>
                <a:tc>
                  <a:txBody>
                    <a:bodyPr/>
                    <a:lstStyle/>
                    <a:p>
                      <a:pPr marL="171450" indent="-171450">
                        <a:buFont typeface="Arial" panose="020B0604020202020204" pitchFamily="34" charset="0"/>
                        <a:buChar char="•"/>
                      </a:pPr>
                      <a:r>
                        <a:rPr lang="en-GB" sz="1100" dirty="0"/>
                        <a:t>How likely is it that a new player will enter the market?</a:t>
                      </a:r>
                    </a:p>
                  </a:txBody>
                  <a:tcPr/>
                </a:tc>
                <a:tc>
                  <a:txBody>
                    <a:bodyPr/>
                    <a:lstStyle/>
                    <a:p>
                      <a:pPr marL="171450" indent="-171450">
                        <a:buFont typeface="Arial" panose="020B0604020202020204" pitchFamily="34" charset="0"/>
                        <a:buChar char="•"/>
                      </a:pPr>
                      <a:r>
                        <a:rPr lang="en-GB" sz="1100" dirty="0"/>
                        <a:t>What levers does the Supplier have to bargain?</a:t>
                      </a: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t>What levers does the Customer have to bargain?</a:t>
                      </a:r>
                    </a:p>
                    <a:p>
                      <a:pPr marL="0" indent="0">
                        <a:buFont typeface="Arial" panose="020B0604020202020204" pitchFamily="34" charset="0"/>
                        <a:buNone/>
                      </a:pPr>
                      <a:endParaRPr lang="en-GB" sz="1100" dirty="0"/>
                    </a:p>
                  </a:txBody>
                  <a:tcPr/>
                </a:tc>
                <a:tc>
                  <a:txBody>
                    <a:bodyPr/>
                    <a:lstStyle/>
                    <a:p>
                      <a:pPr marL="171450" indent="-171450">
                        <a:buFont typeface="Arial" panose="020B0604020202020204" pitchFamily="34" charset="0"/>
                        <a:buChar char="•"/>
                      </a:pPr>
                      <a:r>
                        <a:rPr lang="en-GB" sz="1100" dirty="0"/>
                        <a:t>Are there options to change from our current tech landscape to new substitute products?</a:t>
                      </a:r>
                    </a:p>
                  </a:txBody>
                  <a:tcPr/>
                </a:tc>
                <a:extLst>
                  <a:ext uri="{0D108BD9-81ED-4DB2-BD59-A6C34878D82A}">
                    <a16:rowId xmlns:a16="http://schemas.microsoft.com/office/drawing/2014/main" val="2301111324"/>
                  </a:ext>
                </a:extLst>
              </a:tr>
            </a:tbl>
          </a:graphicData>
        </a:graphic>
      </p:graphicFrame>
    </p:spTree>
    <p:extLst>
      <p:ext uri="{BB962C8B-B14F-4D97-AF65-F5344CB8AC3E}">
        <p14:creationId xmlns:p14="http://schemas.microsoft.com/office/powerpoint/2010/main" val="20235029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4C994-02D5-40A2-8BA7-0285B79CBBC4}"/>
              </a:ext>
            </a:extLst>
          </p:cNvPr>
          <p:cNvSpPr>
            <a:spLocks noGrp="1"/>
          </p:cNvSpPr>
          <p:nvPr>
            <p:ph type="title"/>
          </p:nvPr>
        </p:nvSpPr>
        <p:spPr/>
        <p:txBody>
          <a:bodyPr/>
          <a:lstStyle/>
          <a:p>
            <a:r>
              <a:rPr lang="en-GB" dirty="0"/>
              <a:t>Category Strategy</a:t>
            </a:r>
          </a:p>
        </p:txBody>
      </p:sp>
      <p:sp>
        <p:nvSpPr>
          <p:cNvPr id="3" name="Rectangle: Rounded Corners 2">
            <a:extLst>
              <a:ext uri="{FF2B5EF4-FFF2-40B4-BE49-F238E27FC236}">
                <a16:creationId xmlns:a16="http://schemas.microsoft.com/office/drawing/2014/main" id="{1AF750E5-415E-4A7C-B8AE-F2BF74062902}"/>
              </a:ext>
            </a:extLst>
          </p:cNvPr>
          <p:cNvSpPr/>
          <p:nvPr/>
        </p:nvSpPr>
        <p:spPr>
          <a:xfrm>
            <a:off x="1698106" y="843558"/>
            <a:ext cx="2074545" cy="30861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Business Process</a:t>
            </a:r>
          </a:p>
        </p:txBody>
      </p:sp>
      <p:sp>
        <p:nvSpPr>
          <p:cNvPr id="5" name="Rectangle: Rounded Corners 4">
            <a:extLst>
              <a:ext uri="{FF2B5EF4-FFF2-40B4-BE49-F238E27FC236}">
                <a16:creationId xmlns:a16="http://schemas.microsoft.com/office/drawing/2014/main" id="{3846545E-0D8E-47BF-8F98-286BC8A14637}"/>
              </a:ext>
            </a:extLst>
          </p:cNvPr>
          <p:cNvSpPr/>
          <p:nvPr/>
        </p:nvSpPr>
        <p:spPr>
          <a:xfrm>
            <a:off x="1698106" y="1529223"/>
            <a:ext cx="207454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Application Software</a:t>
            </a:r>
          </a:p>
        </p:txBody>
      </p:sp>
      <p:sp>
        <p:nvSpPr>
          <p:cNvPr id="7" name="Rectangle: Rounded Corners 6">
            <a:extLst>
              <a:ext uri="{FF2B5EF4-FFF2-40B4-BE49-F238E27FC236}">
                <a16:creationId xmlns:a16="http://schemas.microsoft.com/office/drawing/2014/main" id="{58D203C2-C975-4DDC-94EA-FCFE4614A601}"/>
              </a:ext>
            </a:extLst>
          </p:cNvPr>
          <p:cNvSpPr/>
          <p:nvPr/>
        </p:nvSpPr>
        <p:spPr>
          <a:xfrm>
            <a:off x="1698106" y="1869979"/>
            <a:ext cx="207454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Middleware</a:t>
            </a:r>
          </a:p>
        </p:txBody>
      </p:sp>
      <p:sp>
        <p:nvSpPr>
          <p:cNvPr id="9" name="Rectangle: Rounded Corners 8">
            <a:extLst>
              <a:ext uri="{FF2B5EF4-FFF2-40B4-BE49-F238E27FC236}">
                <a16:creationId xmlns:a16="http://schemas.microsoft.com/office/drawing/2014/main" id="{63210944-1737-4794-8FE7-C9D4B886E40E}"/>
              </a:ext>
            </a:extLst>
          </p:cNvPr>
          <p:cNvSpPr/>
          <p:nvPr/>
        </p:nvSpPr>
        <p:spPr>
          <a:xfrm>
            <a:off x="1698106" y="2202163"/>
            <a:ext cx="207454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Database</a:t>
            </a:r>
          </a:p>
        </p:txBody>
      </p:sp>
      <p:sp>
        <p:nvSpPr>
          <p:cNvPr id="11" name="Rectangle: Rounded Corners 10">
            <a:extLst>
              <a:ext uri="{FF2B5EF4-FFF2-40B4-BE49-F238E27FC236}">
                <a16:creationId xmlns:a16="http://schemas.microsoft.com/office/drawing/2014/main" id="{9BBA20A3-4CFB-4555-AA2B-D1162ADD068A}"/>
              </a:ext>
            </a:extLst>
          </p:cNvPr>
          <p:cNvSpPr/>
          <p:nvPr/>
        </p:nvSpPr>
        <p:spPr>
          <a:xfrm>
            <a:off x="1698106" y="2534347"/>
            <a:ext cx="207454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Security</a:t>
            </a:r>
          </a:p>
        </p:txBody>
      </p:sp>
      <p:sp>
        <p:nvSpPr>
          <p:cNvPr id="13" name="Rectangle: Rounded Corners 12">
            <a:extLst>
              <a:ext uri="{FF2B5EF4-FFF2-40B4-BE49-F238E27FC236}">
                <a16:creationId xmlns:a16="http://schemas.microsoft.com/office/drawing/2014/main" id="{3F444A68-9DAE-4132-A936-A0BC980208A8}"/>
              </a:ext>
            </a:extLst>
          </p:cNvPr>
          <p:cNvSpPr/>
          <p:nvPr/>
        </p:nvSpPr>
        <p:spPr>
          <a:xfrm>
            <a:off x="1698106" y="2868675"/>
            <a:ext cx="207454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Server / Storage</a:t>
            </a:r>
          </a:p>
        </p:txBody>
      </p:sp>
      <p:sp>
        <p:nvSpPr>
          <p:cNvPr id="15" name="Rectangle: Rounded Corners 14">
            <a:extLst>
              <a:ext uri="{FF2B5EF4-FFF2-40B4-BE49-F238E27FC236}">
                <a16:creationId xmlns:a16="http://schemas.microsoft.com/office/drawing/2014/main" id="{0F500B4C-A080-4723-8FE1-0C94B9909FC4}"/>
              </a:ext>
            </a:extLst>
          </p:cNvPr>
          <p:cNvSpPr/>
          <p:nvPr/>
        </p:nvSpPr>
        <p:spPr>
          <a:xfrm>
            <a:off x="1698106" y="3533339"/>
            <a:ext cx="207454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Data Networks</a:t>
            </a:r>
          </a:p>
        </p:txBody>
      </p:sp>
      <p:sp>
        <p:nvSpPr>
          <p:cNvPr id="17" name="Rectangle: Rounded Corners 16">
            <a:extLst>
              <a:ext uri="{FF2B5EF4-FFF2-40B4-BE49-F238E27FC236}">
                <a16:creationId xmlns:a16="http://schemas.microsoft.com/office/drawing/2014/main" id="{C896B43F-E82F-4ECD-BB33-187CA99C0E97}"/>
              </a:ext>
            </a:extLst>
          </p:cNvPr>
          <p:cNvSpPr/>
          <p:nvPr/>
        </p:nvSpPr>
        <p:spPr>
          <a:xfrm>
            <a:off x="1698106" y="3867667"/>
            <a:ext cx="207454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Voice Networks</a:t>
            </a:r>
          </a:p>
        </p:txBody>
      </p:sp>
      <p:sp>
        <p:nvSpPr>
          <p:cNvPr id="19" name="Rectangle: Rounded Corners 18">
            <a:extLst>
              <a:ext uri="{FF2B5EF4-FFF2-40B4-BE49-F238E27FC236}">
                <a16:creationId xmlns:a16="http://schemas.microsoft.com/office/drawing/2014/main" id="{054F8DDB-C836-474A-ACA8-85CE2C9CD03C}"/>
              </a:ext>
            </a:extLst>
          </p:cNvPr>
          <p:cNvSpPr/>
          <p:nvPr/>
        </p:nvSpPr>
        <p:spPr>
          <a:xfrm>
            <a:off x="1698106" y="3200774"/>
            <a:ext cx="207454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Data Centre</a:t>
            </a:r>
          </a:p>
        </p:txBody>
      </p:sp>
      <p:sp>
        <p:nvSpPr>
          <p:cNvPr id="20" name="Content Placeholder 2">
            <a:extLst>
              <a:ext uri="{FF2B5EF4-FFF2-40B4-BE49-F238E27FC236}">
                <a16:creationId xmlns:a16="http://schemas.microsoft.com/office/drawing/2014/main" id="{1F7F489B-0C1D-48D5-BE2B-2BEC45A39845}"/>
              </a:ext>
            </a:extLst>
          </p:cNvPr>
          <p:cNvSpPr txBox="1">
            <a:spLocks/>
          </p:cNvSpPr>
          <p:nvPr/>
        </p:nvSpPr>
        <p:spPr>
          <a:xfrm>
            <a:off x="4355975" y="1248607"/>
            <a:ext cx="4619431" cy="3263504"/>
          </a:xfrm>
          <a:prstGeom prst="rect">
            <a:avLst/>
          </a:prstGeom>
        </p:spPr>
        <p:txBody>
          <a:bodyPr>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100" dirty="0"/>
              <a:t>Business Strategy relevant to Category</a:t>
            </a:r>
          </a:p>
          <a:p>
            <a:pPr lvl="1"/>
            <a:r>
              <a:rPr lang="en-GB" sz="1800" dirty="0"/>
              <a:t>Reduction in internal costs by 5% year over year</a:t>
            </a:r>
          </a:p>
          <a:p>
            <a:pPr lvl="1"/>
            <a:r>
              <a:rPr lang="en-GB" sz="1800" dirty="0"/>
              <a:t>Rationalise property footprint </a:t>
            </a:r>
            <a:r>
              <a:rPr lang="en-GB" sz="1800" dirty="0">
                <a:sym typeface="Wingdings" panose="05000000000000000000" pitchFamily="2" charset="2"/>
              </a:rPr>
              <a:t> Data Centres</a:t>
            </a:r>
          </a:p>
          <a:p>
            <a:pPr lvl="1"/>
            <a:r>
              <a:rPr lang="en-GB" sz="1800" dirty="0"/>
              <a:t>Launch new e-commerce services</a:t>
            </a:r>
          </a:p>
          <a:p>
            <a:r>
              <a:rPr lang="en-GB" sz="2100" dirty="0"/>
              <a:t>Strategic objectives for Category</a:t>
            </a:r>
          </a:p>
          <a:p>
            <a:pPr lvl="1" indent="-342900">
              <a:buFont typeface="+mj-lt"/>
              <a:buAutoNum type="arabicPeriod"/>
            </a:pPr>
            <a:r>
              <a:rPr lang="en-GB" sz="1800" dirty="0"/>
              <a:t>Reduce </a:t>
            </a:r>
            <a:r>
              <a:rPr lang="en-GB" sz="1800" dirty="0" err="1"/>
              <a:t>OpEx</a:t>
            </a:r>
            <a:r>
              <a:rPr lang="en-GB" sz="1800" dirty="0"/>
              <a:t> by 5% year over year</a:t>
            </a:r>
          </a:p>
          <a:p>
            <a:pPr lvl="1" indent="-342900">
              <a:buFont typeface="+mj-lt"/>
              <a:buAutoNum type="arabicPeriod"/>
            </a:pPr>
            <a:r>
              <a:rPr lang="en-GB" sz="1800" dirty="0"/>
              <a:t>Rationalise supply base by 200 suppliers</a:t>
            </a:r>
          </a:p>
          <a:p>
            <a:pPr lvl="1" indent="-342900">
              <a:buFont typeface="+mj-lt"/>
              <a:buAutoNum type="arabicPeriod"/>
            </a:pPr>
            <a:r>
              <a:rPr lang="en-GB" sz="1800" dirty="0"/>
              <a:t>Eradicate supply risk by moving away from smaller / international suppliers</a:t>
            </a:r>
          </a:p>
          <a:p>
            <a:pPr lvl="1" indent="-342900">
              <a:buFont typeface="+mj-lt"/>
              <a:buAutoNum type="arabicPeriod"/>
            </a:pPr>
            <a:r>
              <a:rPr lang="en-GB" sz="1800" dirty="0"/>
              <a:t>Etc</a:t>
            </a:r>
          </a:p>
          <a:p>
            <a:r>
              <a:rPr lang="en-GB" sz="1900" i="1" dirty="0"/>
              <a:t>[Create a detailed tactic list for each objective in following pages]</a:t>
            </a:r>
          </a:p>
        </p:txBody>
      </p:sp>
      <p:sp>
        <p:nvSpPr>
          <p:cNvPr id="4" name="Rectangle: Rounded Corners 3">
            <a:extLst>
              <a:ext uri="{FF2B5EF4-FFF2-40B4-BE49-F238E27FC236}">
                <a16:creationId xmlns:a16="http://schemas.microsoft.com/office/drawing/2014/main" id="{0C69F78D-CB6C-4E6C-A008-15EEF92C853F}"/>
              </a:ext>
            </a:extLst>
          </p:cNvPr>
          <p:cNvSpPr/>
          <p:nvPr/>
        </p:nvSpPr>
        <p:spPr>
          <a:xfrm>
            <a:off x="1698106" y="4201995"/>
            <a:ext cx="207454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Mobile Networks</a:t>
            </a:r>
          </a:p>
        </p:txBody>
      </p:sp>
      <p:sp>
        <p:nvSpPr>
          <p:cNvPr id="6" name="Rectangle: Rounded Corners 5">
            <a:extLst>
              <a:ext uri="{FF2B5EF4-FFF2-40B4-BE49-F238E27FC236}">
                <a16:creationId xmlns:a16="http://schemas.microsoft.com/office/drawing/2014/main" id="{8BD8F724-98FC-446A-8FE1-CA985C11A372}"/>
              </a:ext>
            </a:extLst>
          </p:cNvPr>
          <p:cNvSpPr/>
          <p:nvPr/>
        </p:nvSpPr>
        <p:spPr>
          <a:xfrm>
            <a:off x="1698106" y="1188466"/>
            <a:ext cx="207454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End User Device</a:t>
            </a:r>
          </a:p>
        </p:txBody>
      </p:sp>
      <p:sp>
        <p:nvSpPr>
          <p:cNvPr id="8" name="Arrow: Left-Right 7">
            <a:extLst>
              <a:ext uri="{FF2B5EF4-FFF2-40B4-BE49-F238E27FC236}">
                <a16:creationId xmlns:a16="http://schemas.microsoft.com/office/drawing/2014/main" id="{175495E1-563B-4188-9E7F-8F12B9A00214}"/>
              </a:ext>
            </a:extLst>
          </p:cNvPr>
          <p:cNvSpPr/>
          <p:nvPr/>
        </p:nvSpPr>
        <p:spPr>
          <a:xfrm rot="16200000">
            <a:off x="1103604" y="2974896"/>
            <a:ext cx="760366" cy="30861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IaaS</a:t>
            </a:r>
          </a:p>
        </p:txBody>
      </p:sp>
      <p:sp>
        <p:nvSpPr>
          <p:cNvPr id="10" name="Arrow: Left-Right 9">
            <a:extLst>
              <a:ext uri="{FF2B5EF4-FFF2-40B4-BE49-F238E27FC236}">
                <a16:creationId xmlns:a16="http://schemas.microsoft.com/office/drawing/2014/main" id="{5F220A02-D967-429C-B08F-640E68D68EB4}"/>
              </a:ext>
            </a:extLst>
          </p:cNvPr>
          <p:cNvSpPr/>
          <p:nvPr/>
        </p:nvSpPr>
        <p:spPr>
          <a:xfrm rot="16200000">
            <a:off x="441673" y="2637596"/>
            <a:ext cx="1434966" cy="30861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PaaS</a:t>
            </a:r>
          </a:p>
        </p:txBody>
      </p:sp>
      <p:sp>
        <p:nvSpPr>
          <p:cNvPr id="12" name="Arrow: Left-Right 11">
            <a:extLst>
              <a:ext uri="{FF2B5EF4-FFF2-40B4-BE49-F238E27FC236}">
                <a16:creationId xmlns:a16="http://schemas.microsoft.com/office/drawing/2014/main" id="{7A1B3EF2-CDA0-4DA4-9371-6B6BAE6ED71F}"/>
              </a:ext>
            </a:extLst>
          </p:cNvPr>
          <p:cNvSpPr/>
          <p:nvPr/>
        </p:nvSpPr>
        <p:spPr>
          <a:xfrm rot="16200000">
            <a:off x="-95786" y="2421420"/>
            <a:ext cx="1867319" cy="30861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SaaS</a:t>
            </a:r>
          </a:p>
        </p:txBody>
      </p:sp>
    </p:spTree>
    <p:extLst>
      <p:ext uri="{BB962C8B-B14F-4D97-AF65-F5344CB8AC3E}">
        <p14:creationId xmlns:p14="http://schemas.microsoft.com/office/powerpoint/2010/main" val="36272709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4C994-02D5-40A2-8BA7-0285B79CBBC4}"/>
              </a:ext>
            </a:extLst>
          </p:cNvPr>
          <p:cNvSpPr>
            <a:spLocks noGrp="1"/>
          </p:cNvSpPr>
          <p:nvPr>
            <p:ph type="title"/>
          </p:nvPr>
        </p:nvSpPr>
        <p:spPr/>
        <p:txBody>
          <a:bodyPr/>
          <a:lstStyle/>
          <a:p>
            <a:r>
              <a:rPr lang="en-GB" dirty="0"/>
              <a:t>Strategic Objective 1 – Reduce </a:t>
            </a:r>
            <a:r>
              <a:rPr lang="en-GB" dirty="0" err="1"/>
              <a:t>OpEx</a:t>
            </a:r>
            <a:r>
              <a:rPr lang="en-GB" dirty="0"/>
              <a:t> by 5%</a:t>
            </a:r>
          </a:p>
        </p:txBody>
      </p:sp>
      <p:graphicFrame>
        <p:nvGraphicFramePr>
          <p:cNvPr id="14" name="Table 15">
            <a:extLst>
              <a:ext uri="{FF2B5EF4-FFF2-40B4-BE49-F238E27FC236}">
                <a16:creationId xmlns:a16="http://schemas.microsoft.com/office/drawing/2014/main" id="{7C9F4C19-4180-4602-9C38-F4165A9A5743}"/>
              </a:ext>
            </a:extLst>
          </p:cNvPr>
          <p:cNvGraphicFramePr>
            <a:graphicFrameLocks noGrp="1"/>
          </p:cNvGraphicFramePr>
          <p:nvPr/>
        </p:nvGraphicFramePr>
        <p:xfrm>
          <a:off x="443120" y="1441726"/>
          <a:ext cx="8072233" cy="1463040"/>
        </p:xfrm>
        <a:graphic>
          <a:graphicData uri="http://schemas.openxmlformats.org/drawingml/2006/table">
            <a:tbl>
              <a:tblPr firstRow="1" bandRow="1">
                <a:tableStyleId>{5C22544A-7EE6-4342-B048-85BDC9FD1C3A}</a:tableStyleId>
              </a:tblPr>
              <a:tblGrid>
                <a:gridCol w="451403">
                  <a:extLst>
                    <a:ext uri="{9D8B030D-6E8A-4147-A177-3AD203B41FA5}">
                      <a16:colId xmlns:a16="http://schemas.microsoft.com/office/drawing/2014/main" val="1885773368"/>
                    </a:ext>
                  </a:extLst>
                </a:gridCol>
                <a:gridCol w="1268213">
                  <a:extLst>
                    <a:ext uri="{9D8B030D-6E8A-4147-A177-3AD203B41FA5}">
                      <a16:colId xmlns:a16="http://schemas.microsoft.com/office/drawing/2014/main" val="746061020"/>
                    </a:ext>
                  </a:extLst>
                </a:gridCol>
                <a:gridCol w="2314140">
                  <a:extLst>
                    <a:ext uri="{9D8B030D-6E8A-4147-A177-3AD203B41FA5}">
                      <a16:colId xmlns:a16="http://schemas.microsoft.com/office/drawing/2014/main" val="374324567"/>
                    </a:ext>
                  </a:extLst>
                </a:gridCol>
                <a:gridCol w="1298850">
                  <a:extLst>
                    <a:ext uri="{9D8B030D-6E8A-4147-A177-3AD203B41FA5}">
                      <a16:colId xmlns:a16="http://schemas.microsoft.com/office/drawing/2014/main" val="1049127957"/>
                    </a:ext>
                  </a:extLst>
                </a:gridCol>
                <a:gridCol w="1258807">
                  <a:extLst>
                    <a:ext uri="{9D8B030D-6E8A-4147-A177-3AD203B41FA5}">
                      <a16:colId xmlns:a16="http://schemas.microsoft.com/office/drawing/2014/main" val="3159273883"/>
                    </a:ext>
                  </a:extLst>
                </a:gridCol>
                <a:gridCol w="852526">
                  <a:extLst>
                    <a:ext uri="{9D8B030D-6E8A-4147-A177-3AD203B41FA5}">
                      <a16:colId xmlns:a16="http://schemas.microsoft.com/office/drawing/2014/main" val="3582414946"/>
                    </a:ext>
                  </a:extLst>
                </a:gridCol>
                <a:gridCol w="628294">
                  <a:extLst>
                    <a:ext uri="{9D8B030D-6E8A-4147-A177-3AD203B41FA5}">
                      <a16:colId xmlns:a16="http://schemas.microsoft.com/office/drawing/2014/main" val="3535302110"/>
                    </a:ext>
                  </a:extLst>
                </a:gridCol>
              </a:tblGrid>
              <a:tr h="278130">
                <a:tc>
                  <a:txBody>
                    <a:bodyPr/>
                    <a:lstStyle/>
                    <a:p>
                      <a:r>
                        <a:rPr lang="en-GB" sz="1100" dirty="0"/>
                        <a:t>Ref</a:t>
                      </a:r>
                    </a:p>
                  </a:txBody>
                  <a:tcPr marL="68580" marR="68580" marT="34290" marB="34290"/>
                </a:tc>
                <a:tc>
                  <a:txBody>
                    <a:bodyPr/>
                    <a:lstStyle/>
                    <a:p>
                      <a:r>
                        <a:rPr lang="en-GB" sz="1100" dirty="0"/>
                        <a:t>Tactic</a:t>
                      </a:r>
                    </a:p>
                  </a:txBody>
                  <a:tcPr marL="68580" marR="68580" marT="34290" marB="34290"/>
                </a:tc>
                <a:tc>
                  <a:txBody>
                    <a:bodyPr/>
                    <a:lstStyle/>
                    <a:p>
                      <a:r>
                        <a:rPr lang="en-GB" sz="1100" dirty="0"/>
                        <a:t>Detail</a:t>
                      </a:r>
                    </a:p>
                  </a:txBody>
                  <a:tcPr marL="68580" marR="68580" marT="34290" marB="34290"/>
                </a:tc>
                <a:tc>
                  <a:txBody>
                    <a:bodyPr/>
                    <a:lstStyle/>
                    <a:p>
                      <a:r>
                        <a:rPr lang="en-GB" sz="1100" dirty="0"/>
                        <a:t>Expected Outcome</a:t>
                      </a:r>
                    </a:p>
                  </a:txBody>
                  <a:tcPr marL="68580" marR="68580" marT="34290" marB="34290"/>
                </a:tc>
                <a:tc>
                  <a:txBody>
                    <a:bodyPr/>
                    <a:lstStyle/>
                    <a:p>
                      <a:r>
                        <a:rPr lang="en-GB" sz="1100" dirty="0"/>
                        <a:t>Key Team</a:t>
                      </a:r>
                    </a:p>
                  </a:txBody>
                  <a:tcPr marL="68580" marR="68580" marT="34290" marB="34290"/>
                </a:tc>
                <a:tc>
                  <a:txBody>
                    <a:bodyPr/>
                    <a:lstStyle/>
                    <a:p>
                      <a:r>
                        <a:rPr lang="en-GB" sz="1100" dirty="0"/>
                        <a:t>Results by</a:t>
                      </a:r>
                    </a:p>
                  </a:txBody>
                  <a:tcPr marL="68580" marR="68580" marT="34290" marB="34290"/>
                </a:tc>
                <a:tc>
                  <a:txBody>
                    <a:bodyPr/>
                    <a:lstStyle/>
                    <a:p>
                      <a:r>
                        <a:rPr lang="en-GB" sz="1100" dirty="0"/>
                        <a:t>Priority</a:t>
                      </a:r>
                    </a:p>
                  </a:txBody>
                  <a:tcPr marL="68580" marR="68580" marT="34290" marB="34290"/>
                </a:tc>
                <a:extLst>
                  <a:ext uri="{0D108BD9-81ED-4DB2-BD59-A6C34878D82A}">
                    <a16:rowId xmlns:a16="http://schemas.microsoft.com/office/drawing/2014/main" val="1429000226"/>
                  </a:ext>
                </a:extLst>
              </a:tr>
              <a:tr h="868680">
                <a:tc>
                  <a:txBody>
                    <a:bodyPr/>
                    <a:lstStyle/>
                    <a:p>
                      <a:r>
                        <a:rPr lang="en-GB" sz="1100" dirty="0"/>
                        <a:t>1a</a:t>
                      </a:r>
                    </a:p>
                  </a:txBody>
                  <a:tcPr marL="68580" marR="68580" marT="34290" marB="34290"/>
                </a:tc>
                <a:tc>
                  <a:txBody>
                    <a:bodyPr/>
                    <a:lstStyle/>
                    <a:p>
                      <a:r>
                        <a:rPr lang="en-GB" sz="1100" dirty="0"/>
                        <a:t>[Consolidate Tail Data Centre contracts into Supplier X]</a:t>
                      </a:r>
                    </a:p>
                  </a:txBody>
                  <a:tcPr marL="68580" marR="68580" marT="34290" marB="34290"/>
                </a:tc>
                <a:tc>
                  <a:txBody>
                    <a:bodyPr/>
                    <a:lstStyle/>
                    <a:p>
                      <a:r>
                        <a:rPr lang="en-GB" sz="1100" dirty="0"/>
                        <a:t>Create business case for early termination of 10 small Data Centre maintenance contracts and offer to Supplier X for 10% less than current costs</a:t>
                      </a:r>
                    </a:p>
                  </a:txBody>
                  <a:tcPr marL="68580" marR="68580" marT="34290" marB="34290"/>
                </a:tc>
                <a:tc>
                  <a:txBody>
                    <a:bodyPr/>
                    <a:lstStyle/>
                    <a:p>
                      <a:r>
                        <a:rPr lang="en-GB" sz="1100" dirty="0"/>
                        <a:t>£50k Termination Fees</a:t>
                      </a:r>
                    </a:p>
                    <a:p>
                      <a:r>
                        <a:rPr lang="en-GB" sz="1100" dirty="0"/>
                        <a:t>£100kpa </a:t>
                      </a:r>
                      <a:r>
                        <a:rPr lang="en-GB" sz="1100" dirty="0" err="1"/>
                        <a:t>OpEx</a:t>
                      </a:r>
                      <a:r>
                        <a:rPr lang="en-GB" sz="1100" dirty="0"/>
                        <a:t> saving</a:t>
                      </a:r>
                    </a:p>
                  </a:txBody>
                  <a:tcPr marL="68580" marR="68580" marT="34290" marB="34290"/>
                </a:tc>
                <a:tc>
                  <a:txBody>
                    <a:bodyPr/>
                    <a:lstStyle/>
                    <a:p>
                      <a:r>
                        <a:rPr lang="en-GB" sz="1100" dirty="0"/>
                        <a:t>Tech Procurement Lead / Head of Data Centre</a:t>
                      </a:r>
                    </a:p>
                  </a:txBody>
                  <a:tcPr marL="68580" marR="68580" marT="34290" marB="34290"/>
                </a:tc>
                <a:tc>
                  <a:txBody>
                    <a:bodyPr/>
                    <a:lstStyle/>
                    <a:p>
                      <a:r>
                        <a:rPr lang="en-GB" sz="1100" dirty="0"/>
                        <a:t>Jun-2020</a:t>
                      </a:r>
                    </a:p>
                  </a:txBody>
                  <a:tcPr marL="68580" marR="68580" marT="34290" marB="34290"/>
                </a:tc>
                <a:tc>
                  <a:txBody>
                    <a:bodyPr/>
                    <a:lstStyle/>
                    <a:p>
                      <a:r>
                        <a:rPr lang="en-GB" sz="1100" dirty="0"/>
                        <a:t>HIGH</a:t>
                      </a:r>
                    </a:p>
                  </a:txBody>
                  <a:tcPr marL="68580" marR="68580" marT="34290" marB="34290"/>
                </a:tc>
                <a:extLst>
                  <a:ext uri="{0D108BD9-81ED-4DB2-BD59-A6C34878D82A}">
                    <a16:rowId xmlns:a16="http://schemas.microsoft.com/office/drawing/2014/main" val="747405280"/>
                  </a:ext>
                </a:extLst>
              </a:tr>
              <a:tr h="278130">
                <a:tc>
                  <a:txBody>
                    <a:bodyPr/>
                    <a:lstStyle/>
                    <a:p>
                      <a:endParaRPr lang="en-GB" sz="1100" dirty="0"/>
                    </a:p>
                  </a:txBody>
                  <a:tcPr marL="68580" marR="68580" marT="34290" marB="34290"/>
                </a:tc>
                <a:tc>
                  <a:txBody>
                    <a:bodyPr/>
                    <a:lstStyle/>
                    <a:p>
                      <a:endParaRPr lang="en-GB" sz="1100" dirty="0"/>
                    </a:p>
                  </a:txBody>
                  <a:tcPr marL="68580" marR="68580" marT="34290" marB="34290"/>
                </a:tc>
                <a:tc>
                  <a:txBody>
                    <a:bodyPr/>
                    <a:lstStyle/>
                    <a:p>
                      <a:endParaRPr lang="en-GB" sz="1100" dirty="0"/>
                    </a:p>
                  </a:txBody>
                  <a:tcPr marL="68580" marR="68580" marT="34290" marB="34290"/>
                </a:tc>
                <a:tc>
                  <a:txBody>
                    <a:bodyPr/>
                    <a:lstStyle/>
                    <a:p>
                      <a:endParaRPr lang="en-GB" sz="1100" dirty="0"/>
                    </a:p>
                  </a:txBody>
                  <a:tcPr marL="68580" marR="68580" marT="34290" marB="34290"/>
                </a:tc>
                <a:tc>
                  <a:txBody>
                    <a:bodyPr/>
                    <a:lstStyle/>
                    <a:p>
                      <a:endParaRPr lang="en-GB" sz="1100" dirty="0"/>
                    </a:p>
                  </a:txBody>
                  <a:tcPr marL="68580" marR="68580" marT="34290" marB="34290"/>
                </a:tc>
                <a:tc>
                  <a:txBody>
                    <a:bodyPr/>
                    <a:lstStyle/>
                    <a:p>
                      <a:endParaRPr lang="en-GB" sz="1100" dirty="0"/>
                    </a:p>
                  </a:txBody>
                  <a:tcPr marL="68580" marR="68580" marT="34290" marB="34290"/>
                </a:tc>
                <a:tc>
                  <a:txBody>
                    <a:bodyPr/>
                    <a:lstStyle/>
                    <a:p>
                      <a:endParaRPr lang="en-GB" sz="1100" dirty="0"/>
                    </a:p>
                  </a:txBody>
                  <a:tcPr marL="68580" marR="68580" marT="34290" marB="34290"/>
                </a:tc>
                <a:extLst>
                  <a:ext uri="{0D108BD9-81ED-4DB2-BD59-A6C34878D82A}">
                    <a16:rowId xmlns:a16="http://schemas.microsoft.com/office/drawing/2014/main" val="2809334941"/>
                  </a:ext>
                </a:extLst>
              </a:tr>
            </a:tbl>
          </a:graphicData>
        </a:graphic>
      </p:graphicFrame>
    </p:spTree>
    <p:extLst>
      <p:ext uri="{BB962C8B-B14F-4D97-AF65-F5344CB8AC3E}">
        <p14:creationId xmlns:p14="http://schemas.microsoft.com/office/powerpoint/2010/main" val="23894993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496D95-3C82-400C-A5C7-F1BE168F1146}"/>
              </a:ext>
            </a:extLst>
          </p:cNvPr>
          <p:cNvSpPr>
            <a:spLocks noGrp="1"/>
          </p:cNvSpPr>
          <p:nvPr>
            <p:ph type="title"/>
          </p:nvPr>
        </p:nvSpPr>
        <p:spPr/>
        <p:txBody>
          <a:bodyPr/>
          <a:lstStyle/>
          <a:p>
            <a:r>
              <a:rPr lang="en-GB" dirty="0"/>
              <a:t>High Priority Tactics / Opportunity</a:t>
            </a:r>
          </a:p>
        </p:txBody>
      </p:sp>
      <p:sp>
        <p:nvSpPr>
          <p:cNvPr id="3" name="Arrow: Right 2">
            <a:extLst>
              <a:ext uri="{FF2B5EF4-FFF2-40B4-BE49-F238E27FC236}">
                <a16:creationId xmlns:a16="http://schemas.microsoft.com/office/drawing/2014/main" id="{BC95B359-AF95-4748-B93C-4398C477AC8C}"/>
              </a:ext>
            </a:extLst>
          </p:cNvPr>
          <p:cNvSpPr/>
          <p:nvPr/>
        </p:nvSpPr>
        <p:spPr>
          <a:xfrm>
            <a:off x="1735672" y="3818394"/>
            <a:ext cx="5893852" cy="28056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Easy to Execute</a:t>
            </a:r>
          </a:p>
        </p:txBody>
      </p:sp>
      <p:sp>
        <p:nvSpPr>
          <p:cNvPr id="5" name="Arrow: Right 4">
            <a:extLst>
              <a:ext uri="{FF2B5EF4-FFF2-40B4-BE49-F238E27FC236}">
                <a16:creationId xmlns:a16="http://schemas.microsoft.com/office/drawing/2014/main" id="{7989DDBF-FE46-4B1C-A452-7132FDA9CDE3}"/>
              </a:ext>
            </a:extLst>
          </p:cNvPr>
          <p:cNvSpPr/>
          <p:nvPr/>
        </p:nvSpPr>
        <p:spPr>
          <a:xfrm rot="16200000">
            <a:off x="330271" y="2283980"/>
            <a:ext cx="2625840" cy="28056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Business Benefits</a:t>
            </a:r>
          </a:p>
        </p:txBody>
      </p:sp>
      <p:sp>
        <p:nvSpPr>
          <p:cNvPr id="6" name="Oval 5">
            <a:extLst>
              <a:ext uri="{FF2B5EF4-FFF2-40B4-BE49-F238E27FC236}">
                <a16:creationId xmlns:a16="http://schemas.microsoft.com/office/drawing/2014/main" id="{6D66BF87-882D-4774-BF37-884A77462127}"/>
              </a:ext>
            </a:extLst>
          </p:cNvPr>
          <p:cNvSpPr/>
          <p:nvPr/>
        </p:nvSpPr>
        <p:spPr>
          <a:xfrm>
            <a:off x="2143004" y="2867031"/>
            <a:ext cx="363222" cy="3216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788" dirty="0"/>
              <a:t>1a</a:t>
            </a:r>
          </a:p>
        </p:txBody>
      </p:sp>
      <p:sp>
        <p:nvSpPr>
          <p:cNvPr id="8" name="Oval 7">
            <a:extLst>
              <a:ext uri="{FF2B5EF4-FFF2-40B4-BE49-F238E27FC236}">
                <a16:creationId xmlns:a16="http://schemas.microsoft.com/office/drawing/2014/main" id="{019322FF-D629-4368-9418-5DEE563D80F5}"/>
              </a:ext>
            </a:extLst>
          </p:cNvPr>
          <p:cNvSpPr/>
          <p:nvPr/>
        </p:nvSpPr>
        <p:spPr>
          <a:xfrm>
            <a:off x="3554120" y="1548970"/>
            <a:ext cx="1007940" cy="9289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788" dirty="0"/>
              <a:t>2a</a:t>
            </a:r>
          </a:p>
        </p:txBody>
      </p:sp>
      <p:sp>
        <p:nvSpPr>
          <p:cNvPr id="10" name="Oval 9">
            <a:extLst>
              <a:ext uri="{FF2B5EF4-FFF2-40B4-BE49-F238E27FC236}">
                <a16:creationId xmlns:a16="http://schemas.microsoft.com/office/drawing/2014/main" id="{1B0312C7-B05E-4747-A5EC-923E7FF8B260}"/>
              </a:ext>
            </a:extLst>
          </p:cNvPr>
          <p:cNvSpPr/>
          <p:nvPr/>
        </p:nvSpPr>
        <p:spPr>
          <a:xfrm>
            <a:off x="6586253" y="3188691"/>
            <a:ext cx="475914" cy="46727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788" dirty="0"/>
              <a:t>2b</a:t>
            </a:r>
          </a:p>
        </p:txBody>
      </p:sp>
      <p:sp>
        <p:nvSpPr>
          <p:cNvPr id="11" name="TextBox 10">
            <a:extLst>
              <a:ext uri="{FF2B5EF4-FFF2-40B4-BE49-F238E27FC236}">
                <a16:creationId xmlns:a16="http://schemas.microsoft.com/office/drawing/2014/main" id="{2BFAF0A3-B9F2-4BC8-9166-06C77C4D6CB5}"/>
              </a:ext>
            </a:extLst>
          </p:cNvPr>
          <p:cNvSpPr txBox="1"/>
          <p:nvPr/>
        </p:nvSpPr>
        <p:spPr>
          <a:xfrm>
            <a:off x="3668435" y="4149725"/>
            <a:ext cx="2028325" cy="230832"/>
          </a:xfrm>
          <a:prstGeom prst="rect">
            <a:avLst/>
          </a:prstGeom>
          <a:noFill/>
        </p:spPr>
        <p:txBody>
          <a:bodyPr wrap="square" rtlCol="0">
            <a:spAutoFit/>
          </a:bodyPr>
          <a:lstStyle/>
          <a:p>
            <a:r>
              <a:rPr lang="en-GB" sz="900" i="1" dirty="0">
                <a:solidFill>
                  <a:schemeClr val="bg2">
                    <a:lumMod val="50000"/>
                  </a:schemeClr>
                </a:solidFill>
              </a:rPr>
              <a:t>Bubble sizes show size of spend impact</a:t>
            </a:r>
          </a:p>
        </p:txBody>
      </p:sp>
      <p:sp>
        <p:nvSpPr>
          <p:cNvPr id="13" name="TextBox 12">
            <a:extLst>
              <a:ext uri="{FF2B5EF4-FFF2-40B4-BE49-F238E27FC236}">
                <a16:creationId xmlns:a16="http://schemas.microsoft.com/office/drawing/2014/main" id="{35BB57F5-8165-4A57-8E4C-925D97DAE901}"/>
              </a:ext>
            </a:extLst>
          </p:cNvPr>
          <p:cNvSpPr txBox="1"/>
          <p:nvPr/>
        </p:nvSpPr>
        <p:spPr>
          <a:xfrm>
            <a:off x="6876256" y="4062423"/>
            <a:ext cx="864096" cy="230832"/>
          </a:xfrm>
          <a:prstGeom prst="rect">
            <a:avLst/>
          </a:prstGeom>
          <a:noFill/>
        </p:spPr>
        <p:txBody>
          <a:bodyPr wrap="square" rtlCol="0">
            <a:spAutoFit/>
          </a:bodyPr>
          <a:lstStyle/>
          <a:p>
            <a:r>
              <a:rPr lang="en-GB" sz="900" dirty="0"/>
              <a:t>Very Easy</a:t>
            </a:r>
          </a:p>
        </p:txBody>
      </p:sp>
      <p:sp>
        <p:nvSpPr>
          <p:cNvPr id="15" name="TextBox 14">
            <a:extLst>
              <a:ext uri="{FF2B5EF4-FFF2-40B4-BE49-F238E27FC236}">
                <a16:creationId xmlns:a16="http://schemas.microsoft.com/office/drawing/2014/main" id="{BF70D3F0-2904-4129-9A88-A9FCC73DEE77}"/>
              </a:ext>
            </a:extLst>
          </p:cNvPr>
          <p:cNvSpPr txBox="1"/>
          <p:nvPr/>
        </p:nvSpPr>
        <p:spPr>
          <a:xfrm>
            <a:off x="1735672" y="4073004"/>
            <a:ext cx="964120" cy="230832"/>
          </a:xfrm>
          <a:prstGeom prst="rect">
            <a:avLst/>
          </a:prstGeom>
          <a:noFill/>
        </p:spPr>
        <p:txBody>
          <a:bodyPr wrap="square" rtlCol="0">
            <a:spAutoFit/>
          </a:bodyPr>
          <a:lstStyle/>
          <a:p>
            <a:r>
              <a:rPr lang="en-GB" sz="900" dirty="0"/>
              <a:t>Very Difficult</a:t>
            </a:r>
          </a:p>
        </p:txBody>
      </p:sp>
      <p:sp>
        <p:nvSpPr>
          <p:cNvPr id="17" name="TextBox 16">
            <a:extLst>
              <a:ext uri="{FF2B5EF4-FFF2-40B4-BE49-F238E27FC236}">
                <a16:creationId xmlns:a16="http://schemas.microsoft.com/office/drawing/2014/main" id="{DFEC42F2-8431-4FD4-914B-CE64A43E02DB}"/>
              </a:ext>
            </a:extLst>
          </p:cNvPr>
          <p:cNvSpPr txBox="1"/>
          <p:nvPr/>
        </p:nvSpPr>
        <p:spPr>
          <a:xfrm>
            <a:off x="628651" y="3595066"/>
            <a:ext cx="913958" cy="230832"/>
          </a:xfrm>
          <a:prstGeom prst="rect">
            <a:avLst/>
          </a:prstGeom>
          <a:noFill/>
        </p:spPr>
        <p:txBody>
          <a:bodyPr wrap="square" rtlCol="0">
            <a:spAutoFit/>
          </a:bodyPr>
          <a:lstStyle/>
          <a:p>
            <a:r>
              <a:rPr lang="en-GB" sz="900" dirty="0"/>
              <a:t>Little Benefit</a:t>
            </a:r>
          </a:p>
        </p:txBody>
      </p:sp>
      <p:sp>
        <p:nvSpPr>
          <p:cNvPr id="19" name="TextBox 18">
            <a:extLst>
              <a:ext uri="{FF2B5EF4-FFF2-40B4-BE49-F238E27FC236}">
                <a16:creationId xmlns:a16="http://schemas.microsoft.com/office/drawing/2014/main" id="{534588A5-154F-4BC5-B722-EA8CCB0BFA1B}"/>
              </a:ext>
            </a:extLst>
          </p:cNvPr>
          <p:cNvSpPr txBox="1"/>
          <p:nvPr/>
        </p:nvSpPr>
        <p:spPr>
          <a:xfrm>
            <a:off x="628650" y="1148910"/>
            <a:ext cx="868025" cy="230832"/>
          </a:xfrm>
          <a:prstGeom prst="rect">
            <a:avLst/>
          </a:prstGeom>
          <a:noFill/>
        </p:spPr>
        <p:txBody>
          <a:bodyPr wrap="square" rtlCol="0">
            <a:spAutoFit/>
          </a:bodyPr>
          <a:lstStyle/>
          <a:p>
            <a:r>
              <a:rPr lang="en-GB" sz="900" dirty="0"/>
              <a:t>High Benefit</a:t>
            </a:r>
          </a:p>
        </p:txBody>
      </p:sp>
      <p:graphicFrame>
        <p:nvGraphicFramePr>
          <p:cNvPr id="20" name="Table 20">
            <a:extLst>
              <a:ext uri="{FF2B5EF4-FFF2-40B4-BE49-F238E27FC236}">
                <a16:creationId xmlns:a16="http://schemas.microsoft.com/office/drawing/2014/main" id="{D46AD325-2DCE-4220-BE03-1A801476EED5}"/>
              </a:ext>
            </a:extLst>
          </p:cNvPr>
          <p:cNvGraphicFramePr>
            <a:graphicFrameLocks noGrp="1"/>
          </p:cNvGraphicFramePr>
          <p:nvPr>
            <p:extLst>
              <p:ext uri="{D42A27DB-BD31-4B8C-83A1-F6EECF244321}">
                <p14:modId xmlns:p14="http://schemas.microsoft.com/office/powerpoint/2010/main" val="1356701681"/>
              </p:ext>
            </p:extLst>
          </p:nvPr>
        </p:nvGraphicFramePr>
        <p:xfrm>
          <a:off x="5992611" y="1275316"/>
          <a:ext cx="2631386" cy="878504"/>
        </p:xfrm>
        <a:graphic>
          <a:graphicData uri="http://schemas.openxmlformats.org/drawingml/2006/table">
            <a:tbl>
              <a:tblPr firstRow="1" bandRow="1">
                <a:tableStyleId>{5C22544A-7EE6-4342-B048-85BDC9FD1C3A}</a:tableStyleId>
              </a:tblPr>
              <a:tblGrid>
                <a:gridCol w="827434">
                  <a:extLst>
                    <a:ext uri="{9D8B030D-6E8A-4147-A177-3AD203B41FA5}">
                      <a16:colId xmlns:a16="http://schemas.microsoft.com/office/drawing/2014/main" val="1252294022"/>
                    </a:ext>
                  </a:extLst>
                </a:gridCol>
                <a:gridCol w="1803952">
                  <a:extLst>
                    <a:ext uri="{9D8B030D-6E8A-4147-A177-3AD203B41FA5}">
                      <a16:colId xmlns:a16="http://schemas.microsoft.com/office/drawing/2014/main" val="311442238"/>
                    </a:ext>
                  </a:extLst>
                </a:gridCol>
              </a:tblGrid>
              <a:tr h="219626">
                <a:tc>
                  <a:txBody>
                    <a:bodyPr/>
                    <a:lstStyle/>
                    <a:p>
                      <a:r>
                        <a:rPr lang="en-GB" sz="800" dirty="0"/>
                        <a:t>Ref</a:t>
                      </a:r>
                    </a:p>
                  </a:txBody>
                  <a:tcPr marL="68580" marR="68580" marT="34290" marB="34290"/>
                </a:tc>
                <a:tc>
                  <a:txBody>
                    <a:bodyPr/>
                    <a:lstStyle/>
                    <a:p>
                      <a:r>
                        <a:rPr lang="en-GB" sz="800" dirty="0"/>
                        <a:t>Project</a:t>
                      </a:r>
                    </a:p>
                  </a:txBody>
                  <a:tcPr marL="68580" marR="68580" marT="34290" marB="34290"/>
                </a:tc>
                <a:extLst>
                  <a:ext uri="{0D108BD9-81ED-4DB2-BD59-A6C34878D82A}">
                    <a16:rowId xmlns:a16="http://schemas.microsoft.com/office/drawing/2014/main" val="3005178393"/>
                  </a:ext>
                </a:extLst>
              </a:tr>
              <a:tr h="219626">
                <a:tc>
                  <a:txBody>
                    <a:bodyPr/>
                    <a:lstStyle/>
                    <a:p>
                      <a:r>
                        <a:rPr lang="en-GB" sz="800" dirty="0"/>
                        <a:t>1a</a:t>
                      </a:r>
                    </a:p>
                  </a:txBody>
                  <a:tcPr marL="68580" marR="68580" marT="34290" marB="34290"/>
                </a:tc>
                <a:tc>
                  <a:txBody>
                    <a:bodyPr/>
                    <a:lstStyle/>
                    <a:p>
                      <a:r>
                        <a:rPr lang="en-GB" sz="800" dirty="0"/>
                        <a:t>Tail Consolidation</a:t>
                      </a:r>
                    </a:p>
                  </a:txBody>
                  <a:tcPr marL="68580" marR="68580" marT="34290" marB="34290"/>
                </a:tc>
                <a:extLst>
                  <a:ext uri="{0D108BD9-81ED-4DB2-BD59-A6C34878D82A}">
                    <a16:rowId xmlns:a16="http://schemas.microsoft.com/office/drawing/2014/main" val="3653933387"/>
                  </a:ext>
                </a:extLst>
              </a:tr>
              <a:tr h="219626">
                <a:tc>
                  <a:txBody>
                    <a:bodyPr/>
                    <a:lstStyle/>
                    <a:p>
                      <a:r>
                        <a:rPr lang="en-GB" sz="800" dirty="0"/>
                        <a:t>2a</a:t>
                      </a:r>
                    </a:p>
                  </a:txBody>
                  <a:tcPr marL="68580" marR="68580" marT="34290" marB="34290"/>
                </a:tc>
                <a:tc>
                  <a:txBody>
                    <a:bodyPr/>
                    <a:lstStyle/>
                    <a:p>
                      <a:r>
                        <a:rPr lang="en-GB" sz="800" dirty="0"/>
                        <a:t>Retender Data Centre</a:t>
                      </a:r>
                    </a:p>
                  </a:txBody>
                  <a:tcPr marL="68580" marR="68580" marT="34290" marB="34290"/>
                </a:tc>
                <a:extLst>
                  <a:ext uri="{0D108BD9-81ED-4DB2-BD59-A6C34878D82A}">
                    <a16:rowId xmlns:a16="http://schemas.microsoft.com/office/drawing/2014/main" val="1886833166"/>
                  </a:ext>
                </a:extLst>
              </a:tr>
              <a:tr h="219626">
                <a:tc>
                  <a:txBody>
                    <a:bodyPr/>
                    <a:lstStyle/>
                    <a:p>
                      <a:r>
                        <a:rPr lang="en-GB" sz="800" dirty="0"/>
                        <a:t>2b</a:t>
                      </a:r>
                    </a:p>
                  </a:txBody>
                  <a:tcPr marL="68580" marR="68580" marT="34290" marB="34290"/>
                </a:tc>
                <a:tc>
                  <a:txBody>
                    <a:bodyPr/>
                    <a:lstStyle/>
                    <a:p>
                      <a:r>
                        <a:rPr lang="en-GB" sz="800" dirty="0"/>
                        <a:t>Move to Enterprise License Agreements</a:t>
                      </a:r>
                    </a:p>
                  </a:txBody>
                  <a:tcPr marL="68580" marR="68580" marT="34290" marB="34290"/>
                </a:tc>
                <a:extLst>
                  <a:ext uri="{0D108BD9-81ED-4DB2-BD59-A6C34878D82A}">
                    <a16:rowId xmlns:a16="http://schemas.microsoft.com/office/drawing/2014/main" val="2607727302"/>
                  </a:ext>
                </a:extLst>
              </a:tr>
            </a:tbl>
          </a:graphicData>
        </a:graphic>
      </p:graphicFrame>
    </p:spTree>
    <p:extLst>
      <p:ext uri="{BB962C8B-B14F-4D97-AF65-F5344CB8AC3E}">
        <p14:creationId xmlns:p14="http://schemas.microsoft.com/office/powerpoint/2010/main" val="31807027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4C994-02D5-40A2-8BA7-0285B79CBBC4}"/>
              </a:ext>
            </a:extLst>
          </p:cNvPr>
          <p:cNvSpPr>
            <a:spLocks noGrp="1"/>
          </p:cNvSpPr>
          <p:nvPr>
            <p:ph type="title"/>
          </p:nvPr>
        </p:nvSpPr>
        <p:spPr/>
        <p:txBody>
          <a:bodyPr/>
          <a:lstStyle/>
          <a:p>
            <a:r>
              <a:rPr lang="en-GB" dirty="0"/>
              <a:t>Supplier Relationship Management plan</a:t>
            </a:r>
          </a:p>
        </p:txBody>
      </p:sp>
      <p:graphicFrame>
        <p:nvGraphicFramePr>
          <p:cNvPr id="3" name="Table 7">
            <a:extLst>
              <a:ext uri="{FF2B5EF4-FFF2-40B4-BE49-F238E27FC236}">
                <a16:creationId xmlns:a16="http://schemas.microsoft.com/office/drawing/2014/main" id="{79506110-E702-474D-94AB-512D9F61243A}"/>
              </a:ext>
            </a:extLst>
          </p:cNvPr>
          <p:cNvGraphicFramePr>
            <a:graphicFrameLocks noGrp="1"/>
          </p:cNvGraphicFramePr>
          <p:nvPr>
            <p:extLst>
              <p:ext uri="{D42A27DB-BD31-4B8C-83A1-F6EECF244321}">
                <p14:modId xmlns:p14="http://schemas.microsoft.com/office/powerpoint/2010/main" val="2129006586"/>
              </p:ext>
            </p:extLst>
          </p:nvPr>
        </p:nvGraphicFramePr>
        <p:xfrm>
          <a:off x="346212" y="1268016"/>
          <a:ext cx="8688457" cy="2430780"/>
        </p:xfrm>
        <a:graphic>
          <a:graphicData uri="http://schemas.openxmlformats.org/drawingml/2006/table">
            <a:tbl>
              <a:tblPr firstRow="1" bandRow="1">
                <a:tableStyleId>{5C22544A-7EE6-4342-B048-85BDC9FD1C3A}</a:tableStyleId>
              </a:tblPr>
              <a:tblGrid>
                <a:gridCol w="1508597">
                  <a:extLst>
                    <a:ext uri="{9D8B030D-6E8A-4147-A177-3AD203B41FA5}">
                      <a16:colId xmlns:a16="http://schemas.microsoft.com/office/drawing/2014/main" val="1060569833"/>
                    </a:ext>
                  </a:extLst>
                </a:gridCol>
                <a:gridCol w="1508597">
                  <a:extLst>
                    <a:ext uri="{9D8B030D-6E8A-4147-A177-3AD203B41FA5}">
                      <a16:colId xmlns:a16="http://schemas.microsoft.com/office/drawing/2014/main" val="1233364035"/>
                    </a:ext>
                  </a:extLst>
                </a:gridCol>
                <a:gridCol w="1115270">
                  <a:extLst>
                    <a:ext uri="{9D8B030D-6E8A-4147-A177-3AD203B41FA5}">
                      <a16:colId xmlns:a16="http://schemas.microsoft.com/office/drawing/2014/main" val="1042068003"/>
                    </a:ext>
                  </a:extLst>
                </a:gridCol>
                <a:gridCol w="1145470">
                  <a:extLst>
                    <a:ext uri="{9D8B030D-6E8A-4147-A177-3AD203B41FA5}">
                      <a16:colId xmlns:a16="http://schemas.microsoft.com/office/drawing/2014/main" val="4010166271"/>
                    </a:ext>
                  </a:extLst>
                </a:gridCol>
                <a:gridCol w="1145470">
                  <a:extLst>
                    <a:ext uri="{9D8B030D-6E8A-4147-A177-3AD203B41FA5}">
                      <a16:colId xmlns:a16="http://schemas.microsoft.com/office/drawing/2014/main" val="2592618741"/>
                    </a:ext>
                  </a:extLst>
                </a:gridCol>
                <a:gridCol w="2265053">
                  <a:extLst>
                    <a:ext uri="{9D8B030D-6E8A-4147-A177-3AD203B41FA5}">
                      <a16:colId xmlns:a16="http://schemas.microsoft.com/office/drawing/2014/main" val="1514461293"/>
                    </a:ext>
                  </a:extLst>
                </a:gridCol>
              </a:tblGrid>
              <a:tr h="480060">
                <a:tc>
                  <a:txBody>
                    <a:bodyPr/>
                    <a:lstStyle/>
                    <a:p>
                      <a:r>
                        <a:rPr lang="en-GB" sz="1400" dirty="0"/>
                        <a:t>Supplier</a:t>
                      </a:r>
                    </a:p>
                  </a:txBody>
                  <a:tcPr marL="68580" marR="68580" marT="34290" marB="34290"/>
                </a:tc>
                <a:tc>
                  <a:txBody>
                    <a:bodyPr/>
                    <a:lstStyle/>
                    <a:p>
                      <a:r>
                        <a:rPr lang="en-GB" sz="1400" dirty="0"/>
                        <a:t>Key Contracts / Services</a:t>
                      </a:r>
                    </a:p>
                  </a:txBody>
                  <a:tcPr marL="68580" marR="68580" marT="34290" marB="34290"/>
                </a:tc>
                <a:tc>
                  <a:txBody>
                    <a:bodyPr/>
                    <a:lstStyle/>
                    <a:p>
                      <a:pPr algn="ctr"/>
                      <a:r>
                        <a:rPr lang="en-GB" sz="1400" dirty="0"/>
                        <a:t>Total Spend</a:t>
                      </a:r>
                    </a:p>
                  </a:txBody>
                  <a:tcPr marL="68580" marR="68580" marT="34290" marB="34290"/>
                </a:tc>
                <a:tc>
                  <a:txBody>
                    <a:bodyPr/>
                    <a:lstStyle/>
                    <a:p>
                      <a:pPr algn="ctr"/>
                      <a:r>
                        <a:rPr lang="en-GB" sz="1400" dirty="0"/>
                        <a:t>Contract Expiry</a:t>
                      </a:r>
                    </a:p>
                  </a:txBody>
                  <a:tcPr marL="68580" marR="68580" marT="34290" marB="34290"/>
                </a:tc>
                <a:tc>
                  <a:txBody>
                    <a:bodyPr/>
                    <a:lstStyle/>
                    <a:p>
                      <a:pPr algn="ctr"/>
                      <a:r>
                        <a:rPr lang="en-GB" sz="1400" dirty="0"/>
                        <a:t>SRM Tier</a:t>
                      </a:r>
                    </a:p>
                  </a:txBody>
                  <a:tcPr marL="68580" marR="68580" marT="34290" marB="34290"/>
                </a:tc>
                <a:tc>
                  <a:txBody>
                    <a:bodyPr/>
                    <a:lstStyle/>
                    <a:p>
                      <a:r>
                        <a:rPr lang="en-GB" sz="1400" dirty="0"/>
                        <a:t>Notes</a:t>
                      </a:r>
                    </a:p>
                  </a:txBody>
                  <a:tcPr marL="68580" marR="68580" marT="34290" marB="34290"/>
                </a:tc>
                <a:extLst>
                  <a:ext uri="{0D108BD9-81ED-4DB2-BD59-A6C34878D82A}">
                    <a16:rowId xmlns:a16="http://schemas.microsoft.com/office/drawing/2014/main" val="1103351775"/>
                  </a:ext>
                </a:extLst>
              </a:tr>
              <a:tr h="278130">
                <a:tc>
                  <a:txBody>
                    <a:bodyPr/>
                    <a:lstStyle/>
                    <a:p>
                      <a:r>
                        <a:rPr lang="en-GB" sz="900" dirty="0"/>
                        <a:t>TIER 1</a:t>
                      </a:r>
                    </a:p>
                  </a:txBody>
                  <a:tcPr marL="68580" marR="68580" marT="34290" marB="34290"/>
                </a:tc>
                <a:tc>
                  <a:txBody>
                    <a:bodyPr/>
                    <a:lstStyle/>
                    <a:p>
                      <a:endParaRPr lang="en-GB" sz="900" dirty="0"/>
                    </a:p>
                  </a:txBody>
                  <a:tcPr marL="68580" marR="68580" marT="34290" marB="34290"/>
                </a:tc>
                <a:tc>
                  <a:txBody>
                    <a:bodyPr/>
                    <a:lstStyle/>
                    <a:p>
                      <a:pPr algn="ctr"/>
                      <a:endParaRPr lang="en-GB" sz="900" dirty="0"/>
                    </a:p>
                  </a:txBody>
                  <a:tcPr marL="68580" marR="68580" marT="34290" marB="34290"/>
                </a:tc>
                <a:tc>
                  <a:txBody>
                    <a:bodyPr/>
                    <a:lstStyle/>
                    <a:p>
                      <a:pPr algn="ctr"/>
                      <a:endParaRPr lang="en-GB" sz="900" dirty="0"/>
                    </a:p>
                  </a:txBody>
                  <a:tcPr marL="68580" marR="68580" marT="34290" marB="34290"/>
                </a:tc>
                <a:tc>
                  <a:txBody>
                    <a:bodyPr/>
                    <a:lstStyle/>
                    <a:p>
                      <a:pPr algn="ctr"/>
                      <a:endParaRPr lang="en-GB" sz="900" dirty="0"/>
                    </a:p>
                  </a:txBody>
                  <a:tcPr marL="68580" marR="68580" marT="34290" marB="34290"/>
                </a:tc>
                <a:tc>
                  <a:txBody>
                    <a:bodyPr/>
                    <a:lstStyle/>
                    <a:p>
                      <a:endParaRPr lang="en-GB" sz="900" dirty="0"/>
                    </a:p>
                  </a:txBody>
                  <a:tcPr marL="68580" marR="68580" marT="34290" marB="34290"/>
                </a:tc>
                <a:extLst>
                  <a:ext uri="{0D108BD9-81ED-4DB2-BD59-A6C34878D82A}">
                    <a16:rowId xmlns:a16="http://schemas.microsoft.com/office/drawing/2014/main" val="1748799258"/>
                  </a:ext>
                </a:extLst>
              </a:tr>
              <a:tr h="342900">
                <a:tc>
                  <a:txBody>
                    <a:bodyPr/>
                    <a:lstStyle/>
                    <a:p>
                      <a:r>
                        <a:rPr lang="en-GB" sz="900" dirty="0"/>
                        <a:t>[Supplier 1]</a:t>
                      </a:r>
                    </a:p>
                  </a:txBody>
                  <a:tcPr marL="68580" marR="68580" marT="34290" marB="34290"/>
                </a:tc>
                <a:tc>
                  <a:txBody>
                    <a:bodyPr/>
                    <a:lstStyle/>
                    <a:p>
                      <a:r>
                        <a:rPr lang="en-GB" sz="900" dirty="0"/>
                        <a:t>[Data Connectivity / Internet]</a:t>
                      </a:r>
                    </a:p>
                    <a:p>
                      <a:r>
                        <a:rPr lang="en-GB" sz="900" dirty="0">
                          <a:solidFill>
                            <a:srgbClr val="FF0000"/>
                          </a:solidFill>
                        </a:rPr>
                        <a:t>[Additional service </a:t>
                      </a:r>
                      <a:r>
                        <a:rPr lang="en-GB" sz="900" dirty="0" err="1">
                          <a:solidFill>
                            <a:srgbClr val="FF0000"/>
                          </a:solidFill>
                        </a:rPr>
                        <a:t>oppportunity</a:t>
                      </a:r>
                      <a:r>
                        <a:rPr lang="en-GB" sz="900" dirty="0">
                          <a:solidFill>
                            <a:srgbClr val="FF0000"/>
                          </a:solidFill>
                        </a:rPr>
                        <a:t>]</a:t>
                      </a:r>
                    </a:p>
                  </a:txBody>
                  <a:tcPr marL="68580" marR="68580" marT="34290" marB="34290"/>
                </a:tc>
                <a:tc>
                  <a:txBody>
                    <a:bodyPr/>
                    <a:lstStyle/>
                    <a:p>
                      <a:pPr algn="ctr"/>
                      <a:r>
                        <a:rPr lang="en-GB" sz="900" dirty="0"/>
                        <a:t>£1mpa</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900" dirty="0">
                          <a:solidFill>
                            <a:srgbClr val="FF0000"/>
                          </a:solidFill>
                        </a:rPr>
                        <a:t>[+£1mpa]</a:t>
                      </a:r>
                      <a:endParaRPr lang="en-GB" sz="900" dirty="0"/>
                    </a:p>
                  </a:txBody>
                  <a:tcPr marL="68580" marR="68580" marT="34290" marB="34290"/>
                </a:tc>
                <a:tc>
                  <a:txBody>
                    <a:bodyPr/>
                    <a:lstStyle/>
                    <a:p>
                      <a:pPr algn="ctr"/>
                      <a:r>
                        <a:rPr lang="en-GB" sz="900" dirty="0"/>
                        <a:t>Jan 2022</a:t>
                      </a:r>
                    </a:p>
                  </a:txBody>
                  <a:tcPr marL="68580" marR="68580" marT="34290" marB="34290"/>
                </a:tc>
                <a:tc>
                  <a:txBody>
                    <a:bodyPr/>
                    <a:lstStyle/>
                    <a:p>
                      <a:pPr algn="ctr"/>
                      <a:r>
                        <a:rPr lang="en-GB" sz="900" dirty="0"/>
                        <a:t>2 </a:t>
                      </a:r>
                      <a:r>
                        <a:rPr lang="en-GB" sz="900" dirty="0">
                          <a:solidFill>
                            <a:srgbClr val="FF0000"/>
                          </a:solidFill>
                          <a:sym typeface="Wingdings" panose="05000000000000000000" pitchFamily="2" charset="2"/>
                        </a:rPr>
                        <a:t> 1</a:t>
                      </a:r>
                      <a:endParaRPr lang="en-GB" sz="900" dirty="0">
                        <a:solidFill>
                          <a:srgbClr val="FF0000"/>
                        </a:solidFill>
                      </a:endParaRPr>
                    </a:p>
                  </a:txBody>
                  <a:tcPr marL="68580" marR="68580" marT="34290" marB="34290"/>
                </a:tc>
                <a:tc>
                  <a:txBody>
                    <a:bodyPr/>
                    <a:lstStyle/>
                    <a:p>
                      <a:r>
                        <a:rPr lang="en-GB" sz="900" dirty="0"/>
                        <a:t>Build relationship with CEO</a:t>
                      </a:r>
                    </a:p>
                    <a:p>
                      <a:r>
                        <a:rPr lang="en-GB" sz="900" dirty="0"/>
                        <a:t>Aim to extend terms to 60 days</a:t>
                      </a:r>
                    </a:p>
                  </a:txBody>
                  <a:tcPr marL="68580" marR="68580" marT="34290" marB="34290"/>
                </a:tc>
                <a:extLst>
                  <a:ext uri="{0D108BD9-81ED-4DB2-BD59-A6C34878D82A}">
                    <a16:rowId xmlns:a16="http://schemas.microsoft.com/office/drawing/2014/main" val="3860960628"/>
                  </a:ext>
                </a:extLst>
              </a:tr>
              <a:tr h="278130">
                <a:tc>
                  <a:txBody>
                    <a:bodyPr/>
                    <a:lstStyle/>
                    <a:p>
                      <a:r>
                        <a:rPr lang="en-GB" sz="900" dirty="0"/>
                        <a:t>TIER 2</a:t>
                      </a:r>
                    </a:p>
                  </a:txBody>
                  <a:tcPr marL="68580" marR="68580" marT="34290" marB="34290"/>
                </a:tc>
                <a:tc>
                  <a:txBody>
                    <a:bodyPr/>
                    <a:lstStyle/>
                    <a:p>
                      <a:endParaRPr lang="en-GB" sz="900" dirty="0"/>
                    </a:p>
                  </a:txBody>
                  <a:tcPr marL="68580" marR="68580" marT="34290" marB="34290"/>
                </a:tc>
                <a:tc>
                  <a:txBody>
                    <a:bodyPr/>
                    <a:lstStyle/>
                    <a:p>
                      <a:pPr algn="ctr"/>
                      <a:endParaRPr lang="en-GB" sz="900" dirty="0"/>
                    </a:p>
                  </a:txBody>
                  <a:tcPr marL="68580" marR="68580" marT="34290" marB="34290"/>
                </a:tc>
                <a:tc>
                  <a:txBody>
                    <a:bodyPr/>
                    <a:lstStyle/>
                    <a:p>
                      <a:pPr algn="ctr"/>
                      <a:endParaRPr lang="en-GB" sz="900" dirty="0"/>
                    </a:p>
                  </a:txBody>
                  <a:tcPr marL="68580" marR="68580" marT="34290" marB="34290"/>
                </a:tc>
                <a:tc>
                  <a:txBody>
                    <a:bodyPr/>
                    <a:lstStyle/>
                    <a:p>
                      <a:pPr algn="ctr"/>
                      <a:endParaRPr lang="en-GB" sz="900" dirty="0"/>
                    </a:p>
                  </a:txBody>
                  <a:tcPr marL="68580" marR="68580" marT="34290" marB="34290"/>
                </a:tc>
                <a:tc>
                  <a:txBody>
                    <a:bodyPr/>
                    <a:lstStyle/>
                    <a:p>
                      <a:endParaRPr lang="en-GB" sz="900" dirty="0"/>
                    </a:p>
                  </a:txBody>
                  <a:tcPr marL="68580" marR="68580" marT="34290" marB="34290"/>
                </a:tc>
                <a:extLst>
                  <a:ext uri="{0D108BD9-81ED-4DB2-BD59-A6C34878D82A}">
                    <a16:rowId xmlns:a16="http://schemas.microsoft.com/office/drawing/2014/main" val="1173976978"/>
                  </a:ext>
                </a:extLst>
              </a:tr>
              <a:tr h="278130">
                <a:tc>
                  <a:txBody>
                    <a:bodyPr/>
                    <a:lstStyle/>
                    <a:p>
                      <a:r>
                        <a:rPr lang="en-GB" sz="900" dirty="0"/>
                        <a:t>[Supplier 2]</a:t>
                      </a:r>
                    </a:p>
                  </a:txBody>
                  <a:tcPr marL="68580" marR="68580" marT="34290" marB="34290"/>
                </a:tc>
                <a:tc>
                  <a:txBody>
                    <a:bodyPr/>
                    <a:lstStyle/>
                    <a:p>
                      <a:r>
                        <a:rPr lang="en-GB" sz="900" dirty="0"/>
                        <a:t>[]</a:t>
                      </a:r>
                      <a:endParaRPr lang="en-GB" sz="900" dirty="0">
                        <a:solidFill>
                          <a:srgbClr val="FF0000"/>
                        </a:solidFill>
                      </a:endParaRPr>
                    </a:p>
                  </a:txBody>
                  <a:tcPr marL="68580" marR="68580" marT="34290" marB="34290"/>
                </a:tc>
                <a:tc>
                  <a:txBody>
                    <a:bodyPr/>
                    <a:lstStyle/>
                    <a:p>
                      <a:pPr algn="ctr"/>
                      <a:r>
                        <a:rPr lang="en-GB" sz="900" dirty="0"/>
                        <a:t>[]</a:t>
                      </a:r>
                    </a:p>
                  </a:txBody>
                  <a:tcPr marL="68580" marR="68580" marT="34290" marB="34290"/>
                </a:tc>
                <a:tc>
                  <a:txBody>
                    <a:bodyPr/>
                    <a:lstStyle/>
                    <a:p>
                      <a:pPr algn="ctr"/>
                      <a:r>
                        <a:rPr lang="en-GB" sz="900" dirty="0"/>
                        <a:t>[]</a:t>
                      </a:r>
                    </a:p>
                  </a:txBody>
                  <a:tcPr marL="68580" marR="68580" marT="34290" marB="34290"/>
                </a:tc>
                <a:tc>
                  <a:txBody>
                    <a:bodyPr/>
                    <a:lstStyle/>
                    <a:p>
                      <a:pPr algn="ctr"/>
                      <a:r>
                        <a:rPr lang="en-GB" sz="900" dirty="0"/>
                        <a:t>1 </a:t>
                      </a:r>
                      <a:r>
                        <a:rPr lang="en-GB" sz="900" dirty="0">
                          <a:solidFill>
                            <a:srgbClr val="FF0000"/>
                          </a:solidFill>
                          <a:sym typeface="Wingdings" panose="05000000000000000000" pitchFamily="2" charset="2"/>
                        </a:rPr>
                        <a:t> 2</a:t>
                      </a:r>
                      <a:endParaRPr lang="en-GB" sz="900" dirty="0">
                        <a:solidFill>
                          <a:srgbClr val="FF0000"/>
                        </a:solidFill>
                      </a:endParaRPr>
                    </a:p>
                  </a:txBody>
                  <a:tcPr marL="68580" marR="68580" marT="34290" marB="34290"/>
                </a:tc>
                <a:tc>
                  <a:txBody>
                    <a:bodyPr/>
                    <a:lstStyle/>
                    <a:p>
                      <a:r>
                        <a:rPr lang="en-GB" sz="900" dirty="0"/>
                        <a:t>Reducing priority through spend reduction</a:t>
                      </a:r>
                    </a:p>
                  </a:txBody>
                  <a:tcPr marL="68580" marR="68580" marT="34290" marB="34290"/>
                </a:tc>
                <a:extLst>
                  <a:ext uri="{0D108BD9-81ED-4DB2-BD59-A6C34878D82A}">
                    <a16:rowId xmlns:a16="http://schemas.microsoft.com/office/drawing/2014/main" val="1699463777"/>
                  </a:ext>
                </a:extLst>
              </a:tr>
              <a:tr h="278130">
                <a:tc>
                  <a:txBody>
                    <a:bodyPr/>
                    <a:lstStyle/>
                    <a:p>
                      <a:endParaRPr lang="en-GB" sz="900" dirty="0">
                        <a:solidFill>
                          <a:srgbClr val="FF0000"/>
                        </a:solidFill>
                      </a:endParaRPr>
                    </a:p>
                  </a:txBody>
                  <a:tcPr marL="68580" marR="68580" marT="34290" marB="34290"/>
                </a:tc>
                <a:tc>
                  <a:txBody>
                    <a:bodyPr/>
                    <a:lstStyle/>
                    <a:p>
                      <a:endParaRPr lang="en-GB" sz="900" dirty="0"/>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900" dirty="0"/>
                    </a:p>
                  </a:txBody>
                  <a:tcPr marL="68580" marR="68580" marT="34290" marB="34290"/>
                </a:tc>
                <a:tc>
                  <a:txBody>
                    <a:bodyPr/>
                    <a:lstStyle/>
                    <a:p>
                      <a:pPr algn="ctr"/>
                      <a:endParaRPr lang="en-GB" sz="900" dirty="0"/>
                    </a:p>
                  </a:txBody>
                  <a:tcPr marL="68580" marR="68580" marT="34290" marB="34290"/>
                </a:tc>
                <a:tc>
                  <a:txBody>
                    <a:bodyPr/>
                    <a:lstStyle/>
                    <a:p>
                      <a:pPr algn="ctr"/>
                      <a:endParaRPr lang="en-GB" sz="900" dirty="0"/>
                    </a:p>
                  </a:txBody>
                  <a:tcPr marL="68580" marR="68580" marT="34290" marB="34290"/>
                </a:tc>
                <a:tc>
                  <a:txBody>
                    <a:bodyPr/>
                    <a:lstStyle/>
                    <a:p>
                      <a:endParaRPr lang="en-GB" sz="900" dirty="0"/>
                    </a:p>
                  </a:txBody>
                  <a:tcPr marL="68580" marR="68580" marT="34290" marB="34290"/>
                </a:tc>
                <a:extLst>
                  <a:ext uri="{0D108BD9-81ED-4DB2-BD59-A6C34878D82A}">
                    <a16:rowId xmlns:a16="http://schemas.microsoft.com/office/drawing/2014/main" val="3719950105"/>
                  </a:ext>
                </a:extLst>
              </a:tr>
              <a:tr h="342900">
                <a:tc>
                  <a:txBody>
                    <a:bodyPr/>
                    <a:lstStyle/>
                    <a:p>
                      <a:r>
                        <a:rPr lang="en-GB" sz="900" dirty="0"/>
                        <a:t>[Total Tail = 532 suppliers]</a:t>
                      </a:r>
                    </a:p>
                    <a:p>
                      <a:r>
                        <a:rPr lang="en-GB" sz="900" dirty="0">
                          <a:solidFill>
                            <a:srgbClr val="FF0000"/>
                          </a:solidFill>
                        </a:rPr>
                        <a:t>[reduce to 330 suppliers]</a:t>
                      </a:r>
                    </a:p>
                  </a:txBody>
                  <a:tcPr marL="68580" marR="68580" marT="34290" marB="34290"/>
                </a:tc>
                <a:tc>
                  <a:txBody>
                    <a:bodyPr/>
                    <a:lstStyle/>
                    <a:p>
                      <a:endParaRPr lang="en-GB" sz="900" dirty="0"/>
                    </a:p>
                  </a:txBody>
                  <a:tcPr marL="68580" marR="68580" marT="34290" marB="34290"/>
                </a:tc>
                <a:tc>
                  <a:txBody>
                    <a:bodyPr/>
                    <a:lstStyle/>
                    <a:p>
                      <a:pPr algn="ctr"/>
                      <a:r>
                        <a:rPr lang="en-GB" sz="900" dirty="0"/>
                        <a:t>£10mpa</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900" dirty="0">
                          <a:solidFill>
                            <a:srgbClr val="FF0000"/>
                          </a:solidFill>
                        </a:rPr>
                        <a:t>[£-2mpa]</a:t>
                      </a:r>
                      <a:endParaRPr lang="en-GB" sz="900" dirty="0"/>
                    </a:p>
                  </a:txBody>
                  <a:tcPr marL="68580" marR="68580" marT="34290" marB="34290"/>
                </a:tc>
                <a:tc>
                  <a:txBody>
                    <a:bodyPr/>
                    <a:lstStyle/>
                    <a:p>
                      <a:pPr algn="ctr"/>
                      <a:endParaRPr lang="en-GB" sz="900" dirty="0"/>
                    </a:p>
                  </a:txBody>
                  <a:tcPr marL="68580" marR="68580" marT="34290" marB="34290"/>
                </a:tc>
                <a:tc>
                  <a:txBody>
                    <a:bodyPr/>
                    <a:lstStyle/>
                    <a:p>
                      <a:pPr algn="ctr"/>
                      <a:endParaRPr lang="en-GB" sz="900" dirty="0"/>
                    </a:p>
                  </a:txBody>
                  <a:tcPr marL="68580" marR="68580" marT="34290" marB="34290"/>
                </a:tc>
                <a:tc>
                  <a:txBody>
                    <a:bodyPr/>
                    <a:lstStyle/>
                    <a:p>
                      <a:endParaRPr lang="en-GB" sz="900" dirty="0"/>
                    </a:p>
                  </a:txBody>
                  <a:tcPr marL="68580" marR="68580" marT="34290" marB="34290"/>
                </a:tc>
                <a:extLst>
                  <a:ext uri="{0D108BD9-81ED-4DB2-BD59-A6C34878D82A}">
                    <a16:rowId xmlns:a16="http://schemas.microsoft.com/office/drawing/2014/main" val="4199851017"/>
                  </a:ext>
                </a:extLst>
              </a:tr>
            </a:tbl>
          </a:graphicData>
        </a:graphic>
      </p:graphicFrame>
    </p:spTree>
    <p:extLst>
      <p:ext uri="{BB962C8B-B14F-4D97-AF65-F5344CB8AC3E}">
        <p14:creationId xmlns:p14="http://schemas.microsoft.com/office/powerpoint/2010/main" val="3083378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4DC52A-B974-444D-AC22-9BD0B8FB6CDE}"/>
              </a:ext>
            </a:extLst>
          </p:cNvPr>
          <p:cNvSpPr>
            <a:spLocks noGrp="1"/>
          </p:cNvSpPr>
          <p:nvPr>
            <p:ph type="title"/>
          </p:nvPr>
        </p:nvSpPr>
        <p:spPr/>
        <p:txBody>
          <a:bodyPr/>
          <a:lstStyle/>
          <a:p>
            <a:r>
              <a:rPr lang="en-GB" dirty="0"/>
              <a:t>Document Control</a:t>
            </a:r>
          </a:p>
        </p:txBody>
      </p:sp>
      <p:graphicFrame>
        <p:nvGraphicFramePr>
          <p:cNvPr id="5" name="Table 5">
            <a:extLst>
              <a:ext uri="{FF2B5EF4-FFF2-40B4-BE49-F238E27FC236}">
                <a16:creationId xmlns:a16="http://schemas.microsoft.com/office/drawing/2014/main" id="{302666DF-42D8-4ED0-86F4-EF1C3DFECF6B}"/>
              </a:ext>
            </a:extLst>
          </p:cNvPr>
          <p:cNvGraphicFramePr>
            <a:graphicFrameLocks noGrp="1"/>
          </p:cNvGraphicFramePr>
          <p:nvPr>
            <p:ph idx="1"/>
          </p:nvPr>
        </p:nvGraphicFramePr>
        <p:xfrm>
          <a:off x="914400" y="1369219"/>
          <a:ext cx="7600950" cy="556260"/>
        </p:xfrm>
        <a:graphic>
          <a:graphicData uri="http://schemas.openxmlformats.org/drawingml/2006/table">
            <a:tbl>
              <a:tblPr firstRow="1" bandRow="1">
                <a:tableStyleId>{5C22544A-7EE6-4342-B048-85BDC9FD1C3A}</a:tableStyleId>
              </a:tblPr>
              <a:tblGrid>
                <a:gridCol w="1016276">
                  <a:extLst>
                    <a:ext uri="{9D8B030D-6E8A-4147-A177-3AD203B41FA5}">
                      <a16:colId xmlns:a16="http://schemas.microsoft.com/office/drawing/2014/main" val="3935627740"/>
                    </a:ext>
                  </a:extLst>
                </a:gridCol>
                <a:gridCol w="1513232">
                  <a:extLst>
                    <a:ext uri="{9D8B030D-6E8A-4147-A177-3AD203B41FA5}">
                      <a16:colId xmlns:a16="http://schemas.microsoft.com/office/drawing/2014/main" val="3514994754"/>
                    </a:ext>
                  </a:extLst>
                </a:gridCol>
                <a:gridCol w="2094672">
                  <a:extLst>
                    <a:ext uri="{9D8B030D-6E8A-4147-A177-3AD203B41FA5}">
                      <a16:colId xmlns:a16="http://schemas.microsoft.com/office/drawing/2014/main" val="929332325"/>
                    </a:ext>
                  </a:extLst>
                </a:gridCol>
                <a:gridCol w="2976770">
                  <a:extLst>
                    <a:ext uri="{9D8B030D-6E8A-4147-A177-3AD203B41FA5}">
                      <a16:colId xmlns:a16="http://schemas.microsoft.com/office/drawing/2014/main" val="2566958654"/>
                    </a:ext>
                  </a:extLst>
                </a:gridCol>
              </a:tblGrid>
              <a:tr h="278130">
                <a:tc>
                  <a:txBody>
                    <a:bodyPr/>
                    <a:lstStyle/>
                    <a:p>
                      <a:pPr algn="ctr"/>
                      <a:r>
                        <a:rPr lang="en-GB" sz="1100" dirty="0"/>
                        <a:t>Version</a:t>
                      </a:r>
                    </a:p>
                  </a:txBody>
                  <a:tcPr marL="68580" marR="68580" marT="34290" marB="34290"/>
                </a:tc>
                <a:tc>
                  <a:txBody>
                    <a:bodyPr/>
                    <a:lstStyle/>
                    <a:p>
                      <a:r>
                        <a:rPr lang="en-GB" sz="1100" dirty="0"/>
                        <a:t>Date</a:t>
                      </a:r>
                    </a:p>
                  </a:txBody>
                  <a:tcPr marL="68580" marR="68580" marT="34290" marB="34290"/>
                </a:tc>
                <a:tc>
                  <a:txBody>
                    <a:bodyPr/>
                    <a:lstStyle/>
                    <a:p>
                      <a:r>
                        <a:rPr lang="en-GB" sz="1100" dirty="0"/>
                        <a:t>Author</a:t>
                      </a:r>
                    </a:p>
                  </a:txBody>
                  <a:tcPr marL="68580" marR="68580" marT="34290" marB="34290"/>
                </a:tc>
                <a:tc>
                  <a:txBody>
                    <a:bodyPr/>
                    <a:lstStyle/>
                    <a:p>
                      <a:r>
                        <a:rPr lang="en-GB" sz="1100" dirty="0"/>
                        <a:t>Notes</a:t>
                      </a:r>
                    </a:p>
                  </a:txBody>
                  <a:tcPr marL="68580" marR="68580" marT="34290" marB="34290"/>
                </a:tc>
                <a:extLst>
                  <a:ext uri="{0D108BD9-81ED-4DB2-BD59-A6C34878D82A}">
                    <a16:rowId xmlns:a16="http://schemas.microsoft.com/office/drawing/2014/main" val="1700431515"/>
                  </a:ext>
                </a:extLst>
              </a:tr>
              <a:tr h="278130">
                <a:tc>
                  <a:txBody>
                    <a:bodyPr/>
                    <a:lstStyle/>
                    <a:p>
                      <a:pPr algn="ctr"/>
                      <a:r>
                        <a:rPr lang="en-GB" sz="1100" dirty="0"/>
                        <a:t>0.1</a:t>
                      </a:r>
                    </a:p>
                  </a:txBody>
                  <a:tcPr marL="68580" marR="68580" marT="34290" marB="34290"/>
                </a:tc>
                <a:tc>
                  <a:txBody>
                    <a:bodyPr/>
                    <a:lstStyle/>
                    <a:p>
                      <a:r>
                        <a:rPr lang="en-GB" sz="1100" dirty="0"/>
                        <a:t>18</a:t>
                      </a:r>
                      <a:r>
                        <a:rPr lang="en-GB" sz="1100" baseline="30000" dirty="0"/>
                        <a:t>th</a:t>
                      </a:r>
                      <a:r>
                        <a:rPr lang="en-GB" sz="1100" dirty="0"/>
                        <a:t> August 2020</a:t>
                      </a:r>
                    </a:p>
                  </a:txBody>
                  <a:tcPr marL="68580" marR="68580" marT="34290" marB="34290"/>
                </a:tc>
                <a:tc>
                  <a:txBody>
                    <a:bodyPr/>
                    <a:lstStyle/>
                    <a:p>
                      <a:r>
                        <a:rPr lang="en-GB" sz="1100" dirty="0"/>
                        <a:t>Phil Clark</a:t>
                      </a:r>
                    </a:p>
                  </a:txBody>
                  <a:tcPr marL="68580" marR="68580" marT="34290" marB="34290"/>
                </a:tc>
                <a:tc>
                  <a:txBody>
                    <a:bodyPr/>
                    <a:lstStyle/>
                    <a:p>
                      <a:r>
                        <a:rPr lang="en-GB" sz="1100" dirty="0"/>
                        <a:t>Initial Draft for submission</a:t>
                      </a:r>
                    </a:p>
                  </a:txBody>
                  <a:tcPr marL="68580" marR="68580" marT="34290" marB="34290"/>
                </a:tc>
                <a:extLst>
                  <a:ext uri="{0D108BD9-81ED-4DB2-BD59-A6C34878D82A}">
                    <a16:rowId xmlns:a16="http://schemas.microsoft.com/office/drawing/2014/main" val="3790781612"/>
                  </a:ext>
                </a:extLst>
              </a:tr>
            </a:tbl>
          </a:graphicData>
        </a:graphic>
      </p:graphicFrame>
      <p:graphicFrame>
        <p:nvGraphicFramePr>
          <p:cNvPr id="7" name="Table 5">
            <a:extLst>
              <a:ext uri="{FF2B5EF4-FFF2-40B4-BE49-F238E27FC236}">
                <a16:creationId xmlns:a16="http://schemas.microsoft.com/office/drawing/2014/main" id="{D67F2C5E-DBC4-43BB-96AE-4B995F5F7861}"/>
              </a:ext>
            </a:extLst>
          </p:cNvPr>
          <p:cNvGraphicFramePr>
            <a:graphicFrameLocks/>
          </p:cNvGraphicFramePr>
          <p:nvPr>
            <p:extLst>
              <p:ext uri="{D42A27DB-BD31-4B8C-83A1-F6EECF244321}">
                <p14:modId xmlns:p14="http://schemas.microsoft.com/office/powerpoint/2010/main" val="298875122"/>
              </p:ext>
            </p:extLst>
          </p:nvPr>
        </p:nvGraphicFramePr>
        <p:xfrm>
          <a:off x="914400" y="2139702"/>
          <a:ext cx="7600950" cy="1783080"/>
        </p:xfrm>
        <a:graphic>
          <a:graphicData uri="http://schemas.openxmlformats.org/drawingml/2006/table">
            <a:tbl>
              <a:tblPr firstRow="1" bandRow="1">
                <a:tableStyleId>{5C22544A-7EE6-4342-B048-85BDC9FD1C3A}</a:tableStyleId>
              </a:tblPr>
              <a:tblGrid>
                <a:gridCol w="1016276">
                  <a:extLst>
                    <a:ext uri="{9D8B030D-6E8A-4147-A177-3AD203B41FA5}">
                      <a16:colId xmlns:a16="http://schemas.microsoft.com/office/drawing/2014/main" val="3935627740"/>
                    </a:ext>
                  </a:extLst>
                </a:gridCol>
                <a:gridCol w="1513232">
                  <a:extLst>
                    <a:ext uri="{9D8B030D-6E8A-4147-A177-3AD203B41FA5}">
                      <a16:colId xmlns:a16="http://schemas.microsoft.com/office/drawing/2014/main" val="3514994754"/>
                    </a:ext>
                  </a:extLst>
                </a:gridCol>
                <a:gridCol w="2094672">
                  <a:extLst>
                    <a:ext uri="{9D8B030D-6E8A-4147-A177-3AD203B41FA5}">
                      <a16:colId xmlns:a16="http://schemas.microsoft.com/office/drawing/2014/main" val="929332325"/>
                    </a:ext>
                  </a:extLst>
                </a:gridCol>
                <a:gridCol w="2976770">
                  <a:extLst>
                    <a:ext uri="{9D8B030D-6E8A-4147-A177-3AD203B41FA5}">
                      <a16:colId xmlns:a16="http://schemas.microsoft.com/office/drawing/2014/main" val="2566958654"/>
                    </a:ext>
                  </a:extLst>
                </a:gridCol>
              </a:tblGrid>
              <a:tr h="388620">
                <a:tc>
                  <a:txBody>
                    <a:bodyPr/>
                    <a:lstStyle/>
                    <a:p>
                      <a:pPr algn="ctr"/>
                      <a:r>
                        <a:rPr lang="en-GB" sz="1100" dirty="0"/>
                        <a:t>Stakeholder Role</a:t>
                      </a:r>
                    </a:p>
                  </a:txBody>
                  <a:tcPr marL="68580" marR="68580" marT="34290" marB="34290"/>
                </a:tc>
                <a:tc>
                  <a:txBody>
                    <a:bodyPr/>
                    <a:lstStyle/>
                    <a:p>
                      <a:r>
                        <a:rPr lang="en-GB" sz="1100" dirty="0"/>
                        <a:t>Name</a:t>
                      </a:r>
                    </a:p>
                  </a:txBody>
                  <a:tcPr marL="68580" marR="68580" marT="34290" marB="34290"/>
                </a:tc>
                <a:tc>
                  <a:txBody>
                    <a:bodyPr/>
                    <a:lstStyle/>
                    <a:p>
                      <a:r>
                        <a:rPr lang="en-GB" sz="1100" dirty="0"/>
                        <a:t>Sign-off Date</a:t>
                      </a:r>
                    </a:p>
                  </a:txBody>
                  <a:tcPr marL="68580" marR="68580" marT="34290" marB="34290"/>
                </a:tc>
                <a:tc>
                  <a:txBody>
                    <a:bodyPr/>
                    <a:lstStyle/>
                    <a:p>
                      <a:r>
                        <a:rPr lang="en-GB" sz="1100" dirty="0"/>
                        <a:t>Notes</a:t>
                      </a:r>
                    </a:p>
                  </a:txBody>
                  <a:tcPr marL="68580" marR="68580" marT="34290" marB="34290"/>
                </a:tc>
                <a:extLst>
                  <a:ext uri="{0D108BD9-81ED-4DB2-BD59-A6C34878D82A}">
                    <a16:rowId xmlns:a16="http://schemas.microsoft.com/office/drawing/2014/main" val="1700431515"/>
                  </a:ext>
                </a:extLst>
              </a:tr>
              <a:tr h="548640">
                <a:tc>
                  <a:txBody>
                    <a:bodyPr/>
                    <a:lstStyle/>
                    <a:p>
                      <a:pPr algn="ctr"/>
                      <a:r>
                        <a:rPr lang="en-GB" sz="1100" dirty="0"/>
                        <a:t>Head of Procurement / CPO</a:t>
                      </a:r>
                    </a:p>
                  </a:txBody>
                  <a:tcPr marL="68580" marR="68580" marT="34290" marB="34290"/>
                </a:tc>
                <a:tc>
                  <a:txBody>
                    <a:bodyPr/>
                    <a:lstStyle/>
                    <a:p>
                      <a:endParaRPr lang="en-GB" sz="1100" dirty="0"/>
                    </a:p>
                  </a:txBody>
                  <a:tcPr marL="68580" marR="68580" marT="34290" marB="34290"/>
                </a:tc>
                <a:tc>
                  <a:txBody>
                    <a:bodyPr/>
                    <a:lstStyle/>
                    <a:p>
                      <a:endParaRPr lang="en-GB" sz="1100" dirty="0"/>
                    </a:p>
                  </a:txBody>
                  <a:tcPr marL="68580" marR="68580" marT="34290" marB="34290"/>
                </a:tc>
                <a:tc>
                  <a:txBody>
                    <a:bodyPr/>
                    <a:lstStyle/>
                    <a:p>
                      <a:endParaRPr lang="en-GB" sz="1100" dirty="0"/>
                    </a:p>
                  </a:txBody>
                  <a:tcPr marL="68580" marR="68580" marT="34290" marB="34290"/>
                </a:tc>
                <a:extLst>
                  <a:ext uri="{0D108BD9-81ED-4DB2-BD59-A6C34878D82A}">
                    <a16:rowId xmlns:a16="http://schemas.microsoft.com/office/drawing/2014/main" val="3790781612"/>
                  </a:ext>
                </a:extLst>
              </a:tr>
              <a:tr h="278130">
                <a:tc>
                  <a:txBody>
                    <a:bodyPr/>
                    <a:lstStyle/>
                    <a:p>
                      <a:pPr algn="ctr"/>
                      <a:r>
                        <a:rPr lang="en-GB" sz="1100" dirty="0"/>
                        <a:t>Head of IT / CIO</a:t>
                      </a:r>
                    </a:p>
                  </a:txBody>
                  <a:tcPr marL="68580" marR="68580" marT="34290" marB="34290"/>
                </a:tc>
                <a:tc>
                  <a:txBody>
                    <a:bodyPr/>
                    <a:lstStyle/>
                    <a:p>
                      <a:endParaRPr lang="en-GB" sz="1100" dirty="0"/>
                    </a:p>
                  </a:txBody>
                  <a:tcPr marL="68580" marR="68580" marT="34290" marB="34290"/>
                </a:tc>
                <a:tc>
                  <a:txBody>
                    <a:bodyPr/>
                    <a:lstStyle/>
                    <a:p>
                      <a:endParaRPr lang="en-GB" sz="1100" dirty="0"/>
                    </a:p>
                  </a:txBody>
                  <a:tcPr marL="68580" marR="68580" marT="34290" marB="34290"/>
                </a:tc>
                <a:tc>
                  <a:txBody>
                    <a:bodyPr/>
                    <a:lstStyle/>
                    <a:p>
                      <a:endParaRPr lang="en-GB" sz="1100" dirty="0"/>
                    </a:p>
                  </a:txBody>
                  <a:tcPr marL="68580" marR="68580" marT="34290" marB="34290"/>
                </a:tc>
                <a:extLst>
                  <a:ext uri="{0D108BD9-81ED-4DB2-BD59-A6C34878D82A}">
                    <a16:rowId xmlns:a16="http://schemas.microsoft.com/office/drawing/2014/main" val="953717692"/>
                  </a:ext>
                </a:extLst>
              </a:tr>
              <a:tr h="388620">
                <a:tc>
                  <a:txBody>
                    <a:bodyPr/>
                    <a:lstStyle/>
                    <a:p>
                      <a:pPr algn="ctr"/>
                      <a:r>
                        <a:rPr lang="en-GB" sz="1100" dirty="0"/>
                        <a:t>Head of Finance / CFO</a:t>
                      </a:r>
                    </a:p>
                  </a:txBody>
                  <a:tcPr marL="68580" marR="68580" marT="34290" marB="34290"/>
                </a:tc>
                <a:tc>
                  <a:txBody>
                    <a:bodyPr/>
                    <a:lstStyle/>
                    <a:p>
                      <a:endParaRPr lang="en-GB" sz="1100" dirty="0"/>
                    </a:p>
                  </a:txBody>
                  <a:tcPr marL="68580" marR="68580" marT="34290" marB="34290"/>
                </a:tc>
                <a:tc>
                  <a:txBody>
                    <a:bodyPr/>
                    <a:lstStyle/>
                    <a:p>
                      <a:endParaRPr lang="en-GB" sz="1100" dirty="0"/>
                    </a:p>
                  </a:txBody>
                  <a:tcPr marL="68580" marR="68580" marT="34290" marB="34290"/>
                </a:tc>
                <a:tc>
                  <a:txBody>
                    <a:bodyPr/>
                    <a:lstStyle/>
                    <a:p>
                      <a:endParaRPr lang="en-GB" sz="1100" dirty="0"/>
                    </a:p>
                  </a:txBody>
                  <a:tcPr marL="68580" marR="68580" marT="34290" marB="34290"/>
                </a:tc>
                <a:extLst>
                  <a:ext uri="{0D108BD9-81ED-4DB2-BD59-A6C34878D82A}">
                    <a16:rowId xmlns:a16="http://schemas.microsoft.com/office/drawing/2014/main" val="2994750033"/>
                  </a:ext>
                </a:extLst>
              </a:tr>
            </a:tbl>
          </a:graphicData>
        </a:graphic>
      </p:graphicFrame>
    </p:spTree>
    <p:extLst>
      <p:ext uri="{BB962C8B-B14F-4D97-AF65-F5344CB8AC3E}">
        <p14:creationId xmlns:p14="http://schemas.microsoft.com/office/powerpoint/2010/main" val="117337310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4C994-02D5-40A2-8BA7-0285B79CBBC4}"/>
              </a:ext>
            </a:extLst>
          </p:cNvPr>
          <p:cNvSpPr>
            <a:spLocks noGrp="1"/>
          </p:cNvSpPr>
          <p:nvPr>
            <p:ph type="title"/>
          </p:nvPr>
        </p:nvSpPr>
        <p:spPr/>
        <p:txBody>
          <a:bodyPr/>
          <a:lstStyle/>
          <a:p>
            <a:r>
              <a:rPr lang="en-GB" dirty="0"/>
              <a:t>Risks  / Impact to plan</a:t>
            </a:r>
          </a:p>
        </p:txBody>
      </p:sp>
      <p:sp>
        <p:nvSpPr>
          <p:cNvPr id="5" name="Content Placeholder 2">
            <a:extLst>
              <a:ext uri="{FF2B5EF4-FFF2-40B4-BE49-F238E27FC236}">
                <a16:creationId xmlns:a16="http://schemas.microsoft.com/office/drawing/2014/main" id="{AEAA7AE4-A94F-4156-8C05-83358A8A3EFB}"/>
              </a:ext>
            </a:extLst>
          </p:cNvPr>
          <p:cNvSpPr txBox="1">
            <a:spLocks/>
          </p:cNvSpPr>
          <p:nvPr/>
        </p:nvSpPr>
        <p:spPr>
          <a:xfrm>
            <a:off x="491988" y="1248607"/>
            <a:ext cx="8483420" cy="326350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sz="2100" dirty="0"/>
          </a:p>
        </p:txBody>
      </p:sp>
      <p:graphicFrame>
        <p:nvGraphicFramePr>
          <p:cNvPr id="3" name="Table 3">
            <a:extLst>
              <a:ext uri="{FF2B5EF4-FFF2-40B4-BE49-F238E27FC236}">
                <a16:creationId xmlns:a16="http://schemas.microsoft.com/office/drawing/2014/main" id="{D4B2E3A3-C5C1-45CB-856E-3F2E250FEA80}"/>
              </a:ext>
            </a:extLst>
          </p:cNvPr>
          <p:cNvGraphicFramePr>
            <a:graphicFrameLocks noGrp="1"/>
          </p:cNvGraphicFramePr>
          <p:nvPr>
            <p:extLst>
              <p:ext uri="{D42A27DB-BD31-4B8C-83A1-F6EECF244321}">
                <p14:modId xmlns:p14="http://schemas.microsoft.com/office/powerpoint/2010/main" val="1583884180"/>
              </p:ext>
            </p:extLst>
          </p:nvPr>
        </p:nvGraphicFramePr>
        <p:xfrm>
          <a:off x="283265" y="1046645"/>
          <a:ext cx="8609774" cy="2343150"/>
        </p:xfrm>
        <a:graphic>
          <a:graphicData uri="http://schemas.openxmlformats.org/drawingml/2006/table">
            <a:tbl>
              <a:tblPr firstRow="1" bandRow="1">
                <a:tableStyleId>{5C22544A-7EE6-4342-B048-85BDC9FD1C3A}</a:tableStyleId>
              </a:tblPr>
              <a:tblGrid>
                <a:gridCol w="2966831">
                  <a:extLst>
                    <a:ext uri="{9D8B030D-6E8A-4147-A177-3AD203B41FA5}">
                      <a16:colId xmlns:a16="http://schemas.microsoft.com/office/drawing/2014/main" val="1102728048"/>
                    </a:ext>
                  </a:extLst>
                </a:gridCol>
                <a:gridCol w="1338056">
                  <a:extLst>
                    <a:ext uri="{9D8B030D-6E8A-4147-A177-3AD203B41FA5}">
                      <a16:colId xmlns:a16="http://schemas.microsoft.com/office/drawing/2014/main" val="1717440754"/>
                    </a:ext>
                  </a:extLst>
                </a:gridCol>
                <a:gridCol w="1233695">
                  <a:extLst>
                    <a:ext uri="{9D8B030D-6E8A-4147-A177-3AD203B41FA5}">
                      <a16:colId xmlns:a16="http://schemas.microsoft.com/office/drawing/2014/main" val="2991494856"/>
                    </a:ext>
                  </a:extLst>
                </a:gridCol>
                <a:gridCol w="3071192">
                  <a:extLst>
                    <a:ext uri="{9D8B030D-6E8A-4147-A177-3AD203B41FA5}">
                      <a16:colId xmlns:a16="http://schemas.microsoft.com/office/drawing/2014/main" val="3395274576"/>
                    </a:ext>
                  </a:extLst>
                </a:gridCol>
              </a:tblGrid>
              <a:tr h="278130">
                <a:tc>
                  <a:txBody>
                    <a:bodyPr/>
                    <a:lstStyle/>
                    <a:p>
                      <a:r>
                        <a:rPr lang="en-GB" sz="1400" dirty="0"/>
                        <a:t>Risk</a:t>
                      </a:r>
                    </a:p>
                  </a:txBody>
                  <a:tcPr marL="68580" marR="68580" marT="34290" marB="34290"/>
                </a:tc>
                <a:tc>
                  <a:txBody>
                    <a:bodyPr/>
                    <a:lstStyle/>
                    <a:p>
                      <a:r>
                        <a:rPr lang="en-GB" sz="1400" dirty="0"/>
                        <a:t>Impact</a:t>
                      </a:r>
                    </a:p>
                  </a:txBody>
                  <a:tcPr marL="68580" marR="68580" marT="34290" marB="34290"/>
                </a:tc>
                <a:tc>
                  <a:txBody>
                    <a:bodyPr/>
                    <a:lstStyle/>
                    <a:p>
                      <a:r>
                        <a:rPr lang="en-GB" sz="1400" dirty="0"/>
                        <a:t>Probability</a:t>
                      </a:r>
                    </a:p>
                  </a:txBody>
                  <a:tcPr marL="68580" marR="68580" marT="34290" marB="34290"/>
                </a:tc>
                <a:tc>
                  <a:txBody>
                    <a:bodyPr/>
                    <a:lstStyle/>
                    <a:p>
                      <a:r>
                        <a:rPr lang="en-GB" sz="1400" dirty="0"/>
                        <a:t>Mitigation</a:t>
                      </a:r>
                    </a:p>
                  </a:txBody>
                  <a:tcPr marL="68580" marR="68580" marT="34290" marB="34290"/>
                </a:tc>
                <a:extLst>
                  <a:ext uri="{0D108BD9-81ED-4DB2-BD59-A6C34878D82A}">
                    <a16:rowId xmlns:a16="http://schemas.microsoft.com/office/drawing/2014/main" val="73407931"/>
                  </a:ext>
                </a:extLst>
              </a:tr>
              <a:tr h="548640">
                <a:tc>
                  <a:txBody>
                    <a:bodyPr/>
                    <a:lstStyle/>
                    <a:p>
                      <a:r>
                        <a:rPr lang="en-GB" sz="1100" dirty="0"/>
                        <a:t>Supplier failure – Procurement management overhead distracted away from strategy</a:t>
                      </a:r>
                    </a:p>
                  </a:txBody>
                  <a:tcPr marL="68580" marR="68580" marT="34290" marB="34290"/>
                </a:tc>
                <a:tc>
                  <a:txBody>
                    <a:bodyPr/>
                    <a:lstStyle/>
                    <a:p>
                      <a:r>
                        <a:rPr lang="en-GB" sz="1100" dirty="0"/>
                        <a:t>Medium</a:t>
                      </a:r>
                    </a:p>
                  </a:txBody>
                  <a:tcPr marL="68580" marR="68580" marT="34290" marB="34290"/>
                </a:tc>
                <a:tc>
                  <a:txBody>
                    <a:bodyPr/>
                    <a:lstStyle/>
                    <a:p>
                      <a:r>
                        <a:rPr lang="en-GB" sz="1100" dirty="0"/>
                        <a:t>Low</a:t>
                      </a:r>
                    </a:p>
                  </a:txBody>
                  <a:tcPr marL="68580" marR="68580" marT="34290" marB="34290"/>
                </a:tc>
                <a:tc>
                  <a:txBody>
                    <a:bodyPr/>
                    <a:lstStyle/>
                    <a:p>
                      <a:r>
                        <a:rPr lang="en-GB" sz="1100" dirty="0"/>
                        <a:t>Proactive credit checks on all suppliers</a:t>
                      </a:r>
                    </a:p>
                    <a:p>
                      <a:r>
                        <a:rPr lang="en-GB" sz="1100" dirty="0"/>
                        <a:t>Separate BAU management from transformation projects</a:t>
                      </a:r>
                    </a:p>
                  </a:txBody>
                  <a:tcPr marL="68580" marR="68580" marT="34290" marB="34290"/>
                </a:tc>
                <a:extLst>
                  <a:ext uri="{0D108BD9-81ED-4DB2-BD59-A6C34878D82A}">
                    <a16:rowId xmlns:a16="http://schemas.microsoft.com/office/drawing/2014/main" val="1225760059"/>
                  </a:ext>
                </a:extLst>
              </a:tr>
              <a:tr h="3886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t>Business performance – lack of funds to support </a:t>
                      </a:r>
                      <a:r>
                        <a:rPr lang="en-GB" sz="1100" dirty="0" err="1"/>
                        <a:t>CapEx</a:t>
                      </a:r>
                      <a:r>
                        <a:rPr lang="en-GB" sz="1100" dirty="0"/>
                        <a:t> projects may disrupt </a:t>
                      </a:r>
                      <a:r>
                        <a:rPr lang="en-GB" sz="1100" dirty="0" err="1"/>
                        <a:t>OpEx</a:t>
                      </a:r>
                      <a:r>
                        <a:rPr lang="en-GB" sz="1100" dirty="0"/>
                        <a:t> savings</a:t>
                      </a:r>
                    </a:p>
                  </a:txBody>
                  <a:tcPr marL="68580" marR="68580" marT="34290" marB="34290"/>
                </a:tc>
                <a:tc>
                  <a:txBody>
                    <a:bodyPr/>
                    <a:lstStyle/>
                    <a:p>
                      <a:r>
                        <a:rPr lang="en-GB" sz="1100" dirty="0"/>
                        <a:t>High</a:t>
                      </a:r>
                    </a:p>
                  </a:txBody>
                  <a:tcPr marL="68580" marR="68580" marT="34290" marB="34290"/>
                </a:tc>
                <a:tc>
                  <a:txBody>
                    <a:bodyPr/>
                    <a:lstStyle/>
                    <a:p>
                      <a:r>
                        <a:rPr lang="en-GB" sz="1100" dirty="0"/>
                        <a:t>Low</a:t>
                      </a:r>
                    </a:p>
                  </a:txBody>
                  <a:tcPr marL="68580" marR="68580" marT="34290" marB="34290"/>
                </a:tc>
                <a:tc>
                  <a:txBody>
                    <a:bodyPr/>
                    <a:lstStyle/>
                    <a:p>
                      <a:r>
                        <a:rPr lang="en-GB" sz="1100" dirty="0"/>
                        <a:t>Confirm budget with finance</a:t>
                      </a:r>
                    </a:p>
                  </a:txBody>
                  <a:tcPr marL="68580" marR="68580" marT="34290" marB="34290"/>
                </a:tc>
                <a:extLst>
                  <a:ext uri="{0D108BD9-81ED-4DB2-BD59-A6C34878D82A}">
                    <a16:rowId xmlns:a16="http://schemas.microsoft.com/office/drawing/2014/main" val="3444906138"/>
                  </a:ext>
                </a:extLst>
              </a:tr>
              <a:tr h="3886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t>Change of personnel – IT or key personnel changes on projects</a:t>
                      </a:r>
                    </a:p>
                  </a:txBody>
                  <a:tcPr marL="68580" marR="68580" marT="34290" marB="34290"/>
                </a:tc>
                <a:tc>
                  <a:txBody>
                    <a:bodyPr/>
                    <a:lstStyle/>
                    <a:p>
                      <a:r>
                        <a:rPr lang="en-GB" sz="1100" dirty="0"/>
                        <a:t>High</a:t>
                      </a:r>
                    </a:p>
                  </a:txBody>
                  <a:tcPr marL="68580" marR="68580" marT="34290" marB="34290"/>
                </a:tc>
                <a:tc>
                  <a:txBody>
                    <a:bodyPr/>
                    <a:lstStyle/>
                    <a:p>
                      <a:r>
                        <a:rPr lang="en-GB" sz="1100" dirty="0"/>
                        <a:t>Medium</a:t>
                      </a:r>
                    </a:p>
                  </a:txBody>
                  <a:tcPr marL="68580" marR="68580" marT="34290" marB="34290"/>
                </a:tc>
                <a:tc>
                  <a:txBody>
                    <a:bodyPr/>
                    <a:lstStyle/>
                    <a:p>
                      <a:r>
                        <a:rPr lang="en-GB" sz="1100" dirty="0"/>
                        <a:t>Identify and secure key resources</a:t>
                      </a:r>
                    </a:p>
                  </a:txBody>
                  <a:tcPr marL="68580" marR="68580" marT="34290" marB="34290"/>
                </a:tc>
                <a:extLst>
                  <a:ext uri="{0D108BD9-81ED-4DB2-BD59-A6C34878D82A}">
                    <a16:rowId xmlns:a16="http://schemas.microsoft.com/office/drawing/2014/main" val="1180902855"/>
                  </a:ext>
                </a:extLst>
              </a:tr>
              <a:tr h="27813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t>Project slippage</a:t>
                      </a:r>
                    </a:p>
                  </a:txBody>
                  <a:tcPr marL="68580" marR="68580" marT="34290" marB="34290"/>
                </a:tc>
                <a:tc>
                  <a:txBody>
                    <a:bodyPr/>
                    <a:lstStyle/>
                    <a:p>
                      <a:r>
                        <a:rPr lang="en-GB" sz="1100" dirty="0"/>
                        <a:t>Medium</a:t>
                      </a:r>
                    </a:p>
                  </a:txBody>
                  <a:tcPr marL="68580" marR="68580" marT="34290" marB="34290"/>
                </a:tc>
                <a:tc>
                  <a:txBody>
                    <a:bodyPr/>
                    <a:lstStyle/>
                    <a:p>
                      <a:r>
                        <a:rPr lang="en-GB" sz="1100" dirty="0"/>
                        <a:t>Medium</a:t>
                      </a:r>
                    </a:p>
                  </a:txBody>
                  <a:tcPr marL="68580" marR="68580" marT="34290" marB="34290"/>
                </a:tc>
                <a:tc>
                  <a:txBody>
                    <a:bodyPr/>
                    <a:lstStyle/>
                    <a:p>
                      <a:r>
                        <a:rPr lang="en-GB" sz="1100" dirty="0"/>
                        <a:t>Leverage PMO resources</a:t>
                      </a:r>
                    </a:p>
                  </a:txBody>
                  <a:tcPr marL="68580" marR="68580" marT="34290" marB="34290"/>
                </a:tc>
                <a:extLst>
                  <a:ext uri="{0D108BD9-81ED-4DB2-BD59-A6C34878D82A}">
                    <a16:rowId xmlns:a16="http://schemas.microsoft.com/office/drawing/2014/main" val="2803416226"/>
                  </a:ext>
                </a:extLst>
              </a:tr>
              <a:tr h="3886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t>Resource constraints in Legal</a:t>
                      </a:r>
                    </a:p>
                    <a:p>
                      <a:endParaRPr lang="en-GB" sz="1100" dirty="0"/>
                    </a:p>
                  </a:txBody>
                  <a:tcPr marL="68580" marR="68580" marT="34290" marB="34290"/>
                </a:tc>
                <a:tc>
                  <a:txBody>
                    <a:bodyPr/>
                    <a:lstStyle/>
                    <a:p>
                      <a:r>
                        <a:rPr lang="en-GB" sz="1100" dirty="0"/>
                        <a:t>Medium</a:t>
                      </a:r>
                    </a:p>
                  </a:txBody>
                  <a:tcPr marL="68580" marR="68580" marT="34290" marB="34290"/>
                </a:tc>
                <a:tc>
                  <a:txBody>
                    <a:bodyPr/>
                    <a:lstStyle/>
                    <a:p>
                      <a:r>
                        <a:rPr lang="en-GB" sz="1100" dirty="0"/>
                        <a:t>High</a:t>
                      </a:r>
                    </a:p>
                  </a:txBody>
                  <a:tcPr marL="68580" marR="68580" marT="34290" marB="34290"/>
                </a:tc>
                <a:tc>
                  <a:txBody>
                    <a:bodyPr/>
                    <a:lstStyle/>
                    <a:p>
                      <a:r>
                        <a:rPr lang="en-GB" sz="1100" dirty="0"/>
                        <a:t>Investigate interim / contract resource</a:t>
                      </a:r>
                    </a:p>
                  </a:txBody>
                  <a:tcPr marL="68580" marR="68580" marT="34290" marB="34290"/>
                </a:tc>
                <a:extLst>
                  <a:ext uri="{0D108BD9-81ED-4DB2-BD59-A6C34878D82A}">
                    <a16:rowId xmlns:a16="http://schemas.microsoft.com/office/drawing/2014/main" val="740726177"/>
                  </a:ext>
                </a:extLst>
              </a:tr>
            </a:tbl>
          </a:graphicData>
        </a:graphic>
      </p:graphicFrame>
    </p:spTree>
    <p:extLst>
      <p:ext uri="{BB962C8B-B14F-4D97-AF65-F5344CB8AC3E}">
        <p14:creationId xmlns:p14="http://schemas.microsoft.com/office/powerpoint/2010/main" val="25804336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4C994-02D5-40A2-8BA7-0285B79CBBC4}"/>
              </a:ext>
            </a:extLst>
          </p:cNvPr>
          <p:cNvSpPr>
            <a:spLocks noGrp="1"/>
          </p:cNvSpPr>
          <p:nvPr>
            <p:ph type="title"/>
          </p:nvPr>
        </p:nvSpPr>
        <p:spPr/>
        <p:txBody>
          <a:bodyPr/>
          <a:lstStyle/>
          <a:p>
            <a:r>
              <a:rPr lang="en-GB" dirty="0"/>
              <a:t>Governance Structure / Next Steps</a:t>
            </a:r>
          </a:p>
        </p:txBody>
      </p:sp>
      <p:sp>
        <p:nvSpPr>
          <p:cNvPr id="5" name="Content Placeholder 2">
            <a:extLst>
              <a:ext uri="{FF2B5EF4-FFF2-40B4-BE49-F238E27FC236}">
                <a16:creationId xmlns:a16="http://schemas.microsoft.com/office/drawing/2014/main" id="{AEAA7AE4-A94F-4156-8C05-83358A8A3EFB}"/>
              </a:ext>
            </a:extLst>
          </p:cNvPr>
          <p:cNvSpPr txBox="1">
            <a:spLocks/>
          </p:cNvSpPr>
          <p:nvPr/>
        </p:nvSpPr>
        <p:spPr>
          <a:xfrm>
            <a:off x="491988" y="1248607"/>
            <a:ext cx="8483420" cy="326350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600" dirty="0"/>
              <a:t>Internal Category Review</a:t>
            </a:r>
          </a:p>
          <a:p>
            <a:pPr lvl="1"/>
            <a:r>
              <a:rPr lang="en-GB" sz="1200" dirty="0"/>
              <a:t>Quarterly Update (CPO / CIO / Tech Proc)</a:t>
            </a:r>
          </a:p>
          <a:p>
            <a:pPr lvl="1"/>
            <a:r>
              <a:rPr lang="en-GB" sz="1200" dirty="0"/>
              <a:t>Monthly Update (Head of Department / Tech Proc)</a:t>
            </a:r>
          </a:p>
          <a:p>
            <a:r>
              <a:rPr lang="en-GB" sz="1600" dirty="0"/>
              <a:t>External SRM Review</a:t>
            </a:r>
          </a:p>
          <a:p>
            <a:pPr lvl="1"/>
            <a:r>
              <a:rPr lang="en-GB" sz="1200" dirty="0"/>
              <a:t>Tier 1 Suppliers : 3 QBR + ABR (CPO / CIO / Tech Proc) = Annual CEO meeting</a:t>
            </a:r>
          </a:p>
          <a:p>
            <a:pPr lvl="1"/>
            <a:r>
              <a:rPr lang="en-GB" sz="1200" dirty="0"/>
              <a:t>Tier 2 Suppliers : ABR (CPO / CIO / Tech Proc)</a:t>
            </a:r>
          </a:p>
          <a:p>
            <a:r>
              <a:rPr lang="en-GB" sz="1600" dirty="0"/>
              <a:t>Objectives realisation</a:t>
            </a:r>
          </a:p>
          <a:p>
            <a:pPr lvl="1"/>
            <a:r>
              <a:rPr lang="en-GB" sz="1200" dirty="0"/>
              <a:t>Monthly report issued via email with project updates</a:t>
            </a:r>
          </a:p>
        </p:txBody>
      </p:sp>
    </p:spTree>
    <p:extLst>
      <p:ext uri="{BB962C8B-B14F-4D97-AF65-F5344CB8AC3E}">
        <p14:creationId xmlns:p14="http://schemas.microsoft.com/office/powerpoint/2010/main" val="13131983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5DAC1-59AD-475C-8AA9-C55DB57A41A3}"/>
              </a:ext>
            </a:extLst>
          </p:cNvPr>
          <p:cNvSpPr>
            <a:spLocks noGrp="1"/>
          </p:cNvSpPr>
          <p:nvPr>
            <p:ph type="title"/>
          </p:nvPr>
        </p:nvSpPr>
        <p:spPr/>
        <p:txBody>
          <a:bodyPr/>
          <a:lstStyle/>
          <a:p>
            <a:r>
              <a:rPr lang="en-GB" dirty="0"/>
              <a:t>External References</a:t>
            </a:r>
          </a:p>
        </p:txBody>
      </p:sp>
      <p:graphicFrame>
        <p:nvGraphicFramePr>
          <p:cNvPr id="3" name="Table 3">
            <a:extLst>
              <a:ext uri="{FF2B5EF4-FFF2-40B4-BE49-F238E27FC236}">
                <a16:creationId xmlns:a16="http://schemas.microsoft.com/office/drawing/2014/main" id="{4E825814-4252-4DB7-B82E-71ACC5580E0C}"/>
              </a:ext>
            </a:extLst>
          </p:cNvPr>
          <p:cNvGraphicFramePr>
            <a:graphicFrameLocks noGrp="1"/>
          </p:cNvGraphicFramePr>
          <p:nvPr>
            <p:extLst>
              <p:ext uri="{D42A27DB-BD31-4B8C-83A1-F6EECF244321}">
                <p14:modId xmlns:p14="http://schemas.microsoft.com/office/powerpoint/2010/main" val="1516349543"/>
              </p:ext>
            </p:extLst>
          </p:nvPr>
        </p:nvGraphicFramePr>
        <p:xfrm>
          <a:off x="383485" y="1180823"/>
          <a:ext cx="8263559" cy="1257300"/>
        </p:xfrm>
        <a:graphic>
          <a:graphicData uri="http://schemas.openxmlformats.org/drawingml/2006/table">
            <a:tbl>
              <a:tblPr firstRow="1" bandRow="1">
                <a:tableStyleId>{5C22544A-7EE6-4342-B048-85BDC9FD1C3A}</a:tableStyleId>
              </a:tblPr>
              <a:tblGrid>
                <a:gridCol w="3030607">
                  <a:extLst>
                    <a:ext uri="{9D8B030D-6E8A-4147-A177-3AD203B41FA5}">
                      <a16:colId xmlns:a16="http://schemas.microsoft.com/office/drawing/2014/main" val="3573545135"/>
                    </a:ext>
                  </a:extLst>
                </a:gridCol>
                <a:gridCol w="5232952">
                  <a:extLst>
                    <a:ext uri="{9D8B030D-6E8A-4147-A177-3AD203B41FA5}">
                      <a16:colId xmlns:a16="http://schemas.microsoft.com/office/drawing/2014/main" val="2490299830"/>
                    </a:ext>
                  </a:extLst>
                </a:gridCol>
              </a:tblGrid>
              <a:tr h="278130">
                <a:tc>
                  <a:txBody>
                    <a:bodyPr/>
                    <a:lstStyle/>
                    <a:p>
                      <a:r>
                        <a:rPr lang="en-GB" sz="1400" dirty="0"/>
                        <a:t>Reference</a:t>
                      </a:r>
                    </a:p>
                  </a:txBody>
                  <a:tcPr marL="68580" marR="68580" marT="34290" marB="34290"/>
                </a:tc>
                <a:tc>
                  <a:txBody>
                    <a:bodyPr/>
                    <a:lstStyle/>
                    <a:p>
                      <a:r>
                        <a:rPr lang="en-GB" sz="1400" dirty="0"/>
                        <a:t>Source</a:t>
                      </a:r>
                    </a:p>
                  </a:txBody>
                  <a:tcPr marL="68580" marR="68580" marT="34290" marB="34290"/>
                </a:tc>
                <a:extLst>
                  <a:ext uri="{0D108BD9-81ED-4DB2-BD59-A6C34878D82A}">
                    <a16:rowId xmlns:a16="http://schemas.microsoft.com/office/drawing/2014/main" val="1766502859"/>
                  </a:ext>
                </a:extLst>
              </a:tr>
              <a:tr h="480060">
                <a:tc>
                  <a:txBody>
                    <a:bodyPr/>
                    <a:lstStyle/>
                    <a:p>
                      <a:r>
                        <a:rPr lang="en-GB" sz="1400" dirty="0"/>
                        <a:t>[Mobile phone demand is likely to fall in 2020]</a:t>
                      </a:r>
                    </a:p>
                  </a:txBody>
                  <a:tcPr marL="68580" marR="68580" marT="34290" marB="34290"/>
                </a:tc>
                <a:tc>
                  <a:txBody>
                    <a:bodyPr/>
                    <a:lstStyle/>
                    <a:p>
                      <a:r>
                        <a:rPr lang="en-GB" sz="1400" dirty="0">
                          <a:hlinkClick r:id="rId2"/>
                        </a:rPr>
                        <a:t>[https://www.ccsinsight.com/blog/mobile-phone-slips-in-2020/</a:t>
                      </a:r>
                      <a:r>
                        <a:rPr lang="en-GB" sz="1400" dirty="0"/>
                        <a:t>]</a:t>
                      </a:r>
                    </a:p>
                  </a:txBody>
                  <a:tcPr marL="68580" marR="68580" marT="34290" marB="34290"/>
                </a:tc>
                <a:extLst>
                  <a:ext uri="{0D108BD9-81ED-4DB2-BD59-A6C34878D82A}">
                    <a16:rowId xmlns:a16="http://schemas.microsoft.com/office/drawing/2014/main" val="1534866387"/>
                  </a:ext>
                </a:extLst>
              </a:tr>
              <a:tr h="480060">
                <a:tc>
                  <a:txBody>
                    <a:bodyPr/>
                    <a:lstStyle/>
                    <a:p>
                      <a:r>
                        <a:rPr lang="en-GB" sz="1400" dirty="0"/>
                        <a:t>[Analyst Report x]</a:t>
                      </a:r>
                    </a:p>
                  </a:txBody>
                  <a:tcPr marL="68580" marR="68580" marT="34290" marB="34290"/>
                </a:tc>
                <a:tc>
                  <a:txBody>
                    <a:bodyPr/>
                    <a:lstStyle/>
                    <a:p>
                      <a:r>
                        <a:rPr lang="en-GB" sz="1400" dirty="0"/>
                        <a:t>[Link]</a:t>
                      </a:r>
                    </a:p>
                  </a:txBody>
                  <a:tcPr marL="68580" marR="68580" marT="34290" marB="34290"/>
                </a:tc>
                <a:extLst>
                  <a:ext uri="{0D108BD9-81ED-4DB2-BD59-A6C34878D82A}">
                    <a16:rowId xmlns:a16="http://schemas.microsoft.com/office/drawing/2014/main" val="1981945325"/>
                  </a:ext>
                </a:extLst>
              </a:tr>
            </a:tbl>
          </a:graphicData>
        </a:graphic>
      </p:graphicFrame>
    </p:spTree>
    <p:extLst>
      <p:ext uri="{BB962C8B-B14F-4D97-AF65-F5344CB8AC3E}">
        <p14:creationId xmlns:p14="http://schemas.microsoft.com/office/powerpoint/2010/main" val="339399056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4DC52A-B974-444D-AC22-9BD0B8FB6CDE}"/>
              </a:ext>
            </a:extLst>
          </p:cNvPr>
          <p:cNvSpPr>
            <a:spLocks noGrp="1"/>
          </p:cNvSpPr>
          <p:nvPr>
            <p:ph type="title"/>
          </p:nvPr>
        </p:nvSpPr>
        <p:spPr/>
        <p:txBody>
          <a:bodyPr/>
          <a:lstStyle/>
          <a:p>
            <a:r>
              <a:rPr lang="en-GB" dirty="0"/>
              <a:t>Who is Embedded IT?</a:t>
            </a:r>
          </a:p>
        </p:txBody>
      </p:sp>
      <p:sp>
        <p:nvSpPr>
          <p:cNvPr id="13" name="Content Placeholder 2">
            <a:extLst>
              <a:ext uri="{FF2B5EF4-FFF2-40B4-BE49-F238E27FC236}">
                <a16:creationId xmlns:a16="http://schemas.microsoft.com/office/drawing/2014/main" id="{72F1B309-BF50-4897-9A64-B33E6013CBD2}"/>
              </a:ext>
            </a:extLst>
          </p:cNvPr>
          <p:cNvSpPr>
            <a:spLocks noGrp="1"/>
          </p:cNvSpPr>
          <p:nvPr>
            <p:ph idx="1"/>
          </p:nvPr>
        </p:nvSpPr>
        <p:spPr>
          <a:xfrm>
            <a:off x="914400" y="1268016"/>
            <a:ext cx="7600950" cy="3364707"/>
          </a:xfrm>
        </p:spPr>
        <p:txBody>
          <a:bodyPr>
            <a:normAutofit/>
          </a:bodyPr>
          <a:lstStyle/>
          <a:p>
            <a:r>
              <a:rPr lang="en-GB" sz="1200" dirty="0"/>
              <a:t>This template has been created by Phil Clark of Embedded IT</a:t>
            </a:r>
          </a:p>
          <a:p>
            <a:r>
              <a:rPr lang="en-GB" sz="1200" dirty="0"/>
              <a:t>Embedded IT is made up of a small team of IT Commercial Management and Procurement consultants who have combined extensive industry knowledge and experience to help:</a:t>
            </a:r>
          </a:p>
          <a:p>
            <a:pPr lvl="1"/>
            <a:r>
              <a:rPr lang="en-GB" sz="1200" dirty="0"/>
              <a:t>Clients </a:t>
            </a:r>
            <a:r>
              <a:rPr lang="en-GB" sz="1200" b="1" dirty="0"/>
              <a:t>buy</a:t>
            </a:r>
            <a:r>
              <a:rPr lang="en-GB" sz="1200" dirty="0"/>
              <a:t> technology intelligently</a:t>
            </a:r>
          </a:p>
          <a:p>
            <a:pPr lvl="1"/>
            <a:r>
              <a:rPr lang="en-GB" sz="1200" dirty="0"/>
              <a:t>Suppliers </a:t>
            </a:r>
            <a:r>
              <a:rPr lang="en-GB" sz="1200" b="1" dirty="0"/>
              <a:t>market and manage </a:t>
            </a:r>
            <a:r>
              <a:rPr lang="en-GB" sz="1200" dirty="0"/>
              <a:t>technology intelligently</a:t>
            </a:r>
          </a:p>
          <a:p>
            <a:r>
              <a:rPr lang="en-GB" sz="1200" dirty="0"/>
              <a:t>Embedded IT is CIPS affiliated and active on the local (South of England) branch promoting best practice Technology Procurement activity</a:t>
            </a:r>
          </a:p>
          <a:p>
            <a:r>
              <a:rPr lang="en-GB" sz="1200" dirty="0"/>
              <a:t>You can download a series of Buying Guides, designed to support Buyers through the Supplier Process, from the CIPS downloads section and via the Embedded IT website directly</a:t>
            </a:r>
          </a:p>
          <a:p>
            <a:r>
              <a:rPr lang="en-GB" sz="1200" dirty="0"/>
              <a:t>The team at Embedded IT specialise in IT Strategy, Category Management, Sourcing, Negotiation, SRM, Sustainability in IT, and Supplier Consolidation projects</a:t>
            </a:r>
          </a:p>
          <a:p>
            <a:r>
              <a:rPr lang="en-GB" sz="1200" dirty="0"/>
              <a:t>For more information, or if you’d like the Embedded IT team to support you:</a:t>
            </a:r>
          </a:p>
          <a:p>
            <a:pPr lvl="1"/>
            <a:r>
              <a:rPr lang="en-GB" sz="1050" dirty="0"/>
              <a:t>Please visit: </a:t>
            </a:r>
            <a:r>
              <a:rPr lang="en-GB" sz="1050" dirty="0">
                <a:hlinkClick r:id="rId2"/>
              </a:rPr>
              <a:t>www.embedded-it.co.uk</a:t>
            </a:r>
            <a:r>
              <a:rPr lang="en-GB" sz="1050" dirty="0"/>
              <a:t> </a:t>
            </a:r>
          </a:p>
          <a:p>
            <a:pPr lvl="1"/>
            <a:r>
              <a:rPr lang="en-GB" sz="1050" dirty="0"/>
              <a:t>Email: </a:t>
            </a:r>
            <a:r>
              <a:rPr lang="en-GB" sz="1050" dirty="0">
                <a:hlinkClick r:id="rId3"/>
              </a:rPr>
              <a:t>enquiries@embedded-it.co.uk</a:t>
            </a:r>
            <a:r>
              <a:rPr lang="en-GB" sz="1050" dirty="0"/>
              <a:t> </a:t>
            </a:r>
          </a:p>
          <a:p>
            <a:pPr lvl="1"/>
            <a:r>
              <a:rPr lang="en-GB" sz="1050" dirty="0"/>
              <a:t>Connect with Phil Clark: </a:t>
            </a:r>
            <a:r>
              <a:rPr lang="en-GB" sz="1050" dirty="0">
                <a:hlinkClick r:id="rId4"/>
              </a:rPr>
              <a:t>linkedin.com/in/philclarkmsp/</a:t>
            </a:r>
            <a:r>
              <a:rPr lang="en-GB" sz="1050" dirty="0"/>
              <a:t> or follow Embedded IT: </a:t>
            </a:r>
            <a:r>
              <a:rPr lang="en-GB" sz="1050" dirty="0">
                <a:hlinkClick r:id="rId5"/>
              </a:rPr>
              <a:t>linkedin.com/company/embedded-it</a:t>
            </a:r>
            <a:r>
              <a:rPr lang="en-GB" sz="1050" dirty="0"/>
              <a:t> </a:t>
            </a:r>
          </a:p>
        </p:txBody>
      </p:sp>
    </p:spTree>
    <p:extLst>
      <p:ext uri="{BB962C8B-B14F-4D97-AF65-F5344CB8AC3E}">
        <p14:creationId xmlns:p14="http://schemas.microsoft.com/office/powerpoint/2010/main" val="878119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4DC52A-B974-444D-AC22-9BD0B8FB6CDE}"/>
              </a:ext>
            </a:extLst>
          </p:cNvPr>
          <p:cNvSpPr>
            <a:spLocks noGrp="1"/>
          </p:cNvSpPr>
          <p:nvPr>
            <p:ph type="title"/>
          </p:nvPr>
        </p:nvSpPr>
        <p:spPr/>
        <p:txBody>
          <a:bodyPr/>
          <a:lstStyle/>
          <a:p>
            <a:r>
              <a:rPr lang="en-GB" dirty="0"/>
              <a:t>Contents / Agenda</a:t>
            </a:r>
          </a:p>
        </p:txBody>
      </p:sp>
      <p:sp>
        <p:nvSpPr>
          <p:cNvPr id="4" name="Content Placeholder 3">
            <a:extLst>
              <a:ext uri="{FF2B5EF4-FFF2-40B4-BE49-F238E27FC236}">
                <a16:creationId xmlns:a16="http://schemas.microsoft.com/office/drawing/2014/main" id="{B662F8AA-0051-43EC-916D-8281BA8167DB}"/>
              </a:ext>
            </a:extLst>
          </p:cNvPr>
          <p:cNvSpPr>
            <a:spLocks noGrp="1"/>
          </p:cNvSpPr>
          <p:nvPr>
            <p:ph idx="1"/>
          </p:nvPr>
        </p:nvSpPr>
        <p:spPr>
          <a:xfrm>
            <a:off x="771525" y="1268016"/>
            <a:ext cx="7600950" cy="3263504"/>
          </a:xfrm>
        </p:spPr>
        <p:txBody>
          <a:bodyPr>
            <a:normAutofit lnSpcReduction="10000"/>
          </a:bodyPr>
          <a:lstStyle/>
          <a:p>
            <a:r>
              <a:rPr lang="en-GB" sz="1600" dirty="0"/>
              <a:t>Executive Summary</a:t>
            </a:r>
          </a:p>
          <a:p>
            <a:r>
              <a:rPr lang="en-GB" sz="1600" dirty="0"/>
              <a:t>Category Profile</a:t>
            </a:r>
          </a:p>
          <a:p>
            <a:pPr lvl="1"/>
            <a:r>
              <a:rPr lang="en-GB" sz="1000" dirty="0"/>
              <a:t>Category Sub-Structure</a:t>
            </a:r>
          </a:p>
          <a:p>
            <a:pPr lvl="2"/>
            <a:r>
              <a:rPr lang="en-GB" sz="1000" dirty="0"/>
              <a:t>Internal Insights and Market Insights</a:t>
            </a:r>
          </a:p>
          <a:p>
            <a:pPr lvl="2"/>
            <a:r>
              <a:rPr lang="en-GB" sz="1000" dirty="0"/>
              <a:t>Key Suppliers and Projects</a:t>
            </a:r>
          </a:p>
          <a:p>
            <a:pPr lvl="1"/>
            <a:r>
              <a:rPr lang="en-GB" sz="1000" dirty="0"/>
              <a:t>Stakeholder Map</a:t>
            </a:r>
          </a:p>
          <a:p>
            <a:r>
              <a:rPr lang="en-GB" sz="1600" dirty="0"/>
              <a:t>Category Strategy (12-36 months)</a:t>
            </a:r>
          </a:p>
          <a:p>
            <a:pPr lvl="1"/>
            <a:r>
              <a:rPr lang="en-GB" sz="1000" dirty="0"/>
              <a:t>Business Requirements and Strategy</a:t>
            </a:r>
          </a:p>
          <a:p>
            <a:pPr lvl="1"/>
            <a:r>
              <a:rPr lang="en-GB" sz="1000" dirty="0"/>
              <a:t>High Level Strategy and Priorities Roadmap</a:t>
            </a:r>
          </a:p>
          <a:p>
            <a:pPr lvl="1"/>
            <a:r>
              <a:rPr lang="en-GB" sz="1000" dirty="0"/>
              <a:t>Current and Planned Supply Base</a:t>
            </a:r>
          </a:p>
          <a:p>
            <a:pPr lvl="1"/>
            <a:r>
              <a:rPr lang="en-GB" sz="1000" dirty="0"/>
              <a:t>Supplier Relationship Management / Tiering</a:t>
            </a:r>
          </a:p>
          <a:p>
            <a:pPr lvl="1"/>
            <a:r>
              <a:rPr lang="en-GB" sz="1000" dirty="0"/>
              <a:t>Key Opportunities Summary</a:t>
            </a:r>
          </a:p>
          <a:p>
            <a:pPr lvl="1"/>
            <a:r>
              <a:rPr lang="en-GB" sz="1000" dirty="0"/>
              <a:t>Risks and Issues</a:t>
            </a:r>
          </a:p>
          <a:p>
            <a:r>
              <a:rPr lang="en-GB" sz="1600" dirty="0"/>
              <a:t>Category Short Term Plan (6-12 months)</a:t>
            </a:r>
          </a:p>
          <a:p>
            <a:pPr lvl="1"/>
            <a:r>
              <a:rPr lang="en-GB" sz="1000" dirty="0"/>
              <a:t>Actions, Owners and Projected Benefits</a:t>
            </a:r>
          </a:p>
          <a:p>
            <a:pPr lvl="1"/>
            <a:r>
              <a:rPr lang="en-GB" sz="1000" dirty="0"/>
              <a:t>Risks and Issues</a:t>
            </a:r>
          </a:p>
          <a:p>
            <a:pPr lvl="1"/>
            <a:endParaRPr lang="en-GB" sz="1000" dirty="0"/>
          </a:p>
        </p:txBody>
      </p:sp>
    </p:spTree>
    <p:extLst>
      <p:ext uri="{BB962C8B-B14F-4D97-AF65-F5344CB8AC3E}">
        <p14:creationId xmlns:p14="http://schemas.microsoft.com/office/powerpoint/2010/main" val="35026970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C5748-D2E0-4605-BDFE-93B87CB4944E}"/>
              </a:ext>
            </a:extLst>
          </p:cNvPr>
          <p:cNvSpPr>
            <a:spLocks noGrp="1"/>
          </p:cNvSpPr>
          <p:nvPr>
            <p:ph type="title"/>
          </p:nvPr>
        </p:nvSpPr>
        <p:spPr/>
        <p:txBody>
          <a:bodyPr/>
          <a:lstStyle/>
          <a:p>
            <a:r>
              <a:rPr lang="en-GB" dirty="0"/>
              <a:t>Introduction</a:t>
            </a:r>
          </a:p>
        </p:txBody>
      </p:sp>
      <p:sp>
        <p:nvSpPr>
          <p:cNvPr id="3" name="Content Placeholder 2">
            <a:extLst>
              <a:ext uri="{FF2B5EF4-FFF2-40B4-BE49-F238E27FC236}">
                <a16:creationId xmlns:a16="http://schemas.microsoft.com/office/drawing/2014/main" id="{FB79B554-7331-4A8A-B544-D98EB0D4E150}"/>
              </a:ext>
            </a:extLst>
          </p:cNvPr>
          <p:cNvSpPr>
            <a:spLocks noGrp="1"/>
          </p:cNvSpPr>
          <p:nvPr>
            <p:ph idx="1"/>
          </p:nvPr>
        </p:nvSpPr>
        <p:spPr>
          <a:xfrm>
            <a:off x="914400" y="987574"/>
            <a:ext cx="7600950" cy="3263504"/>
          </a:xfrm>
        </p:spPr>
        <p:txBody>
          <a:bodyPr>
            <a:normAutofit fontScale="92500" lnSpcReduction="10000"/>
          </a:bodyPr>
          <a:lstStyle/>
          <a:p>
            <a:r>
              <a:rPr lang="en-GB" sz="1600" dirty="0"/>
              <a:t>Purpose </a:t>
            </a:r>
          </a:p>
          <a:p>
            <a:pPr lvl="1"/>
            <a:r>
              <a:rPr lang="en-GB" sz="1100" dirty="0"/>
              <a:t>Set out a 3 year strategy for Technology Procurement, that aligns Business Strategy, IT Strategy and Procurement Strategy</a:t>
            </a:r>
          </a:p>
          <a:p>
            <a:pPr lvl="1"/>
            <a:r>
              <a:rPr lang="en-GB" sz="1100" dirty="0"/>
              <a:t>Outlines direction of travel and estimated benefits of approach</a:t>
            </a:r>
          </a:p>
          <a:p>
            <a:pPr lvl="1"/>
            <a:r>
              <a:rPr lang="en-GB" sz="1100" dirty="0"/>
              <a:t>Used as the basis on which decisions will be made for Technology Supply strategically</a:t>
            </a:r>
          </a:p>
          <a:p>
            <a:r>
              <a:rPr lang="en-GB" sz="1600" dirty="0"/>
              <a:t>Business and Technology Strategy at [Business]</a:t>
            </a:r>
          </a:p>
          <a:p>
            <a:pPr lvl="1"/>
            <a:r>
              <a:rPr lang="en-GB" sz="1100" dirty="0"/>
              <a:t>[Business] sees technology as an enabler/overhead/etc.</a:t>
            </a:r>
          </a:p>
          <a:p>
            <a:pPr lvl="1"/>
            <a:r>
              <a:rPr lang="en-GB" sz="1100" dirty="0"/>
              <a:t>Strategically, the Business is looking to [automate / move online / sell more stuff] and technology plays the role of [enabler / differentiator]</a:t>
            </a:r>
          </a:p>
          <a:p>
            <a:r>
              <a:rPr lang="en-GB" sz="1600" dirty="0"/>
              <a:t>Technology Procurement Overview at [Business]</a:t>
            </a:r>
          </a:p>
          <a:p>
            <a:pPr lvl="1"/>
            <a:r>
              <a:rPr lang="en-GB" sz="1100" dirty="0"/>
              <a:t>At a group level, technology accounts for [£xx] spend across [</a:t>
            </a:r>
            <a:r>
              <a:rPr lang="en-GB" sz="1100" dirty="0" err="1"/>
              <a:t>yy</a:t>
            </a:r>
            <a:r>
              <a:rPr lang="en-GB" sz="1100" dirty="0"/>
              <a:t>] suppliers</a:t>
            </a:r>
          </a:p>
          <a:p>
            <a:pPr lvl="1"/>
            <a:r>
              <a:rPr lang="en-GB" sz="1100" dirty="0"/>
              <a:t>The top 5 suppliers are [LIST] with a total spend of [£xx / % of total]</a:t>
            </a:r>
          </a:p>
          <a:p>
            <a:pPr lvl="1"/>
            <a:r>
              <a:rPr lang="en-GB" sz="1100" dirty="0"/>
              <a:t>The key focus for Procurement is to [reduce cost, improve service, consolidate / simplify supply, reduce risk] initially, then manage accordingly using a structure Supplier Relationship Management (SRM) process</a:t>
            </a:r>
          </a:p>
          <a:p>
            <a:r>
              <a:rPr lang="en-GB" sz="1600" dirty="0"/>
              <a:t>The Technology Marketplace relevant to [Business’s Industry]</a:t>
            </a:r>
          </a:p>
          <a:p>
            <a:pPr lvl="1"/>
            <a:r>
              <a:rPr lang="en-GB" sz="1100" dirty="0"/>
              <a:t>[Technology in Retail is driving core differentiation. Deployment of sensors into store (Internet of Things) combined with rich analysis of the data they create can drive substantial value to the Business]</a:t>
            </a:r>
          </a:p>
          <a:p>
            <a:pPr lvl="1"/>
            <a:r>
              <a:rPr lang="en-GB" sz="1100" dirty="0"/>
              <a:t>[Automation in Customer Services is driving significant savings, leveraging robotic process automation to deliver high volume, low skill processes (such as password resets) to reduce overhead and improve customer experience]</a:t>
            </a:r>
          </a:p>
          <a:p>
            <a:pPr lvl="1"/>
            <a:endParaRPr lang="en-GB" sz="1100" dirty="0"/>
          </a:p>
        </p:txBody>
      </p:sp>
    </p:spTree>
    <p:extLst>
      <p:ext uri="{BB962C8B-B14F-4D97-AF65-F5344CB8AC3E}">
        <p14:creationId xmlns:p14="http://schemas.microsoft.com/office/powerpoint/2010/main" val="20644528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C5748-D2E0-4605-BDFE-93B87CB4944E}"/>
              </a:ext>
            </a:extLst>
          </p:cNvPr>
          <p:cNvSpPr>
            <a:spLocks noGrp="1"/>
          </p:cNvSpPr>
          <p:nvPr>
            <p:ph type="title"/>
          </p:nvPr>
        </p:nvSpPr>
        <p:spPr/>
        <p:txBody>
          <a:bodyPr/>
          <a:lstStyle/>
          <a:p>
            <a:r>
              <a:rPr lang="en-GB" dirty="0"/>
              <a:t>Executive Summary</a:t>
            </a:r>
          </a:p>
        </p:txBody>
      </p:sp>
      <p:sp>
        <p:nvSpPr>
          <p:cNvPr id="3" name="Content Placeholder 2">
            <a:extLst>
              <a:ext uri="{FF2B5EF4-FFF2-40B4-BE49-F238E27FC236}">
                <a16:creationId xmlns:a16="http://schemas.microsoft.com/office/drawing/2014/main" id="{FB79B554-7331-4A8A-B544-D98EB0D4E150}"/>
              </a:ext>
            </a:extLst>
          </p:cNvPr>
          <p:cNvSpPr>
            <a:spLocks noGrp="1"/>
          </p:cNvSpPr>
          <p:nvPr>
            <p:ph idx="1"/>
          </p:nvPr>
        </p:nvSpPr>
        <p:spPr>
          <a:xfrm>
            <a:off x="914400" y="1131590"/>
            <a:ext cx="7600950" cy="3263504"/>
          </a:xfrm>
        </p:spPr>
        <p:txBody>
          <a:bodyPr>
            <a:normAutofit fontScale="55000" lnSpcReduction="20000"/>
          </a:bodyPr>
          <a:lstStyle/>
          <a:p>
            <a:r>
              <a:rPr lang="en-GB" sz="2900" dirty="0"/>
              <a:t>Business and Technology Strategy at [Business]</a:t>
            </a:r>
          </a:p>
          <a:p>
            <a:pPr lvl="1"/>
            <a:r>
              <a:rPr lang="en-GB" sz="2000" dirty="0"/>
              <a:t>[Business] sees technology as an enabler / overhead / etc.</a:t>
            </a:r>
          </a:p>
          <a:p>
            <a:pPr lvl="1"/>
            <a:r>
              <a:rPr lang="en-GB" sz="2000" dirty="0"/>
              <a:t>Strategically, the Business is looking to [automate / move online / sell more stuff] and technology plays the role of [enabler / differentiator]</a:t>
            </a:r>
          </a:p>
          <a:p>
            <a:r>
              <a:rPr lang="en-GB" sz="2900" dirty="0"/>
              <a:t>Technology Procurement Overview at [Business]</a:t>
            </a:r>
          </a:p>
          <a:p>
            <a:pPr lvl="1"/>
            <a:r>
              <a:rPr lang="en-GB" sz="2000" dirty="0"/>
              <a:t>At a group level, technology accounts for [£xx] spend across [</a:t>
            </a:r>
            <a:r>
              <a:rPr lang="en-GB" sz="2000" dirty="0" err="1"/>
              <a:t>yy</a:t>
            </a:r>
            <a:r>
              <a:rPr lang="en-GB" sz="2000" dirty="0"/>
              <a:t>] suppliers</a:t>
            </a:r>
          </a:p>
          <a:p>
            <a:pPr lvl="1"/>
            <a:r>
              <a:rPr lang="en-GB" sz="2000" dirty="0"/>
              <a:t>The top 5 suppliers are [LIST] with a total spend of [£xx / % of total]</a:t>
            </a:r>
          </a:p>
          <a:p>
            <a:pPr lvl="1"/>
            <a:r>
              <a:rPr lang="en-GB" sz="2000" dirty="0"/>
              <a:t>The key focus for Procurement is to [reduce cost, improve service, consolidate / simplify supply, reduce risk] initially, then manage accordingly using a structure Supplier Relationship Management (SRM) process</a:t>
            </a:r>
          </a:p>
          <a:p>
            <a:r>
              <a:rPr lang="en-GB" sz="2900" dirty="0"/>
              <a:t>The Technology Marketplace relevant to [Business’s Industry]</a:t>
            </a:r>
          </a:p>
          <a:p>
            <a:pPr lvl="1"/>
            <a:r>
              <a:rPr lang="en-GB" sz="2000" dirty="0"/>
              <a:t>[Technology in Retail is driving core differentiation.  Deployment of sensors into store (Internet of Things) combined with rich analysis of the data they create can create substantial value to the Business]</a:t>
            </a:r>
          </a:p>
          <a:p>
            <a:pPr lvl="1"/>
            <a:r>
              <a:rPr lang="en-GB" sz="2000" dirty="0"/>
              <a:t>[Automation in Customer Services is driving significant savings, leveraging robotic process automation to deliver high volume, low skill processes (such as password resets) to reduce overhead and improve customer experience]</a:t>
            </a:r>
          </a:p>
          <a:p>
            <a:r>
              <a:rPr lang="en-GB" sz="2900" dirty="0"/>
              <a:t>Opportunities for Technology Procurement at [Business]</a:t>
            </a:r>
          </a:p>
          <a:p>
            <a:pPr lvl="1"/>
            <a:r>
              <a:rPr lang="en-GB" sz="2000" dirty="0"/>
              <a:t>This strategy has identified [£</a:t>
            </a:r>
            <a:r>
              <a:rPr lang="en-GB" sz="2000" dirty="0" err="1"/>
              <a:t>xm</a:t>
            </a:r>
            <a:r>
              <a:rPr lang="en-GB" sz="2000" dirty="0"/>
              <a:t>] of savings / improvements through project initiatives to be realised by [Date]</a:t>
            </a:r>
          </a:p>
          <a:p>
            <a:r>
              <a:rPr lang="en-GB" sz="2900" dirty="0"/>
              <a:t>Recommendations</a:t>
            </a:r>
          </a:p>
          <a:p>
            <a:pPr lvl="1"/>
            <a:r>
              <a:rPr lang="en-GB" sz="2000" dirty="0"/>
              <a:t>This strategy recommends the following changes which require executive approval</a:t>
            </a:r>
          </a:p>
          <a:p>
            <a:pPr lvl="1"/>
            <a:endParaRPr lang="en-GB" dirty="0"/>
          </a:p>
        </p:txBody>
      </p:sp>
    </p:spTree>
    <p:extLst>
      <p:ext uri="{BB962C8B-B14F-4D97-AF65-F5344CB8AC3E}">
        <p14:creationId xmlns:p14="http://schemas.microsoft.com/office/powerpoint/2010/main" val="33446682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4C994-02D5-40A2-8BA7-0285B79CBBC4}"/>
              </a:ext>
            </a:extLst>
          </p:cNvPr>
          <p:cNvSpPr>
            <a:spLocks noGrp="1"/>
          </p:cNvSpPr>
          <p:nvPr>
            <p:ph type="title"/>
          </p:nvPr>
        </p:nvSpPr>
        <p:spPr/>
        <p:txBody>
          <a:bodyPr/>
          <a:lstStyle/>
          <a:p>
            <a:r>
              <a:rPr lang="en-GB" dirty="0"/>
              <a:t>Category Sub-Structure</a:t>
            </a:r>
          </a:p>
        </p:txBody>
      </p:sp>
      <p:sp>
        <p:nvSpPr>
          <p:cNvPr id="3" name="Rectangle: Rounded Corners 2">
            <a:extLst>
              <a:ext uri="{FF2B5EF4-FFF2-40B4-BE49-F238E27FC236}">
                <a16:creationId xmlns:a16="http://schemas.microsoft.com/office/drawing/2014/main" id="{1AF750E5-415E-4A7C-B8AE-F2BF74062902}"/>
              </a:ext>
            </a:extLst>
          </p:cNvPr>
          <p:cNvSpPr/>
          <p:nvPr/>
        </p:nvSpPr>
        <p:spPr>
          <a:xfrm>
            <a:off x="1479418" y="776910"/>
            <a:ext cx="2074545" cy="30861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Business Process</a:t>
            </a:r>
          </a:p>
        </p:txBody>
      </p:sp>
      <p:sp>
        <p:nvSpPr>
          <p:cNvPr id="5" name="Rectangle: Rounded Corners 4">
            <a:extLst>
              <a:ext uri="{FF2B5EF4-FFF2-40B4-BE49-F238E27FC236}">
                <a16:creationId xmlns:a16="http://schemas.microsoft.com/office/drawing/2014/main" id="{3846545E-0D8E-47BF-8F98-286BC8A14637}"/>
              </a:ext>
            </a:extLst>
          </p:cNvPr>
          <p:cNvSpPr/>
          <p:nvPr/>
        </p:nvSpPr>
        <p:spPr>
          <a:xfrm>
            <a:off x="1479418" y="1462575"/>
            <a:ext cx="207454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Application Software</a:t>
            </a:r>
          </a:p>
        </p:txBody>
      </p:sp>
      <p:sp>
        <p:nvSpPr>
          <p:cNvPr id="7" name="Rectangle: Rounded Corners 6">
            <a:extLst>
              <a:ext uri="{FF2B5EF4-FFF2-40B4-BE49-F238E27FC236}">
                <a16:creationId xmlns:a16="http://schemas.microsoft.com/office/drawing/2014/main" id="{58D203C2-C975-4DDC-94EA-FCFE4614A601}"/>
              </a:ext>
            </a:extLst>
          </p:cNvPr>
          <p:cNvSpPr/>
          <p:nvPr/>
        </p:nvSpPr>
        <p:spPr>
          <a:xfrm>
            <a:off x="1479418" y="1803331"/>
            <a:ext cx="207454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Middleware</a:t>
            </a:r>
          </a:p>
        </p:txBody>
      </p:sp>
      <p:sp>
        <p:nvSpPr>
          <p:cNvPr id="9" name="Rectangle: Rounded Corners 8">
            <a:extLst>
              <a:ext uri="{FF2B5EF4-FFF2-40B4-BE49-F238E27FC236}">
                <a16:creationId xmlns:a16="http://schemas.microsoft.com/office/drawing/2014/main" id="{63210944-1737-4794-8FE7-C9D4B886E40E}"/>
              </a:ext>
            </a:extLst>
          </p:cNvPr>
          <p:cNvSpPr/>
          <p:nvPr/>
        </p:nvSpPr>
        <p:spPr>
          <a:xfrm>
            <a:off x="1479418" y="2135515"/>
            <a:ext cx="207454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Database</a:t>
            </a:r>
          </a:p>
        </p:txBody>
      </p:sp>
      <p:sp>
        <p:nvSpPr>
          <p:cNvPr id="11" name="Rectangle: Rounded Corners 10">
            <a:extLst>
              <a:ext uri="{FF2B5EF4-FFF2-40B4-BE49-F238E27FC236}">
                <a16:creationId xmlns:a16="http://schemas.microsoft.com/office/drawing/2014/main" id="{9BBA20A3-4CFB-4555-AA2B-D1162ADD068A}"/>
              </a:ext>
            </a:extLst>
          </p:cNvPr>
          <p:cNvSpPr/>
          <p:nvPr/>
        </p:nvSpPr>
        <p:spPr>
          <a:xfrm>
            <a:off x="1479418" y="2467699"/>
            <a:ext cx="207454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Security</a:t>
            </a:r>
          </a:p>
        </p:txBody>
      </p:sp>
      <p:sp>
        <p:nvSpPr>
          <p:cNvPr id="13" name="Rectangle: Rounded Corners 12">
            <a:extLst>
              <a:ext uri="{FF2B5EF4-FFF2-40B4-BE49-F238E27FC236}">
                <a16:creationId xmlns:a16="http://schemas.microsoft.com/office/drawing/2014/main" id="{3F444A68-9DAE-4132-A936-A0BC980208A8}"/>
              </a:ext>
            </a:extLst>
          </p:cNvPr>
          <p:cNvSpPr/>
          <p:nvPr/>
        </p:nvSpPr>
        <p:spPr>
          <a:xfrm>
            <a:off x="1479418" y="2802027"/>
            <a:ext cx="207454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Server / Storage</a:t>
            </a:r>
          </a:p>
        </p:txBody>
      </p:sp>
      <p:sp>
        <p:nvSpPr>
          <p:cNvPr id="15" name="Rectangle: Rounded Corners 14">
            <a:extLst>
              <a:ext uri="{FF2B5EF4-FFF2-40B4-BE49-F238E27FC236}">
                <a16:creationId xmlns:a16="http://schemas.microsoft.com/office/drawing/2014/main" id="{0F500B4C-A080-4723-8FE1-0C94B9909FC4}"/>
              </a:ext>
            </a:extLst>
          </p:cNvPr>
          <p:cNvSpPr/>
          <p:nvPr/>
        </p:nvSpPr>
        <p:spPr>
          <a:xfrm>
            <a:off x="1479418" y="3466691"/>
            <a:ext cx="207454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Data Networks</a:t>
            </a:r>
          </a:p>
        </p:txBody>
      </p:sp>
      <p:sp>
        <p:nvSpPr>
          <p:cNvPr id="17" name="Rectangle: Rounded Corners 16">
            <a:extLst>
              <a:ext uri="{FF2B5EF4-FFF2-40B4-BE49-F238E27FC236}">
                <a16:creationId xmlns:a16="http://schemas.microsoft.com/office/drawing/2014/main" id="{C896B43F-E82F-4ECD-BB33-187CA99C0E97}"/>
              </a:ext>
            </a:extLst>
          </p:cNvPr>
          <p:cNvSpPr/>
          <p:nvPr/>
        </p:nvSpPr>
        <p:spPr>
          <a:xfrm>
            <a:off x="1479418" y="3801019"/>
            <a:ext cx="207454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Voice Networks</a:t>
            </a:r>
          </a:p>
        </p:txBody>
      </p:sp>
      <p:sp>
        <p:nvSpPr>
          <p:cNvPr id="19" name="Rectangle: Rounded Corners 18">
            <a:extLst>
              <a:ext uri="{FF2B5EF4-FFF2-40B4-BE49-F238E27FC236}">
                <a16:creationId xmlns:a16="http://schemas.microsoft.com/office/drawing/2014/main" id="{054F8DDB-C836-474A-ACA8-85CE2C9CD03C}"/>
              </a:ext>
            </a:extLst>
          </p:cNvPr>
          <p:cNvSpPr/>
          <p:nvPr/>
        </p:nvSpPr>
        <p:spPr>
          <a:xfrm>
            <a:off x="1479418" y="3134126"/>
            <a:ext cx="207454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Data Centre</a:t>
            </a:r>
          </a:p>
        </p:txBody>
      </p:sp>
      <p:sp>
        <p:nvSpPr>
          <p:cNvPr id="20" name="Content Placeholder 2">
            <a:extLst>
              <a:ext uri="{FF2B5EF4-FFF2-40B4-BE49-F238E27FC236}">
                <a16:creationId xmlns:a16="http://schemas.microsoft.com/office/drawing/2014/main" id="{1F7F489B-0C1D-48D5-BE2B-2BEC45A39845}"/>
              </a:ext>
            </a:extLst>
          </p:cNvPr>
          <p:cNvSpPr txBox="1">
            <a:spLocks/>
          </p:cNvSpPr>
          <p:nvPr/>
        </p:nvSpPr>
        <p:spPr>
          <a:xfrm>
            <a:off x="4211665" y="915566"/>
            <a:ext cx="4721875" cy="363284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400" dirty="0"/>
              <a:t>The scope of the category is depicted here</a:t>
            </a:r>
          </a:p>
          <a:p>
            <a:r>
              <a:rPr lang="en-GB" sz="1400" dirty="0"/>
              <a:t>This “technology stack” supports a hierarchy where changing items at the top of stack has the potential to influence those items beneath them</a:t>
            </a:r>
          </a:p>
          <a:p>
            <a:r>
              <a:rPr lang="en-GB" sz="1400" dirty="0"/>
              <a:t>Business Process is not a Technology cost item, however it should drive all technology requirements and has the potential to influence Technology substantially</a:t>
            </a:r>
          </a:p>
          <a:p>
            <a:r>
              <a:rPr lang="en-GB" sz="1400" dirty="0"/>
              <a:t>It also supports some of the commonly considered migrations to “Cloud” models, e.g. IaaS, PaaS, SaaS, </a:t>
            </a:r>
            <a:r>
              <a:rPr lang="en-GB" sz="1400" dirty="0" err="1"/>
              <a:t>BPaaS</a:t>
            </a:r>
            <a:endParaRPr lang="en-GB" sz="1400" dirty="0"/>
          </a:p>
          <a:p>
            <a:r>
              <a:rPr lang="en-GB" sz="1400" dirty="0"/>
              <a:t>Each sub-category is assessed in the following sections to review:</a:t>
            </a:r>
          </a:p>
          <a:p>
            <a:pPr lvl="1"/>
            <a:r>
              <a:rPr lang="en-GB" sz="1200" dirty="0"/>
              <a:t>Internal and Market Insights</a:t>
            </a:r>
          </a:p>
          <a:p>
            <a:pPr lvl="1"/>
            <a:r>
              <a:rPr lang="en-GB" sz="1200" dirty="0"/>
              <a:t>Key Suppliers / Active Projects</a:t>
            </a:r>
          </a:p>
          <a:p>
            <a:pPr lvl="1"/>
            <a:r>
              <a:rPr lang="en-GB" sz="1200" dirty="0"/>
              <a:t>Strategic Intent</a:t>
            </a:r>
          </a:p>
        </p:txBody>
      </p:sp>
      <p:sp>
        <p:nvSpPr>
          <p:cNvPr id="4" name="Rectangle: Rounded Corners 3">
            <a:extLst>
              <a:ext uri="{FF2B5EF4-FFF2-40B4-BE49-F238E27FC236}">
                <a16:creationId xmlns:a16="http://schemas.microsoft.com/office/drawing/2014/main" id="{0C69F78D-CB6C-4E6C-A008-15EEF92C853F}"/>
              </a:ext>
            </a:extLst>
          </p:cNvPr>
          <p:cNvSpPr/>
          <p:nvPr/>
        </p:nvSpPr>
        <p:spPr>
          <a:xfrm>
            <a:off x="1479418" y="4135347"/>
            <a:ext cx="207454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Mobile Networks</a:t>
            </a:r>
          </a:p>
        </p:txBody>
      </p:sp>
      <p:sp>
        <p:nvSpPr>
          <p:cNvPr id="6" name="Rectangle: Rounded Corners 5">
            <a:extLst>
              <a:ext uri="{FF2B5EF4-FFF2-40B4-BE49-F238E27FC236}">
                <a16:creationId xmlns:a16="http://schemas.microsoft.com/office/drawing/2014/main" id="{8BD8F724-98FC-446A-8FE1-CA985C11A372}"/>
              </a:ext>
            </a:extLst>
          </p:cNvPr>
          <p:cNvSpPr/>
          <p:nvPr/>
        </p:nvSpPr>
        <p:spPr>
          <a:xfrm>
            <a:off x="1479418" y="1121818"/>
            <a:ext cx="2074545" cy="3086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End User Device</a:t>
            </a:r>
          </a:p>
        </p:txBody>
      </p:sp>
      <p:sp>
        <p:nvSpPr>
          <p:cNvPr id="8" name="Arrow: Left-Right 7">
            <a:extLst>
              <a:ext uri="{FF2B5EF4-FFF2-40B4-BE49-F238E27FC236}">
                <a16:creationId xmlns:a16="http://schemas.microsoft.com/office/drawing/2014/main" id="{175495E1-563B-4188-9E7F-8F12B9A00214}"/>
              </a:ext>
            </a:extLst>
          </p:cNvPr>
          <p:cNvSpPr/>
          <p:nvPr/>
        </p:nvSpPr>
        <p:spPr>
          <a:xfrm rot="16200000">
            <a:off x="599548" y="2908248"/>
            <a:ext cx="760366" cy="30861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IaaS</a:t>
            </a:r>
          </a:p>
        </p:txBody>
      </p:sp>
      <p:sp>
        <p:nvSpPr>
          <p:cNvPr id="10" name="Arrow: Left-Right 9">
            <a:extLst>
              <a:ext uri="{FF2B5EF4-FFF2-40B4-BE49-F238E27FC236}">
                <a16:creationId xmlns:a16="http://schemas.microsoft.com/office/drawing/2014/main" id="{5F220A02-D967-429C-B08F-640E68D68EB4}"/>
              </a:ext>
            </a:extLst>
          </p:cNvPr>
          <p:cNvSpPr/>
          <p:nvPr/>
        </p:nvSpPr>
        <p:spPr>
          <a:xfrm rot="16200000">
            <a:off x="-62383" y="2570948"/>
            <a:ext cx="1434966" cy="30861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PaaS</a:t>
            </a:r>
          </a:p>
        </p:txBody>
      </p:sp>
      <p:sp>
        <p:nvSpPr>
          <p:cNvPr id="12" name="Arrow: Left-Right 11">
            <a:extLst>
              <a:ext uri="{FF2B5EF4-FFF2-40B4-BE49-F238E27FC236}">
                <a16:creationId xmlns:a16="http://schemas.microsoft.com/office/drawing/2014/main" id="{7A1B3EF2-CDA0-4DA4-9371-6B6BAE6ED71F}"/>
              </a:ext>
            </a:extLst>
          </p:cNvPr>
          <p:cNvSpPr/>
          <p:nvPr/>
        </p:nvSpPr>
        <p:spPr>
          <a:xfrm rot="16200000">
            <a:off x="-599842" y="2354772"/>
            <a:ext cx="1867319" cy="30861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a:t>SaaS</a:t>
            </a:r>
          </a:p>
        </p:txBody>
      </p:sp>
      <p:sp>
        <p:nvSpPr>
          <p:cNvPr id="14" name="Rectangle: Rounded Corners 13">
            <a:extLst>
              <a:ext uri="{FF2B5EF4-FFF2-40B4-BE49-F238E27FC236}">
                <a16:creationId xmlns:a16="http://schemas.microsoft.com/office/drawing/2014/main" id="{AF5085FD-8EFE-4E95-BF7A-487B4ED1CCDA}"/>
              </a:ext>
            </a:extLst>
          </p:cNvPr>
          <p:cNvSpPr/>
          <p:nvPr/>
        </p:nvSpPr>
        <p:spPr>
          <a:xfrm>
            <a:off x="1191681" y="3468454"/>
            <a:ext cx="2876263" cy="975504"/>
          </a:xfrm>
          <a:prstGeom prst="roundRect">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b" anchorCtr="0"/>
          <a:lstStyle/>
          <a:p>
            <a:pPr algn="ctr"/>
            <a:r>
              <a:rPr lang="en-GB" sz="1350" dirty="0">
                <a:solidFill>
                  <a:srgbClr val="FF0000"/>
                </a:solidFill>
              </a:rPr>
              <a:t>Telecoms</a:t>
            </a:r>
          </a:p>
        </p:txBody>
      </p:sp>
      <p:sp>
        <p:nvSpPr>
          <p:cNvPr id="16" name="Rectangle: Rounded Corners 15">
            <a:extLst>
              <a:ext uri="{FF2B5EF4-FFF2-40B4-BE49-F238E27FC236}">
                <a16:creationId xmlns:a16="http://schemas.microsoft.com/office/drawing/2014/main" id="{63B9CEEF-D3DB-4F4F-93FB-86A5E7EF9236}"/>
              </a:ext>
            </a:extLst>
          </p:cNvPr>
          <p:cNvSpPr/>
          <p:nvPr/>
        </p:nvSpPr>
        <p:spPr>
          <a:xfrm>
            <a:off x="1191681" y="1121818"/>
            <a:ext cx="2876263" cy="2346636"/>
          </a:xfrm>
          <a:prstGeom prst="roundRect">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b" anchorCtr="0"/>
          <a:lstStyle/>
          <a:p>
            <a:pPr algn="ctr"/>
            <a:r>
              <a:rPr lang="en-GB" sz="1350" dirty="0">
                <a:solidFill>
                  <a:srgbClr val="FF0000"/>
                </a:solidFill>
              </a:rPr>
              <a:t>IT</a:t>
            </a:r>
          </a:p>
        </p:txBody>
      </p:sp>
    </p:spTree>
    <p:extLst>
      <p:ext uri="{BB962C8B-B14F-4D97-AF65-F5344CB8AC3E}">
        <p14:creationId xmlns:p14="http://schemas.microsoft.com/office/powerpoint/2010/main" val="6665240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4C994-02D5-40A2-8BA7-0285B79CBBC4}"/>
              </a:ext>
            </a:extLst>
          </p:cNvPr>
          <p:cNvSpPr>
            <a:spLocks noGrp="1"/>
          </p:cNvSpPr>
          <p:nvPr>
            <p:ph type="title"/>
          </p:nvPr>
        </p:nvSpPr>
        <p:spPr/>
        <p:txBody>
          <a:bodyPr/>
          <a:lstStyle/>
          <a:p>
            <a:r>
              <a:rPr lang="en-GB" dirty="0"/>
              <a:t>Category History (FY1920)</a:t>
            </a:r>
          </a:p>
        </p:txBody>
      </p:sp>
      <p:sp>
        <p:nvSpPr>
          <p:cNvPr id="20" name="Content Placeholder 2">
            <a:extLst>
              <a:ext uri="{FF2B5EF4-FFF2-40B4-BE49-F238E27FC236}">
                <a16:creationId xmlns:a16="http://schemas.microsoft.com/office/drawing/2014/main" id="{1F7F489B-0C1D-48D5-BE2B-2BEC45A39845}"/>
              </a:ext>
            </a:extLst>
          </p:cNvPr>
          <p:cNvSpPr txBox="1">
            <a:spLocks/>
          </p:cNvSpPr>
          <p:nvPr/>
        </p:nvSpPr>
        <p:spPr>
          <a:xfrm>
            <a:off x="491988" y="1563637"/>
            <a:ext cx="8483420" cy="294847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600" dirty="0"/>
              <a:t>Spend has increased year over year by x%</a:t>
            </a:r>
          </a:p>
          <a:p>
            <a:r>
              <a:rPr lang="en-GB" sz="1600" dirty="0"/>
              <a:t>Number of suppliers has increased </a:t>
            </a:r>
            <a:r>
              <a:rPr lang="en-GB" sz="1600" dirty="0" err="1"/>
              <a:t>yoy</a:t>
            </a:r>
            <a:r>
              <a:rPr lang="en-GB" sz="1600" dirty="0"/>
              <a:t> by y%</a:t>
            </a:r>
          </a:p>
          <a:p>
            <a:r>
              <a:rPr lang="en-GB" sz="1600" dirty="0"/>
              <a:t>Key projects performed were:</a:t>
            </a:r>
          </a:p>
          <a:p>
            <a:pPr lvl="1"/>
            <a:r>
              <a:rPr lang="en-GB" sz="1200" dirty="0"/>
              <a:t>Office 365 rollout - +£1m </a:t>
            </a:r>
            <a:r>
              <a:rPr lang="en-GB" sz="1200" dirty="0" err="1"/>
              <a:t>CapEx</a:t>
            </a:r>
            <a:r>
              <a:rPr lang="en-GB" sz="1200" dirty="0"/>
              <a:t>; +£0.5m </a:t>
            </a:r>
            <a:r>
              <a:rPr lang="en-GB" sz="1200" dirty="0" err="1"/>
              <a:t>OpEx</a:t>
            </a:r>
            <a:r>
              <a:rPr lang="en-GB" sz="1200" dirty="0"/>
              <a:t> – user experience improved</a:t>
            </a:r>
          </a:p>
          <a:p>
            <a:pPr lvl="1"/>
            <a:r>
              <a:rPr lang="en-GB" sz="1200" dirty="0"/>
              <a:t>Closure of Data Centre A - +£0.5m </a:t>
            </a:r>
            <a:r>
              <a:rPr lang="en-GB" sz="1200" dirty="0" err="1"/>
              <a:t>CapEx</a:t>
            </a:r>
            <a:r>
              <a:rPr lang="en-GB" sz="1200" dirty="0"/>
              <a:t>; -£1mpa </a:t>
            </a:r>
            <a:r>
              <a:rPr lang="en-GB" sz="1200" dirty="0" err="1"/>
              <a:t>OpEx</a:t>
            </a:r>
            <a:endParaRPr lang="en-GB" sz="1200" dirty="0"/>
          </a:p>
          <a:p>
            <a:pPr lvl="1"/>
            <a:r>
              <a:rPr lang="en-GB" sz="1200" dirty="0"/>
              <a:t>Etc.</a:t>
            </a:r>
          </a:p>
        </p:txBody>
      </p:sp>
    </p:spTree>
    <p:extLst>
      <p:ext uri="{BB962C8B-B14F-4D97-AF65-F5344CB8AC3E}">
        <p14:creationId xmlns:p14="http://schemas.microsoft.com/office/powerpoint/2010/main" val="13650115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4C994-02D5-40A2-8BA7-0285B79CBBC4}"/>
              </a:ext>
            </a:extLst>
          </p:cNvPr>
          <p:cNvSpPr>
            <a:spLocks noGrp="1"/>
          </p:cNvSpPr>
          <p:nvPr>
            <p:ph type="title"/>
          </p:nvPr>
        </p:nvSpPr>
        <p:spPr/>
        <p:txBody>
          <a:bodyPr/>
          <a:lstStyle/>
          <a:p>
            <a:r>
              <a:rPr lang="en-GB" dirty="0"/>
              <a:t>End User Device</a:t>
            </a:r>
          </a:p>
        </p:txBody>
      </p:sp>
      <p:sp>
        <p:nvSpPr>
          <p:cNvPr id="14" name="Rectangle: Rounded Corners 13">
            <a:extLst>
              <a:ext uri="{FF2B5EF4-FFF2-40B4-BE49-F238E27FC236}">
                <a16:creationId xmlns:a16="http://schemas.microsoft.com/office/drawing/2014/main" id="{6135DC15-E6D9-41C5-A41D-D6E33FD813C5}"/>
              </a:ext>
            </a:extLst>
          </p:cNvPr>
          <p:cNvSpPr/>
          <p:nvPr/>
        </p:nvSpPr>
        <p:spPr>
          <a:xfrm>
            <a:off x="521804" y="744842"/>
            <a:ext cx="3973168" cy="15720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Current Internal Service</a:t>
            </a:r>
          </a:p>
        </p:txBody>
      </p:sp>
      <p:sp>
        <p:nvSpPr>
          <p:cNvPr id="16" name="Rectangle: Rounded Corners 15">
            <a:extLst>
              <a:ext uri="{FF2B5EF4-FFF2-40B4-BE49-F238E27FC236}">
                <a16:creationId xmlns:a16="http://schemas.microsoft.com/office/drawing/2014/main" id="{04E8AFBE-C960-4687-A94A-6A88ACFB8B04}"/>
              </a:ext>
            </a:extLst>
          </p:cNvPr>
          <p:cNvSpPr/>
          <p:nvPr/>
        </p:nvSpPr>
        <p:spPr>
          <a:xfrm>
            <a:off x="4572000" y="744842"/>
            <a:ext cx="3973168" cy="15720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Market Trends</a:t>
            </a:r>
          </a:p>
        </p:txBody>
      </p:sp>
      <p:sp>
        <p:nvSpPr>
          <p:cNvPr id="18" name="Rectangle: Rounded Corners 17">
            <a:extLst>
              <a:ext uri="{FF2B5EF4-FFF2-40B4-BE49-F238E27FC236}">
                <a16:creationId xmlns:a16="http://schemas.microsoft.com/office/drawing/2014/main" id="{DDECBBF8-15D8-4157-80EA-C570C354009B}"/>
              </a:ext>
            </a:extLst>
          </p:cNvPr>
          <p:cNvSpPr/>
          <p:nvPr/>
        </p:nvSpPr>
        <p:spPr>
          <a:xfrm>
            <a:off x="521804" y="2379829"/>
            <a:ext cx="3973168" cy="15720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Key Suppliers</a:t>
            </a:r>
          </a:p>
        </p:txBody>
      </p:sp>
      <p:sp>
        <p:nvSpPr>
          <p:cNvPr id="24" name="Rectangle: Rounded Corners 23">
            <a:extLst>
              <a:ext uri="{FF2B5EF4-FFF2-40B4-BE49-F238E27FC236}">
                <a16:creationId xmlns:a16="http://schemas.microsoft.com/office/drawing/2014/main" id="{0C1E10B3-51CD-41B2-9790-059BFA026868}"/>
              </a:ext>
            </a:extLst>
          </p:cNvPr>
          <p:cNvSpPr/>
          <p:nvPr/>
        </p:nvSpPr>
        <p:spPr>
          <a:xfrm>
            <a:off x="4572000" y="2379828"/>
            <a:ext cx="3973168" cy="15720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Active Projects</a:t>
            </a:r>
          </a:p>
        </p:txBody>
      </p:sp>
      <p:sp>
        <p:nvSpPr>
          <p:cNvPr id="26" name="Rectangle: Rounded Corners 25">
            <a:extLst>
              <a:ext uri="{FF2B5EF4-FFF2-40B4-BE49-F238E27FC236}">
                <a16:creationId xmlns:a16="http://schemas.microsoft.com/office/drawing/2014/main" id="{3F9D654A-637E-492C-AA30-2AA891C97741}"/>
              </a:ext>
            </a:extLst>
          </p:cNvPr>
          <p:cNvSpPr/>
          <p:nvPr/>
        </p:nvSpPr>
        <p:spPr>
          <a:xfrm>
            <a:off x="521803" y="4014816"/>
            <a:ext cx="8023364" cy="5011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GB" sz="1350" dirty="0"/>
              <a:t>Headline Strategy</a:t>
            </a:r>
          </a:p>
        </p:txBody>
      </p:sp>
      <p:graphicFrame>
        <p:nvGraphicFramePr>
          <p:cNvPr id="27" name="Table 27">
            <a:extLst>
              <a:ext uri="{FF2B5EF4-FFF2-40B4-BE49-F238E27FC236}">
                <a16:creationId xmlns:a16="http://schemas.microsoft.com/office/drawing/2014/main" id="{93B05772-11C9-43BB-86DB-DDFF067D927B}"/>
              </a:ext>
            </a:extLst>
          </p:cNvPr>
          <p:cNvGraphicFramePr>
            <a:graphicFrameLocks noGrp="1"/>
          </p:cNvGraphicFramePr>
          <p:nvPr>
            <p:extLst>
              <p:ext uri="{D42A27DB-BD31-4B8C-83A1-F6EECF244321}">
                <p14:modId xmlns:p14="http://schemas.microsoft.com/office/powerpoint/2010/main" val="3317261112"/>
              </p:ext>
            </p:extLst>
          </p:nvPr>
        </p:nvGraphicFramePr>
        <p:xfrm>
          <a:off x="637033" y="2754844"/>
          <a:ext cx="3761230" cy="685800"/>
        </p:xfrm>
        <a:graphic>
          <a:graphicData uri="http://schemas.openxmlformats.org/drawingml/2006/table">
            <a:tbl>
              <a:tblPr firstRow="1" bandRow="1">
                <a:tableStyleId>{5C22544A-7EE6-4342-B048-85BDC9FD1C3A}</a:tableStyleId>
              </a:tblPr>
              <a:tblGrid>
                <a:gridCol w="717761">
                  <a:extLst>
                    <a:ext uri="{9D8B030D-6E8A-4147-A177-3AD203B41FA5}">
                      <a16:colId xmlns:a16="http://schemas.microsoft.com/office/drawing/2014/main" val="1325629781"/>
                    </a:ext>
                  </a:extLst>
                </a:gridCol>
                <a:gridCol w="469151">
                  <a:extLst>
                    <a:ext uri="{9D8B030D-6E8A-4147-A177-3AD203B41FA5}">
                      <a16:colId xmlns:a16="http://schemas.microsoft.com/office/drawing/2014/main" val="4078374771"/>
                    </a:ext>
                  </a:extLst>
                </a:gridCol>
                <a:gridCol w="736375">
                  <a:extLst>
                    <a:ext uri="{9D8B030D-6E8A-4147-A177-3AD203B41FA5}">
                      <a16:colId xmlns:a16="http://schemas.microsoft.com/office/drawing/2014/main" val="2214457807"/>
                    </a:ext>
                  </a:extLst>
                </a:gridCol>
                <a:gridCol w="1837943">
                  <a:extLst>
                    <a:ext uri="{9D8B030D-6E8A-4147-A177-3AD203B41FA5}">
                      <a16:colId xmlns:a16="http://schemas.microsoft.com/office/drawing/2014/main" val="3224768877"/>
                    </a:ext>
                  </a:extLst>
                </a:gridCol>
              </a:tblGrid>
              <a:tr h="342900">
                <a:tc>
                  <a:txBody>
                    <a:bodyPr/>
                    <a:lstStyle/>
                    <a:p>
                      <a:r>
                        <a:rPr lang="en-GB" sz="900" dirty="0"/>
                        <a:t>Supplier</a:t>
                      </a:r>
                    </a:p>
                  </a:txBody>
                  <a:tcPr marL="68580" marR="68580" marT="34290" marB="34290"/>
                </a:tc>
                <a:tc>
                  <a:txBody>
                    <a:bodyPr/>
                    <a:lstStyle/>
                    <a:p>
                      <a:r>
                        <a:rPr lang="en-GB" sz="900" dirty="0"/>
                        <a:t>Spend £pa</a:t>
                      </a:r>
                    </a:p>
                  </a:txBody>
                  <a:tcPr marL="68580" marR="68580" marT="34290" marB="34290"/>
                </a:tc>
                <a:tc>
                  <a:txBody>
                    <a:bodyPr/>
                    <a:lstStyle/>
                    <a:p>
                      <a:r>
                        <a:rPr lang="en-GB" sz="900" dirty="0"/>
                        <a:t>Contract End Date</a:t>
                      </a:r>
                    </a:p>
                  </a:txBody>
                  <a:tcPr marL="68580" marR="68580" marT="34290" marB="34290"/>
                </a:tc>
                <a:tc>
                  <a:txBody>
                    <a:bodyPr/>
                    <a:lstStyle/>
                    <a:p>
                      <a:r>
                        <a:rPr lang="en-GB" sz="900" dirty="0"/>
                        <a:t>Notes</a:t>
                      </a:r>
                    </a:p>
                  </a:txBody>
                  <a:tcPr marL="68580" marR="68580" marT="34290" marB="34290"/>
                </a:tc>
                <a:extLst>
                  <a:ext uri="{0D108BD9-81ED-4DB2-BD59-A6C34878D82A}">
                    <a16:rowId xmlns:a16="http://schemas.microsoft.com/office/drawing/2014/main" val="1635467576"/>
                  </a:ext>
                </a:extLst>
              </a:tr>
              <a:tr h="342900">
                <a:tc>
                  <a:txBody>
                    <a:bodyPr/>
                    <a:lstStyle/>
                    <a:p>
                      <a:r>
                        <a:rPr lang="en-GB" sz="900" dirty="0"/>
                        <a:t>[Supplier]</a:t>
                      </a:r>
                    </a:p>
                  </a:txBody>
                  <a:tcPr marL="68580" marR="68580" marT="34290" marB="34290"/>
                </a:tc>
                <a:tc>
                  <a:txBody>
                    <a:bodyPr/>
                    <a:lstStyle/>
                    <a:p>
                      <a:r>
                        <a:rPr lang="en-GB" sz="900" dirty="0"/>
                        <a:t>[£1mpa]</a:t>
                      </a:r>
                    </a:p>
                  </a:txBody>
                  <a:tcPr marL="68580" marR="68580" marT="34290" marB="34290"/>
                </a:tc>
                <a:tc>
                  <a:txBody>
                    <a:bodyPr/>
                    <a:lstStyle/>
                    <a:p>
                      <a:r>
                        <a:rPr lang="en-GB" sz="900" dirty="0"/>
                        <a:t>[Jan-2021]</a:t>
                      </a:r>
                    </a:p>
                  </a:txBody>
                  <a:tcPr marL="68580" marR="68580" marT="34290" marB="34290"/>
                </a:tc>
                <a:tc>
                  <a:txBody>
                    <a:bodyPr/>
                    <a:lstStyle/>
                    <a:p>
                      <a:r>
                        <a:rPr lang="en-GB" sz="900" dirty="0"/>
                        <a:t>Laptops on £300kpa annual commit with maintenance</a:t>
                      </a:r>
                    </a:p>
                  </a:txBody>
                  <a:tcPr marL="68580" marR="68580" marT="34290" marB="34290"/>
                </a:tc>
                <a:extLst>
                  <a:ext uri="{0D108BD9-81ED-4DB2-BD59-A6C34878D82A}">
                    <a16:rowId xmlns:a16="http://schemas.microsoft.com/office/drawing/2014/main" val="3443742040"/>
                  </a:ext>
                </a:extLst>
              </a:tr>
            </a:tbl>
          </a:graphicData>
        </a:graphic>
      </p:graphicFrame>
      <p:graphicFrame>
        <p:nvGraphicFramePr>
          <p:cNvPr id="29" name="Table 27">
            <a:extLst>
              <a:ext uri="{FF2B5EF4-FFF2-40B4-BE49-F238E27FC236}">
                <a16:creationId xmlns:a16="http://schemas.microsoft.com/office/drawing/2014/main" id="{A66CBF48-A1A3-4056-A3A8-E6F1312A5403}"/>
              </a:ext>
            </a:extLst>
          </p:cNvPr>
          <p:cNvGraphicFramePr>
            <a:graphicFrameLocks noGrp="1"/>
          </p:cNvGraphicFramePr>
          <p:nvPr>
            <p:extLst>
              <p:ext uri="{D42A27DB-BD31-4B8C-83A1-F6EECF244321}">
                <p14:modId xmlns:p14="http://schemas.microsoft.com/office/powerpoint/2010/main" val="189529164"/>
              </p:ext>
            </p:extLst>
          </p:nvPr>
        </p:nvGraphicFramePr>
        <p:xfrm>
          <a:off x="4714875" y="2754844"/>
          <a:ext cx="3688461" cy="621030"/>
        </p:xfrm>
        <a:graphic>
          <a:graphicData uri="http://schemas.openxmlformats.org/drawingml/2006/table">
            <a:tbl>
              <a:tblPr firstRow="1" bandRow="1">
                <a:tableStyleId>{5C22544A-7EE6-4342-B048-85BDC9FD1C3A}</a:tableStyleId>
              </a:tblPr>
              <a:tblGrid>
                <a:gridCol w="908685">
                  <a:extLst>
                    <a:ext uri="{9D8B030D-6E8A-4147-A177-3AD203B41FA5}">
                      <a16:colId xmlns:a16="http://schemas.microsoft.com/office/drawing/2014/main" val="1325629781"/>
                    </a:ext>
                  </a:extLst>
                </a:gridCol>
                <a:gridCol w="786384">
                  <a:extLst>
                    <a:ext uri="{9D8B030D-6E8A-4147-A177-3AD203B41FA5}">
                      <a16:colId xmlns:a16="http://schemas.microsoft.com/office/drawing/2014/main" val="4078374771"/>
                    </a:ext>
                  </a:extLst>
                </a:gridCol>
                <a:gridCol w="1993392">
                  <a:extLst>
                    <a:ext uri="{9D8B030D-6E8A-4147-A177-3AD203B41FA5}">
                      <a16:colId xmlns:a16="http://schemas.microsoft.com/office/drawing/2014/main" val="2214457807"/>
                    </a:ext>
                  </a:extLst>
                </a:gridCol>
              </a:tblGrid>
              <a:tr h="278130">
                <a:tc>
                  <a:txBody>
                    <a:bodyPr/>
                    <a:lstStyle/>
                    <a:p>
                      <a:r>
                        <a:rPr lang="en-GB" sz="900" dirty="0"/>
                        <a:t>Project</a:t>
                      </a:r>
                    </a:p>
                  </a:txBody>
                  <a:tcPr marL="68580" marR="68580" marT="34290" marB="34290"/>
                </a:tc>
                <a:tc>
                  <a:txBody>
                    <a:bodyPr/>
                    <a:lstStyle/>
                    <a:p>
                      <a:r>
                        <a:rPr lang="en-GB" sz="900" dirty="0"/>
                        <a:t>End Date</a:t>
                      </a:r>
                    </a:p>
                  </a:txBody>
                  <a:tcPr marL="68580" marR="68580" marT="34290" marB="34290"/>
                </a:tc>
                <a:tc>
                  <a:txBody>
                    <a:bodyPr/>
                    <a:lstStyle/>
                    <a:p>
                      <a:r>
                        <a:rPr lang="en-GB" sz="900" dirty="0"/>
                        <a:t>Impact on Supply</a:t>
                      </a:r>
                    </a:p>
                  </a:txBody>
                  <a:tcPr marL="68580" marR="68580" marT="34290" marB="34290"/>
                </a:tc>
                <a:extLst>
                  <a:ext uri="{0D108BD9-81ED-4DB2-BD59-A6C34878D82A}">
                    <a16:rowId xmlns:a16="http://schemas.microsoft.com/office/drawing/2014/main" val="1635467576"/>
                  </a:ext>
                </a:extLst>
              </a:tr>
              <a:tr h="342900">
                <a:tc>
                  <a:txBody>
                    <a:bodyPr/>
                    <a:lstStyle/>
                    <a:p>
                      <a:r>
                        <a:rPr lang="en-GB" sz="900" dirty="0"/>
                        <a:t>[AWS Workspaces]</a:t>
                      </a:r>
                    </a:p>
                  </a:txBody>
                  <a:tcPr marL="68580" marR="68580" marT="34290" marB="34290"/>
                </a:tc>
                <a:tc>
                  <a:txBody>
                    <a:bodyPr/>
                    <a:lstStyle/>
                    <a:p>
                      <a:r>
                        <a:rPr lang="en-GB" sz="900" dirty="0"/>
                        <a:t>[Mar-2021]</a:t>
                      </a:r>
                    </a:p>
                  </a:txBody>
                  <a:tcPr marL="68580" marR="68580" marT="34290" marB="34290"/>
                </a:tc>
                <a:tc>
                  <a:txBody>
                    <a:bodyPr/>
                    <a:lstStyle/>
                    <a:p>
                      <a:r>
                        <a:rPr lang="en-GB" sz="900" dirty="0"/>
                        <a:t>30% reduction in laptop usage internally</a:t>
                      </a:r>
                    </a:p>
                  </a:txBody>
                  <a:tcPr marL="68580" marR="68580" marT="34290" marB="34290"/>
                </a:tc>
                <a:extLst>
                  <a:ext uri="{0D108BD9-81ED-4DB2-BD59-A6C34878D82A}">
                    <a16:rowId xmlns:a16="http://schemas.microsoft.com/office/drawing/2014/main" val="3443742040"/>
                  </a:ext>
                </a:extLst>
              </a:tr>
            </a:tbl>
          </a:graphicData>
        </a:graphic>
      </p:graphicFrame>
      <p:sp>
        <p:nvSpPr>
          <p:cNvPr id="30" name="TextBox 29">
            <a:extLst>
              <a:ext uri="{FF2B5EF4-FFF2-40B4-BE49-F238E27FC236}">
                <a16:creationId xmlns:a16="http://schemas.microsoft.com/office/drawing/2014/main" id="{ABE75715-B249-4B3B-A7B0-FB75E1809A98}"/>
              </a:ext>
            </a:extLst>
          </p:cNvPr>
          <p:cNvSpPr txBox="1"/>
          <p:nvPr/>
        </p:nvSpPr>
        <p:spPr>
          <a:xfrm>
            <a:off x="637033" y="1084325"/>
            <a:ext cx="3622412" cy="923330"/>
          </a:xfrm>
          <a:prstGeom prst="rect">
            <a:avLst/>
          </a:prstGeom>
          <a:noFill/>
        </p:spPr>
        <p:txBody>
          <a:bodyPr wrap="square" rtlCol="0">
            <a:spAutoFit/>
          </a:bodyPr>
          <a:lstStyle/>
          <a:p>
            <a:pPr marL="214313" indent="-214313">
              <a:buFont typeface="Arial" panose="020B0604020202020204" pitchFamily="34" charset="0"/>
              <a:buChar char="•"/>
            </a:pPr>
            <a:r>
              <a:rPr lang="en-GB" sz="900" dirty="0">
                <a:solidFill>
                  <a:schemeClr val="bg1"/>
                </a:solidFill>
              </a:rPr>
              <a:t>[Laptops and Desktops provided by default to all internal users.  Lenovo and HP, 3 year default refresh cycle</a:t>
            </a:r>
          </a:p>
          <a:p>
            <a:pPr marL="214313" indent="-214313">
              <a:buFont typeface="Arial" panose="020B0604020202020204" pitchFamily="34" charset="0"/>
              <a:buChar char="•"/>
            </a:pPr>
            <a:r>
              <a:rPr lang="en-GB" sz="900" dirty="0">
                <a:solidFill>
                  <a:schemeClr val="bg1"/>
                </a:solidFill>
              </a:rPr>
              <a:t>Mobile devices provided by default to all internal users.  Apple and Android, 3 year default refresh cycle</a:t>
            </a:r>
          </a:p>
          <a:p>
            <a:pPr marL="214313" indent="-214313">
              <a:buFont typeface="Arial" panose="020B0604020202020204" pitchFamily="34" charset="0"/>
              <a:buChar char="•"/>
            </a:pPr>
            <a:r>
              <a:rPr lang="en-GB" sz="900" dirty="0">
                <a:solidFill>
                  <a:schemeClr val="bg1"/>
                </a:solidFill>
              </a:rPr>
              <a:t>Devices supported through extended warranty / maintenance processes with Supplier X]</a:t>
            </a:r>
          </a:p>
        </p:txBody>
      </p:sp>
      <p:sp>
        <p:nvSpPr>
          <p:cNvPr id="32" name="TextBox 31">
            <a:extLst>
              <a:ext uri="{FF2B5EF4-FFF2-40B4-BE49-F238E27FC236}">
                <a16:creationId xmlns:a16="http://schemas.microsoft.com/office/drawing/2014/main" id="{4F9C1DF2-F8B8-4759-A39C-61D91577DE41}"/>
              </a:ext>
            </a:extLst>
          </p:cNvPr>
          <p:cNvSpPr txBox="1"/>
          <p:nvPr/>
        </p:nvSpPr>
        <p:spPr>
          <a:xfrm>
            <a:off x="4714875" y="1054509"/>
            <a:ext cx="3622412" cy="784830"/>
          </a:xfrm>
          <a:prstGeom prst="rect">
            <a:avLst/>
          </a:prstGeom>
          <a:noFill/>
        </p:spPr>
        <p:txBody>
          <a:bodyPr wrap="square" rtlCol="0">
            <a:spAutoFit/>
          </a:bodyPr>
          <a:lstStyle/>
          <a:p>
            <a:pPr marL="214313" indent="-214313">
              <a:buFont typeface="Arial" panose="020B0604020202020204" pitchFamily="34" charset="0"/>
              <a:buChar char="•"/>
            </a:pPr>
            <a:r>
              <a:rPr lang="en-GB" sz="900" dirty="0">
                <a:solidFill>
                  <a:schemeClr val="bg1"/>
                </a:solidFill>
              </a:rPr>
              <a:t>Remote working is driving incremental use of Laptops / Mobiles to home</a:t>
            </a:r>
          </a:p>
          <a:p>
            <a:pPr marL="214313" indent="-214313">
              <a:buFont typeface="Arial" panose="020B0604020202020204" pitchFamily="34" charset="0"/>
              <a:buChar char="•"/>
            </a:pPr>
            <a:r>
              <a:rPr lang="en-GB" sz="900" dirty="0">
                <a:solidFill>
                  <a:schemeClr val="bg1"/>
                </a:solidFill>
              </a:rPr>
              <a:t>Remote printing is becoming an increased requirement</a:t>
            </a:r>
          </a:p>
          <a:p>
            <a:pPr marL="214313" indent="-214313">
              <a:buFont typeface="Arial" panose="020B0604020202020204" pitchFamily="34" charset="0"/>
              <a:buChar char="•"/>
            </a:pPr>
            <a:r>
              <a:rPr lang="en-GB" sz="900" dirty="0">
                <a:solidFill>
                  <a:schemeClr val="bg1"/>
                </a:solidFill>
              </a:rPr>
              <a:t>Mobile usage can be curtailed and replaced with Teams / Zoom calls to reduce costs</a:t>
            </a:r>
          </a:p>
        </p:txBody>
      </p:sp>
      <p:sp>
        <p:nvSpPr>
          <p:cNvPr id="34" name="TextBox 33">
            <a:extLst>
              <a:ext uri="{FF2B5EF4-FFF2-40B4-BE49-F238E27FC236}">
                <a16:creationId xmlns:a16="http://schemas.microsoft.com/office/drawing/2014/main" id="{83F5357F-7DDB-437F-8B9F-313A5546C935}"/>
              </a:ext>
            </a:extLst>
          </p:cNvPr>
          <p:cNvSpPr txBox="1"/>
          <p:nvPr/>
        </p:nvSpPr>
        <p:spPr>
          <a:xfrm>
            <a:off x="706442" y="4265391"/>
            <a:ext cx="7696894" cy="230832"/>
          </a:xfrm>
          <a:prstGeom prst="rect">
            <a:avLst/>
          </a:prstGeom>
          <a:noFill/>
        </p:spPr>
        <p:txBody>
          <a:bodyPr wrap="square" rtlCol="0">
            <a:spAutoFit/>
          </a:bodyPr>
          <a:lstStyle/>
          <a:p>
            <a:pPr marL="214313" indent="-214313">
              <a:buFont typeface="Arial" panose="020B0604020202020204" pitchFamily="34" charset="0"/>
              <a:buChar char="•"/>
            </a:pPr>
            <a:r>
              <a:rPr lang="en-GB" sz="900" dirty="0">
                <a:solidFill>
                  <a:schemeClr val="bg1"/>
                </a:solidFill>
              </a:rPr>
              <a:t>Reduce refresh cycle and sweat assets to support incremental user base of Laptops. Phase out Desktops. Consolidate supply into a single provider.</a:t>
            </a:r>
          </a:p>
        </p:txBody>
      </p:sp>
    </p:spTree>
    <p:extLst>
      <p:ext uri="{BB962C8B-B14F-4D97-AF65-F5344CB8AC3E}">
        <p14:creationId xmlns:p14="http://schemas.microsoft.com/office/powerpoint/2010/main" val="4209587907"/>
      </p:ext>
    </p:extLst>
  </p:cSld>
  <p:clrMapOvr>
    <a:masterClrMapping/>
  </p:clrMapOvr>
</p:sld>
</file>

<file path=ppt/theme/theme1.xml><?xml version="1.0" encoding="utf-8"?>
<a:theme xmlns:a="http://schemas.openxmlformats.org/drawingml/2006/main" name="1_Ghana May 2013 master presentation v2">
  <a:themeElements>
    <a:clrScheme name="CIPS">
      <a:dk1>
        <a:srgbClr val="003366"/>
      </a:dk1>
      <a:lt1>
        <a:srgbClr val="FFFFFF"/>
      </a:lt1>
      <a:dk2>
        <a:srgbClr val="003366"/>
      </a:dk2>
      <a:lt2>
        <a:srgbClr val="FFFFFF"/>
      </a:lt2>
      <a:accent1>
        <a:srgbClr val="00CCFF"/>
      </a:accent1>
      <a:accent2>
        <a:srgbClr val="B2015C"/>
      </a:accent2>
      <a:accent3>
        <a:srgbClr val="009460"/>
      </a:accent3>
      <a:accent4>
        <a:srgbClr val="7030A0"/>
      </a:accent4>
      <a:accent5>
        <a:srgbClr val="E15F00"/>
      </a:accent5>
      <a:accent6>
        <a:srgbClr val="62BD19"/>
      </a:accent6>
      <a:hlink>
        <a:srgbClr val="E80649"/>
      </a:hlink>
      <a:folHlink>
        <a:srgbClr val="E80649"/>
      </a:folHlink>
    </a:clrScheme>
    <a:fontScheme name="Default Design">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800" b="0" i="0" u="none" strike="noStrike" cap="none" normalizeH="0" baseline="0" smtClean="0">
            <a:ln>
              <a:noFill/>
            </a:ln>
            <a:solidFill>
              <a:schemeClr val="accent2"/>
            </a:solidFill>
            <a:effectLst/>
            <a:latin typeface="Calibri"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800" b="0" i="0" u="none" strike="noStrike" cap="none" normalizeH="0" baseline="0" smtClean="0">
            <a:ln>
              <a:noFill/>
            </a:ln>
            <a:solidFill>
              <a:schemeClr val="accent2"/>
            </a:solidFill>
            <a:effectLst/>
            <a:latin typeface="Calibri" pitchFamily="34" charset="0"/>
          </a:defRPr>
        </a:defPPr>
      </a:lstStyle>
    </a:lnDef>
  </a:objectDefaults>
  <a:extraClrSchemeLst>
    <a:extraClrScheme>
      <a:clrScheme name="Default Design 1">
        <a:dk1>
          <a:srgbClr val="000000"/>
        </a:dk1>
        <a:lt1>
          <a:srgbClr val="FFFFFF"/>
        </a:lt1>
        <a:dk2>
          <a:srgbClr val="000000"/>
        </a:dk2>
        <a:lt2>
          <a:srgbClr val="DDDDDD"/>
        </a:lt2>
        <a:accent1>
          <a:srgbClr val="00CCFF"/>
        </a:accent1>
        <a:accent2>
          <a:srgbClr val="003366"/>
        </a:accent2>
        <a:accent3>
          <a:srgbClr val="FFFFFF"/>
        </a:accent3>
        <a:accent4>
          <a:srgbClr val="000000"/>
        </a:accent4>
        <a:accent5>
          <a:srgbClr val="AAE2FF"/>
        </a:accent5>
        <a:accent6>
          <a:srgbClr val="002D5C"/>
        </a:accent6>
        <a:hlink>
          <a:srgbClr val="B2015C"/>
        </a:hlink>
        <a:folHlink>
          <a:srgbClr val="00946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2773</TotalTime>
  <Words>2543</Words>
  <Application>Microsoft Office PowerPoint</Application>
  <PresentationFormat>On-screen Show (16:9)</PresentationFormat>
  <Paragraphs>581</Paragraphs>
  <Slides>33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Arial</vt:lpstr>
      <vt:lpstr>Calibri</vt:lpstr>
      <vt:lpstr>Wingdings</vt:lpstr>
      <vt:lpstr>1_Ghana May 2013 master presentation v2</vt:lpstr>
      <vt:lpstr>Technology Category Strategy</vt:lpstr>
      <vt:lpstr>Context for Procurement Professionals</vt:lpstr>
      <vt:lpstr>Document Control</vt:lpstr>
      <vt:lpstr>Contents / Agenda</vt:lpstr>
      <vt:lpstr>Introduction</vt:lpstr>
      <vt:lpstr>Executive Summary</vt:lpstr>
      <vt:lpstr>Category Sub-Structure</vt:lpstr>
      <vt:lpstr>Category History (FY1920)</vt:lpstr>
      <vt:lpstr>End User Device</vt:lpstr>
      <vt:lpstr>Application Software</vt:lpstr>
      <vt:lpstr>Middleware</vt:lpstr>
      <vt:lpstr>Database</vt:lpstr>
      <vt:lpstr>Security</vt:lpstr>
      <vt:lpstr>Server / Storage</vt:lpstr>
      <vt:lpstr>Data Centre</vt:lpstr>
      <vt:lpstr>Data Networks</vt:lpstr>
      <vt:lpstr>Voice Networks</vt:lpstr>
      <vt:lpstr>Mobile Networks</vt:lpstr>
      <vt:lpstr>Category Summary</vt:lpstr>
      <vt:lpstr>Supplier Summary</vt:lpstr>
      <vt:lpstr>Other Graphical Analysis</vt:lpstr>
      <vt:lpstr>Key Stakeholders</vt:lpstr>
      <vt:lpstr>Situation / Target / Proposal</vt:lpstr>
      <vt:lpstr>PESTEL Analysis</vt:lpstr>
      <vt:lpstr>Competitive Analysis  - Technology (Porters 5 Forces)</vt:lpstr>
      <vt:lpstr>Category Strategy</vt:lpstr>
      <vt:lpstr>Strategic Objective 1 – Reduce OpEx by 5%</vt:lpstr>
      <vt:lpstr>High Priority Tactics / Opportunity</vt:lpstr>
      <vt:lpstr>Supplier Relationship Management plan</vt:lpstr>
      <vt:lpstr>Risks  / Impact to plan</vt:lpstr>
      <vt:lpstr>Governance Structure / Next Steps</vt:lpstr>
      <vt:lpstr>External References</vt:lpstr>
      <vt:lpstr>Who is Embedded IT?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Emma Scott</dc:creator>
  <cp:lastModifiedBy>Caroline Clarke</cp:lastModifiedBy>
  <cp:revision>216</cp:revision>
  <cp:lastPrinted>2016-10-17T08:24:28Z</cp:lastPrinted>
  <dcterms:created xsi:type="dcterms:W3CDTF">2016-03-31T15:21:07Z</dcterms:created>
  <dcterms:modified xsi:type="dcterms:W3CDTF">2020-09-07T10:10:18Z</dcterms:modified>
</cp:coreProperties>
</file>