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5" r:id="rId6"/>
    <p:sldId id="267" r:id="rId7"/>
    <p:sldId id="269" r:id="rId8"/>
    <p:sldId id="271" r:id="rId9"/>
    <p:sldId id="273" r:id="rId10"/>
    <p:sldId id="27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55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7A3E80-0FB7-4F50-9C7E-1A45A2D3BD2C}" type="datetimeFigureOut">
              <a:rPr lang="en-GB" smtClean="0"/>
              <a:t>09/06/2016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F7C5EE-5038-4A47-A5CB-54C3B9364E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8980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424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3990" indent="-286150" defTabSz="955424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4600" indent="-228920" defTabSz="955424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2440" indent="-228920" defTabSz="955424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60280" indent="-228920" defTabSz="955424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8120" indent="-228920" defTabSz="9554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5961" indent="-228920" defTabSz="9554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33801" indent="-228920" defTabSz="9554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91641" indent="-228920" defTabSz="9554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1DEEB7F2-6225-42C5-B523-76E68BA09643}" type="slidenum">
              <a:rPr lang="en-GB" altLang="en-US" smtClean="0"/>
              <a:pPr/>
              <a:t>2</a:t>
            </a:fld>
            <a:endParaRPr lang="en-GB" altLang="en-US" dirty="0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82" y="4342453"/>
            <a:ext cx="5487040" cy="4114361"/>
          </a:xfrm>
          <a:noFill/>
        </p:spPr>
        <p:txBody>
          <a:bodyPr/>
          <a:lstStyle/>
          <a:p>
            <a:pPr lvl="1"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424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3990" indent="-286150" defTabSz="955424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4600" indent="-228920" defTabSz="955424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2440" indent="-228920" defTabSz="955424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60280" indent="-228920" defTabSz="955424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8120" indent="-228920" defTabSz="9554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5961" indent="-228920" defTabSz="9554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33801" indent="-228920" defTabSz="9554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91641" indent="-228920" defTabSz="9554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1DEEB7F2-6225-42C5-B523-76E68BA09643}" type="slidenum">
              <a:rPr lang="en-GB" altLang="en-US" smtClean="0"/>
              <a:pPr/>
              <a:t>3</a:t>
            </a:fld>
            <a:endParaRPr lang="en-GB" altLang="en-US" dirty="0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82" y="4342453"/>
            <a:ext cx="5487040" cy="4114361"/>
          </a:xfrm>
          <a:noFill/>
        </p:spPr>
        <p:txBody>
          <a:bodyPr/>
          <a:lstStyle/>
          <a:p>
            <a:pPr lvl="1"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424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3990" indent="-286150" defTabSz="955424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4600" indent="-228920" defTabSz="955424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2440" indent="-228920" defTabSz="955424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60280" indent="-228920" defTabSz="955424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8120" indent="-228920" defTabSz="9554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5961" indent="-228920" defTabSz="9554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33801" indent="-228920" defTabSz="9554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91641" indent="-228920" defTabSz="9554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BC129248-CC4E-4910-ABCF-805ECA522303}" type="slidenum">
              <a:rPr lang="en-GB" altLang="en-US" smtClean="0"/>
              <a:pPr/>
              <a:t>4</a:t>
            </a:fld>
            <a:endParaRPr lang="en-GB" altLang="en-US" dirty="0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82" y="4342453"/>
            <a:ext cx="5487040" cy="4114361"/>
          </a:xfrm>
          <a:noFill/>
        </p:spPr>
        <p:txBody>
          <a:bodyPr/>
          <a:lstStyle/>
          <a:p>
            <a:pPr lvl="1"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424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3990" indent="-286150" defTabSz="955424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4600" indent="-228920" defTabSz="955424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2440" indent="-228920" defTabSz="955424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60280" indent="-228920" defTabSz="955424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8120" indent="-228920" defTabSz="9554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5961" indent="-228920" defTabSz="9554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33801" indent="-228920" defTabSz="9554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91641" indent="-228920" defTabSz="9554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EBFCD4FD-F157-4F40-9428-144EC6E4CB9B}" type="slidenum">
              <a:rPr lang="en-GB" altLang="en-US" smtClean="0"/>
              <a:pPr/>
              <a:t>5</a:t>
            </a:fld>
            <a:endParaRPr lang="en-GB" altLang="en-US" dirty="0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82" y="4342453"/>
            <a:ext cx="5487040" cy="4114361"/>
          </a:xfrm>
          <a:noFill/>
        </p:spPr>
        <p:txBody>
          <a:bodyPr/>
          <a:lstStyle/>
          <a:p>
            <a:pPr lvl="1"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424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3990" indent="-286150" defTabSz="955424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4600" indent="-228920" defTabSz="955424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2440" indent="-228920" defTabSz="955424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60280" indent="-228920" defTabSz="955424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8120" indent="-228920" defTabSz="9554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5961" indent="-228920" defTabSz="9554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33801" indent="-228920" defTabSz="9554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91641" indent="-228920" defTabSz="9554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EBFCD4FD-F157-4F40-9428-144EC6E4CB9B}" type="slidenum">
              <a:rPr lang="en-GB" altLang="en-US" smtClean="0"/>
              <a:pPr/>
              <a:t>6</a:t>
            </a:fld>
            <a:endParaRPr lang="en-GB" altLang="en-US" dirty="0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82" y="4342453"/>
            <a:ext cx="5487040" cy="4114361"/>
          </a:xfrm>
          <a:noFill/>
        </p:spPr>
        <p:txBody>
          <a:bodyPr/>
          <a:lstStyle/>
          <a:p>
            <a:pPr lvl="1"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424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3990" indent="-286150" defTabSz="955424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4600" indent="-228920" defTabSz="955424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2440" indent="-228920" defTabSz="955424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60280" indent="-228920" defTabSz="955424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8120" indent="-228920" defTabSz="9554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5961" indent="-228920" defTabSz="9554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33801" indent="-228920" defTabSz="9554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91641" indent="-228920" defTabSz="9554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A41F3CBF-8182-4046-AA35-9A7CD22284D9}" type="slidenum">
              <a:rPr lang="en-GB" altLang="en-US" smtClean="0"/>
              <a:pPr/>
              <a:t>7</a:t>
            </a:fld>
            <a:endParaRPr lang="en-GB" altLang="en-US" dirty="0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82" y="4342453"/>
            <a:ext cx="5487040" cy="4114361"/>
          </a:xfrm>
          <a:noFill/>
        </p:spPr>
        <p:txBody>
          <a:bodyPr/>
          <a:lstStyle/>
          <a:p>
            <a:pPr lvl="1"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424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3990" indent="-286150" defTabSz="955424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4600" indent="-228920" defTabSz="955424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2440" indent="-228920" defTabSz="955424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60280" indent="-228920" defTabSz="955424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8120" indent="-228920" defTabSz="9554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5961" indent="-228920" defTabSz="9554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33801" indent="-228920" defTabSz="9554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91641" indent="-228920" defTabSz="9554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7CF3935A-26A6-49C9-B951-B6B094EAF2FA}" type="slidenum">
              <a:rPr lang="en-GB" altLang="en-US" smtClean="0"/>
              <a:pPr/>
              <a:t>8</a:t>
            </a:fld>
            <a:endParaRPr lang="en-GB" altLang="en-US" dirty="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82" y="4342453"/>
            <a:ext cx="5487040" cy="4114361"/>
          </a:xfrm>
          <a:noFill/>
        </p:spPr>
        <p:txBody>
          <a:bodyPr/>
          <a:lstStyle/>
          <a:p>
            <a:pPr lvl="1"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424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3990" indent="-286150" defTabSz="955424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4600" indent="-228920" defTabSz="955424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2440" indent="-228920" defTabSz="955424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60280" indent="-228920" defTabSz="955424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8120" indent="-228920" defTabSz="9554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5961" indent="-228920" defTabSz="9554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33801" indent="-228920" defTabSz="9554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91641" indent="-228920" defTabSz="9554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430FA849-4C17-4B38-AD65-CA19FD1B5C07}" type="slidenum">
              <a:rPr lang="en-GB" altLang="en-US" smtClean="0"/>
              <a:pPr/>
              <a:t>9</a:t>
            </a:fld>
            <a:endParaRPr lang="en-GB" altLang="en-US" dirty="0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82" y="4342453"/>
            <a:ext cx="5487040" cy="4114361"/>
          </a:xfrm>
          <a:noFill/>
        </p:spPr>
        <p:txBody>
          <a:bodyPr/>
          <a:lstStyle/>
          <a:p>
            <a:pPr lvl="1"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DB33A-36AA-4543-9619-E48A71E5899F}" type="datetimeFigureOut">
              <a:rPr lang="en-GB" smtClean="0"/>
              <a:t>09/06/2016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E1E2F-6559-4FE7-822F-A1EA663F3A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4299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3612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25757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FBD Print Cover Al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0" y="-531813"/>
            <a:ext cx="2879725" cy="338554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defPPr>
              <a:defRPr lang="en-GB"/>
            </a:defPPr>
            <a:lvl1pPr algn="l">
              <a:defRPr b="1">
                <a:solidFill>
                  <a:srgbClr val="006699"/>
                </a:solidFill>
                <a:latin typeface="Arial" charset="0"/>
              </a:defRPr>
            </a:lvl1pPr>
          </a:lstStyle>
          <a:p>
            <a:r>
              <a:rPr lang="en-GB" dirty="0">
                <a:solidFill>
                  <a:srgbClr val="0B1A40"/>
                </a:solidFill>
              </a:rPr>
              <a:t>Print </a:t>
            </a:r>
            <a:r>
              <a:rPr lang="en-GB" dirty="0" smtClean="0">
                <a:solidFill>
                  <a:srgbClr val="0B1A40"/>
                </a:solidFill>
              </a:rPr>
              <a:t>cover – Alternative 2</a:t>
            </a:r>
            <a:endParaRPr lang="en-GB" dirty="0">
              <a:solidFill>
                <a:srgbClr val="0B1A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290253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DB33A-36AA-4543-9619-E48A71E5899F}" type="datetimeFigureOut">
              <a:rPr lang="en-GB" smtClean="0"/>
              <a:t>09/06/2016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E1E2F-6559-4FE7-822F-A1EA663F3A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289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DB33A-36AA-4543-9619-E48A71E5899F}" type="datetimeFigureOut">
              <a:rPr lang="en-GB" smtClean="0"/>
              <a:t>09/06/2016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E1E2F-6559-4FE7-822F-A1EA663F3A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1799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DB33A-36AA-4543-9619-E48A71E5899F}" type="datetimeFigureOut">
              <a:rPr lang="en-GB" smtClean="0"/>
              <a:t>09/06/2016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E1E2F-6559-4FE7-822F-A1EA663F3A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2580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DB33A-36AA-4543-9619-E48A71E5899F}" type="datetimeFigureOut">
              <a:rPr lang="en-GB" smtClean="0"/>
              <a:t>09/06/2016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E1E2F-6559-4FE7-822F-A1EA663F3A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2586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DB33A-36AA-4543-9619-E48A71E5899F}" type="datetimeFigureOut">
              <a:rPr lang="en-GB" smtClean="0"/>
              <a:t>09/06/2016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E1E2F-6559-4FE7-822F-A1EA663F3A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979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DB33A-36AA-4543-9619-E48A71E5899F}" type="datetimeFigureOut">
              <a:rPr lang="en-GB" smtClean="0"/>
              <a:t>09/06/2016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E1E2F-6559-4FE7-822F-A1EA663F3A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558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DB33A-36AA-4543-9619-E48A71E5899F}" type="datetimeFigureOut">
              <a:rPr lang="en-GB" smtClean="0"/>
              <a:t>09/06/2016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E1E2F-6559-4FE7-822F-A1EA663F3A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3913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6971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FDB33A-36AA-4543-9619-E48A71E5899F}" type="datetimeFigureOut">
              <a:rPr lang="en-GB" smtClean="0"/>
              <a:t>09/06/2016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E1E2F-6559-4FE7-822F-A1EA663F3A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7027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0" y="1496189"/>
            <a:ext cx="9144000" cy="416505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 idx="4294967295"/>
          </p:nvPr>
        </p:nvSpPr>
        <p:spPr>
          <a:xfrm>
            <a:off x="323528" y="1772816"/>
            <a:ext cx="6336703" cy="864096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 smtClean="0">
                <a:solidFill>
                  <a:schemeClr val="bg1"/>
                </a:solidFill>
              </a:rPr>
              <a:t>IT Procurement Category </a:t>
            </a:r>
            <a:r>
              <a:rPr lang="en-GB" dirty="0" smtClean="0">
                <a:solidFill>
                  <a:schemeClr val="bg1"/>
                </a:solidFill>
              </a:rPr>
              <a:t>Strategy (template)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4581128"/>
            <a:ext cx="9144000" cy="108012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 Placeholder 7"/>
          <p:cNvSpPr txBox="1">
            <a:spLocks/>
          </p:cNvSpPr>
          <p:nvPr/>
        </p:nvSpPr>
        <p:spPr>
          <a:xfrm>
            <a:off x="251520" y="5157192"/>
            <a:ext cx="5657850" cy="3600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1600" smtClean="0">
                <a:solidFill>
                  <a:schemeClr val="bg1"/>
                </a:solidFill>
              </a:rPr>
              <a:t>Author, Date</a:t>
            </a:r>
            <a:endParaRPr lang="en-GB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906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/>
          <p:cNvSpPr txBox="1">
            <a:spLocks/>
          </p:cNvSpPr>
          <p:nvPr/>
        </p:nvSpPr>
        <p:spPr>
          <a:xfrm>
            <a:off x="337139" y="330200"/>
            <a:ext cx="7091363" cy="368300"/>
          </a:xfrm>
          <a:prstGeom prst="rect">
            <a:avLst/>
          </a:prstGeom>
        </p:spPr>
        <p:txBody>
          <a:bodyPr/>
          <a:lstStyle/>
          <a:p>
            <a:pPr algn="l" eaLnBrk="1" hangingPunct="1">
              <a:lnSpc>
                <a:spcPct val="90000"/>
              </a:lnSpc>
              <a:defRPr/>
            </a:pPr>
            <a:r>
              <a:rPr lang="en-GB" sz="2000" b="1" kern="0" dirty="0" smtClean="0">
                <a:latin typeface="Calibri" panose="020F0502020204030204" pitchFamily="34" charset="0"/>
              </a:rPr>
              <a:t>Top IT </a:t>
            </a:r>
            <a:r>
              <a:rPr lang="en-GB" sz="2000" b="1" kern="0" dirty="0">
                <a:latin typeface="Calibri" panose="020F0502020204030204" pitchFamily="34" charset="0"/>
                <a:ea typeface="+mj-ea"/>
                <a:cs typeface="+mj-cs"/>
              </a:rPr>
              <a:t>Procurement projects </a:t>
            </a:r>
            <a:r>
              <a:rPr lang="en-GB" sz="2000" b="1" kern="0" dirty="0" smtClean="0">
                <a:latin typeface="Calibri" panose="020F0502020204030204" pitchFamily="34" charset="0"/>
                <a:ea typeface="+mj-ea"/>
                <a:cs typeface="+mj-cs"/>
              </a:rPr>
              <a:t>pipeline</a:t>
            </a:r>
            <a:endParaRPr lang="en-GB" sz="2000" b="1" kern="0" dirty="0">
              <a:latin typeface="Calibri" panose="020F0502020204030204" pitchFamily="34" charset="0"/>
              <a:ea typeface="+mj-ea"/>
              <a:cs typeface="+mj-cs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251520" y="1124744"/>
            <a:ext cx="8640960" cy="504056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  <a:cs typeface="Arial" charset="0"/>
            </a:endParaRPr>
          </a:p>
        </p:txBody>
      </p:sp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3253321"/>
              </p:ext>
            </p:extLst>
          </p:nvPr>
        </p:nvGraphicFramePr>
        <p:xfrm>
          <a:off x="535235" y="1340768"/>
          <a:ext cx="8047062" cy="45400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1538"/>
                <a:gridCol w="648054"/>
                <a:gridCol w="731069"/>
                <a:gridCol w="640619"/>
                <a:gridCol w="714255"/>
                <a:gridCol w="714255"/>
                <a:gridCol w="575454"/>
                <a:gridCol w="527500"/>
                <a:gridCol w="527500"/>
                <a:gridCol w="623409"/>
                <a:gridCol w="623409"/>
              </a:tblGrid>
              <a:tr h="186336">
                <a:tc rowSpan="2"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Project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 marL="91445" marR="91445" marT="45734" marB="45734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Status</a:t>
                      </a:r>
                      <a:endParaRPr lang="en-GB" sz="1000" dirty="0"/>
                    </a:p>
                  </a:txBody>
                  <a:tcPr marL="91445" marR="91445" marT="45734" marB="45734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Forecast spend</a:t>
                      </a:r>
                      <a:endParaRPr lang="en-GB" sz="1000" dirty="0"/>
                    </a:p>
                  </a:txBody>
                  <a:tcPr marL="91445" marR="91445" marT="45734" marB="45734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en-GB" sz="95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/>
                        <a:t>FY15</a:t>
                      </a:r>
                    </a:p>
                  </a:txBody>
                  <a:tcPr marL="91445" marR="91445" marT="45734" marB="45734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 smtClean="0"/>
                    </a:p>
                  </a:txBody>
                  <a:tcPr marL="91445" marR="91445" marT="45734" marB="45734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/>
                        <a:t>FY16</a:t>
                      </a:r>
                    </a:p>
                  </a:txBody>
                  <a:tcPr marL="91445" marR="91445" marT="45734" marB="45734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 smtClean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/>
                        <a:t>FY17</a:t>
                      </a:r>
                    </a:p>
                  </a:txBody>
                  <a:tcPr marL="91445" marR="91445" marT="45734" marB="45734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86336">
                <a:tc vMerge="1">
                  <a:txBody>
                    <a:bodyPr/>
                    <a:lstStyle/>
                    <a:p>
                      <a:endParaRPr lang="en-GB" sz="95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Q2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 marL="91445" marR="91445" marT="45734" marB="45734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Q3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 marL="91445" marR="91445" marT="45734" marB="45734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Q4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 marL="91445" marR="91445" marT="45734" marB="45734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Q2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 marL="91445" marR="91445" marT="45734" marB="45734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Q3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 marL="91445" marR="91445" marT="45734" marB="45734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Q4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 marL="91445" marR="91445" marT="45734" marB="45734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Q1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 marL="91445" marR="91445" marT="45734" marB="45734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</a:tr>
              <a:tr h="1831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u="none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91445" marR="91445" marT="72021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B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1" dirty="0" smtClean="0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marL="91445" marR="91445" marT="45734" marB="45734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1" dirty="0" smtClean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1831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u="none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91445" marR="91445" marT="72021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B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1" dirty="0" smtClean="0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marL="91445" marR="91445" marT="45734" marB="45734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1" dirty="0" smtClean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1831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u="none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91445" marR="91445" marT="72021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B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1" dirty="0" smtClean="0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marL="91445" marR="91445" marT="45734" marB="45734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1" dirty="0" smtClean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183132">
                <a:tc>
                  <a:txBody>
                    <a:bodyPr/>
                    <a:lstStyle/>
                    <a:p>
                      <a:endParaRPr lang="en-GB" sz="1000" b="0" u="none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91445" marR="91445" marT="72021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B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1" dirty="0" smtClean="0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marL="91445" marR="91445" marT="45734" marB="45734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1" dirty="0" smtClean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1831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u="none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91445" marR="91445" marT="72021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B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dirty="0" smtClean="0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marL="91445" marR="91445" marT="45734" marB="45734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dirty="0" smtClean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1831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u="none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91445" marR="91445" marT="72021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B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dirty="0" smtClean="0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marL="91445" marR="91445" marT="45734" marB="45734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dirty="0" smtClean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1831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u="none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91445" marR="91445" marT="72021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B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1" dirty="0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marL="91445" marR="91445" marT="45734" marB="45734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1" dirty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1831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u="none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91445" marR="91445" marT="72021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B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dirty="0" smtClean="0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marL="91445" marR="91445" marT="45734" marB="45734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dirty="0" smtClean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1831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u="none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91445" marR="91445" marT="72021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B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dirty="0" smtClean="0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marL="91445" marR="91445" marT="45734" marB="45734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dirty="0" smtClean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1831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u="none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91445" marR="91445" marT="72021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B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1" dirty="0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marL="91445" marR="91445" marT="45734" marB="45734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1" dirty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1831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u="none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91445" marR="91445" marT="72021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B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45" marR="91445" marT="45734" marB="45734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1" dirty="0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marL="91445" marR="91445" marT="45734" marB="45734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1" dirty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 marL="91445" marR="91445" marT="45734" marB="45734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+mn-lt"/>
                      </a:endParaRPr>
                    </a:p>
                  </a:txBody>
                  <a:tcPr marL="91445" marR="91445" marT="45734" marB="45734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+mn-lt"/>
                      </a:endParaRPr>
                    </a:p>
                  </a:txBody>
                  <a:tcPr marL="91445" marR="91445" marT="45734" marB="45734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+mn-lt"/>
                      </a:endParaRPr>
                    </a:p>
                  </a:txBody>
                  <a:tcPr marL="91445" marR="91445" marT="45734" marB="45734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+mn-lt"/>
                      </a:endParaRPr>
                    </a:p>
                  </a:txBody>
                  <a:tcPr marL="91445" marR="91445" marT="45734" marB="45734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+mn-lt"/>
                      </a:endParaRPr>
                    </a:p>
                  </a:txBody>
                  <a:tcPr marL="91445" marR="91445" marT="45734" marB="45734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+mn-lt"/>
                      </a:endParaRPr>
                    </a:p>
                  </a:txBody>
                  <a:tcPr marL="91445" marR="91445" marT="45734" marB="45734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+mn-lt"/>
                      </a:endParaRPr>
                    </a:p>
                  </a:txBody>
                  <a:tcPr marL="91445" marR="91445" marT="45734" marB="45734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1831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u="none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91445" marR="91445" marT="72021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B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45" marR="91445" marT="45734" marB="45734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1" dirty="0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marL="91445" marR="91445" marT="45734" marB="45734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1" dirty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 marL="91445" marR="91445" marT="45734" marB="45734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+mn-lt"/>
                      </a:endParaRPr>
                    </a:p>
                  </a:txBody>
                  <a:tcPr marL="91445" marR="91445" marT="45734" marB="45734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+mn-lt"/>
                      </a:endParaRPr>
                    </a:p>
                  </a:txBody>
                  <a:tcPr marL="91445" marR="91445" marT="45734" marB="45734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+mn-lt"/>
                      </a:endParaRPr>
                    </a:p>
                  </a:txBody>
                  <a:tcPr marL="91445" marR="91445" marT="45734" marB="45734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+mn-lt"/>
                      </a:endParaRPr>
                    </a:p>
                  </a:txBody>
                  <a:tcPr marL="91445" marR="91445" marT="45734" marB="45734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+mn-lt"/>
                      </a:endParaRPr>
                    </a:p>
                  </a:txBody>
                  <a:tcPr marL="91445" marR="91445" marT="45734" marB="45734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+mn-lt"/>
                      </a:endParaRPr>
                    </a:p>
                  </a:txBody>
                  <a:tcPr marL="91445" marR="91445" marT="45734" marB="45734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+mn-lt"/>
                      </a:endParaRPr>
                    </a:p>
                  </a:txBody>
                  <a:tcPr marL="91445" marR="91445" marT="45734" marB="45734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1831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u="none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91445" marR="91445" marT="72021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B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45" marR="91445" marT="45734" marB="45734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1" dirty="0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marL="91445" marR="91445" marT="45734" marB="45734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1" dirty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 marL="91445" marR="91445" marT="45734" marB="45734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+mn-lt"/>
                      </a:endParaRPr>
                    </a:p>
                  </a:txBody>
                  <a:tcPr marL="91445" marR="91445" marT="45734" marB="45734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+mn-lt"/>
                      </a:endParaRPr>
                    </a:p>
                  </a:txBody>
                  <a:tcPr marL="91445" marR="91445" marT="45734" marB="45734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+mn-lt"/>
                      </a:endParaRPr>
                    </a:p>
                  </a:txBody>
                  <a:tcPr marL="91445" marR="91445" marT="45734" marB="45734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+mn-lt"/>
                      </a:endParaRPr>
                    </a:p>
                  </a:txBody>
                  <a:tcPr marL="91445" marR="91445" marT="45734" marB="45734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+mn-lt"/>
                      </a:endParaRPr>
                    </a:p>
                  </a:txBody>
                  <a:tcPr marL="91445" marR="91445" marT="45734" marB="45734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1" dirty="0">
                        <a:latin typeface="+mn-lt"/>
                      </a:endParaRPr>
                    </a:p>
                  </a:txBody>
                  <a:tcPr marL="91445" marR="91445" marT="45734" marB="45734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0" dirty="0">
                        <a:latin typeface="+mn-lt"/>
                      </a:endParaRPr>
                    </a:p>
                  </a:txBody>
                  <a:tcPr marL="91445" marR="91445" marT="45734" marB="45734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1831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u="none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91445" marR="91445" marT="72021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B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1" dirty="0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marL="91445" marR="91445" marT="45734" marB="45734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1" dirty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1831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u="none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91445" marR="91445" marT="72021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FEB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1" dirty="0" smtClean="0">
                        <a:solidFill>
                          <a:srgbClr val="FFFFFF"/>
                        </a:solidFill>
                        <a:latin typeface="+mn-lt"/>
                      </a:endParaRPr>
                    </a:p>
                  </a:txBody>
                  <a:tcPr marL="91445" marR="91445" marT="45734" marB="45734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1" dirty="0" smtClean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+mn-lt"/>
                      </a:endParaRPr>
                    </a:p>
                  </a:txBody>
                  <a:tcPr marL="91445" marR="91445" marT="45734" marB="45734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  <p:sp>
        <p:nvSpPr>
          <p:cNvPr id="43" name="Rounded Rectangle 76"/>
          <p:cNvSpPr>
            <a:spLocks noChangeArrowheads="1"/>
          </p:cNvSpPr>
          <p:nvPr/>
        </p:nvSpPr>
        <p:spPr bwMode="auto">
          <a:xfrm>
            <a:off x="4283968" y="1876394"/>
            <a:ext cx="4320480" cy="134710"/>
          </a:xfrm>
          <a:prstGeom prst="roundRect">
            <a:avLst>
              <a:gd name="adj" fmla="val 16667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lIns="0" tIns="0" rIns="0" bIns="0" anchor="ctr"/>
          <a:lstStyle>
            <a:lvl1pPr marL="314325" indent="-3143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ct val="20000"/>
              </a:spcAft>
              <a:buClr>
                <a:schemeClr val="accent2"/>
              </a:buClr>
            </a:pPr>
            <a:endParaRPr lang="en-GB" altLang="en-US" sz="800" dirty="0">
              <a:solidFill>
                <a:schemeClr val="bg1"/>
              </a:solidFill>
              <a:ea typeface="ＭＳ Ｐゴシック" pitchFamily="34" charset="-128"/>
            </a:endParaRPr>
          </a:p>
        </p:txBody>
      </p:sp>
      <p:sp>
        <p:nvSpPr>
          <p:cNvPr id="7" name="Rounded Rectangle 76"/>
          <p:cNvSpPr>
            <a:spLocks noChangeArrowheads="1"/>
          </p:cNvSpPr>
          <p:nvPr/>
        </p:nvSpPr>
        <p:spPr bwMode="auto">
          <a:xfrm>
            <a:off x="5292080" y="2132856"/>
            <a:ext cx="1260475" cy="134710"/>
          </a:xfrm>
          <a:prstGeom prst="roundRect">
            <a:avLst>
              <a:gd name="adj" fmla="val 16667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lIns="0" tIns="0" rIns="0" bIns="0" anchor="ctr"/>
          <a:lstStyle>
            <a:lvl1pPr marL="314325" indent="-3143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ct val="20000"/>
              </a:spcAft>
              <a:buClr>
                <a:schemeClr val="accent2"/>
              </a:buClr>
            </a:pPr>
            <a:endParaRPr lang="en-GB" altLang="en-US" sz="800" dirty="0">
              <a:solidFill>
                <a:schemeClr val="bg1"/>
              </a:solidFill>
              <a:ea typeface="ＭＳ Ｐゴシック" pitchFamily="34" charset="-128"/>
            </a:endParaRPr>
          </a:p>
        </p:txBody>
      </p:sp>
      <p:sp>
        <p:nvSpPr>
          <p:cNvPr id="8" name="Rounded Rectangle 76"/>
          <p:cNvSpPr>
            <a:spLocks noChangeArrowheads="1"/>
          </p:cNvSpPr>
          <p:nvPr/>
        </p:nvSpPr>
        <p:spPr bwMode="auto">
          <a:xfrm>
            <a:off x="5017293" y="2420888"/>
            <a:ext cx="1642939" cy="134710"/>
          </a:xfrm>
          <a:prstGeom prst="roundRect">
            <a:avLst>
              <a:gd name="adj" fmla="val 16667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lIns="0" tIns="0" rIns="0" bIns="0" anchor="ctr"/>
          <a:lstStyle>
            <a:lvl1pPr marL="314325" indent="-3143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ct val="20000"/>
              </a:spcAft>
              <a:buClr>
                <a:schemeClr val="accent2"/>
              </a:buClr>
            </a:pPr>
            <a:endParaRPr lang="en-GB" altLang="en-US" sz="800" dirty="0">
              <a:solidFill>
                <a:schemeClr val="bg1"/>
              </a:solidFill>
              <a:ea typeface="ＭＳ Ｐゴシック" pitchFamily="34" charset="-128"/>
            </a:endParaRPr>
          </a:p>
        </p:txBody>
      </p:sp>
      <p:sp>
        <p:nvSpPr>
          <p:cNvPr id="9" name="Rounded Rectangle 76"/>
          <p:cNvSpPr>
            <a:spLocks noChangeArrowheads="1"/>
          </p:cNvSpPr>
          <p:nvPr/>
        </p:nvSpPr>
        <p:spPr bwMode="auto">
          <a:xfrm>
            <a:off x="5292080" y="2708920"/>
            <a:ext cx="2136422" cy="134710"/>
          </a:xfrm>
          <a:prstGeom prst="roundRect">
            <a:avLst>
              <a:gd name="adj" fmla="val 16667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lIns="0" tIns="0" rIns="0" bIns="0" anchor="ctr"/>
          <a:lstStyle>
            <a:lvl1pPr marL="314325" indent="-3143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ct val="20000"/>
              </a:spcAft>
              <a:buClr>
                <a:schemeClr val="accent2"/>
              </a:buClr>
            </a:pPr>
            <a:endParaRPr lang="en-GB" altLang="en-US" sz="800" dirty="0">
              <a:solidFill>
                <a:schemeClr val="bg1"/>
              </a:solidFill>
              <a:ea typeface="ＭＳ Ｐゴシック" pitchFamily="34" charset="-128"/>
            </a:endParaRPr>
          </a:p>
        </p:txBody>
      </p:sp>
      <p:sp>
        <p:nvSpPr>
          <p:cNvPr id="10" name="Rounded Rectangle 76"/>
          <p:cNvSpPr>
            <a:spLocks noChangeArrowheads="1"/>
          </p:cNvSpPr>
          <p:nvPr/>
        </p:nvSpPr>
        <p:spPr bwMode="auto">
          <a:xfrm>
            <a:off x="5666370" y="2996952"/>
            <a:ext cx="1260475" cy="134710"/>
          </a:xfrm>
          <a:prstGeom prst="roundRect">
            <a:avLst>
              <a:gd name="adj" fmla="val 16667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lIns="0" tIns="0" rIns="0" bIns="0" anchor="ctr"/>
          <a:lstStyle>
            <a:lvl1pPr marL="314325" indent="-3143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ct val="20000"/>
              </a:spcAft>
              <a:buClr>
                <a:schemeClr val="accent2"/>
              </a:buClr>
            </a:pPr>
            <a:endParaRPr lang="en-GB" altLang="en-US" sz="800" dirty="0">
              <a:solidFill>
                <a:schemeClr val="bg1"/>
              </a:solidFill>
              <a:ea typeface="ＭＳ Ｐゴシック" pitchFamily="34" charset="-128"/>
            </a:endParaRPr>
          </a:p>
        </p:txBody>
      </p:sp>
      <p:sp>
        <p:nvSpPr>
          <p:cNvPr id="11" name="Rounded Rectangle 76"/>
          <p:cNvSpPr>
            <a:spLocks noChangeArrowheads="1"/>
          </p:cNvSpPr>
          <p:nvPr/>
        </p:nvSpPr>
        <p:spPr bwMode="auto">
          <a:xfrm>
            <a:off x="5292079" y="3217629"/>
            <a:ext cx="1584177" cy="134710"/>
          </a:xfrm>
          <a:prstGeom prst="roundRect">
            <a:avLst>
              <a:gd name="adj" fmla="val 16667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lIns="0" tIns="0" rIns="0" bIns="0" anchor="ctr"/>
          <a:lstStyle>
            <a:lvl1pPr marL="314325" indent="-3143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ct val="20000"/>
              </a:spcAft>
              <a:buClr>
                <a:schemeClr val="accent2"/>
              </a:buClr>
            </a:pPr>
            <a:endParaRPr lang="en-GB" altLang="en-US" sz="800" dirty="0">
              <a:solidFill>
                <a:schemeClr val="bg1"/>
              </a:solidFill>
              <a:ea typeface="ＭＳ Ｐゴシック" pitchFamily="34" charset="-128"/>
            </a:endParaRPr>
          </a:p>
        </p:txBody>
      </p:sp>
      <p:sp>
        <p:nvSpPr>
          <p:cNvPr id="12" name="Rounded Rectangle 76"/>
          <p:cNvSpPr>
            <a:spLocks noChangeArrowheads="1"/>
          </p:cNvSpPr>
          <p:nvPr/>
        </p:nvSpPr>
        <p:spPr bwMode="auto">
          <a:xfrm>
            <a:off x="5668255" y="3541665"/>
            <a:ext cx="1260475" cy="134710"/>
          </a:xfrm>
          <a:prstGeom prst="roundRect">
            <a:avLst>
              <a:gd name="adj" fmla="val 16667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lIns="0" tIns="0" rIns="0" bIns="0" anchor="ctr"/>
          <a:lstStyle>
            <a:lvl1pPr marL="314325" indent="-3143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ct val="20000"/>
              </a:spcAft>
              <a:buClr>
                <a:schemeClr val="accent2"/>
              </a:buClr>
            </a:pPr>
            <a:endParaRPr lang="en-GB" altLang="en-US" sz="800" dirty="0">
              <a:solidFill>
                <a:schemeClr val="bg1"/>
              </a:solidFill>
              <a:ea typeface="ＭＳ Ｐゴシック" pitchFamily="34" charset="-128"/>
            </a:endParaRPr>
          </a:p>
        </p:txBody>
      </p:sp>
      <p:sp>
        <p:nvSpPr>
          <p:cNvPr id="13" name="Rounded Rectangle 76"/>
          <p:cNvSpPr>
            <a:spLocks noChangeArrowheads="1"/>
          </p:cNvSpPr>
          <p:nvPr/>
        </p:nvSpPr>
        <p:spPr bwMode="auto">
          <a:xfrm>
            <a:off x="5668255" y="3789040"/>
            <a:ext cx="2000089" cy="134710"/>
          </a:xfrm>
          <a:prstGeom prst="roundRect">
            <a:avLst>
              <a:gd name="adj" fmla="val 16667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lIns="0" tIns="0" rIns="0" bIns="0" anchor="ctr"/>
          <a:lstStyle>
            <a:lvl1pPr marL="314325" indent="-3143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ct val="20000"/>
              </a:spcAft>
              <a:buClr>
                <a:schemeClr val="accent2"/>
              </a:buClr>
            </a:pPr>
            <a:endParaRPr lang="en-GB" altLang="en-US" sz="800" dirty="0">
              <a:solidFill>
                <a:schemeClr val="bg1"/>
              </a:solidFill>
              <a:ea typeface="ＭＳ Ｐゴシック" pitchFamily="34" charset="-128"/>
            </a:endParaRPr>
          </a:p>
        </p:txBody>
      </p:sp>
      <p:sp>
        <p:nvSpPr>
          <p:cNvPr id="14" name="Rounded Rectangle 76"/>
          <p:cNvSpPr>
            <a:spLocks noChangeArrowheads="1"/>
          </p:cNvSpPr>
          <p:nvPr/>
        </p:nvSpPr>
        <p:spPr bwMode="auto">
          <a:xfrm>
            <a:off x="4407780" y="4077072"/>
            <a:ext cx="1260475" cy="134710"/>
          </a:xfrm>
          <a:prstGeom prst="roundRect">
            <a:avLst>
              <a:gd name="adj" fmla="val 16667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lIns="0" tIns="0" rIns="0" bIns="0" anchor="ctr"/>
          <a:lstStyle>
            <a:lvl1pPr marL="314325" indent="-3143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ct val="20000"/>
              </a:spcAft>
              <a:buClr>
                <a:schemeClr val="accent2"/>
              </a:buClr>
            </a:pPr>
            <a:endParaRPr lang="en-GB" altLang="en-US" sz="800" dirty="0">
              <a:solidFill>
                <a:schemeClr val="bg1"/>
              </a:solidFill>
              <a:ea typeface="ＭＳ Ｐゴシック" pitchFamily="34" charset="-128"/>
            </a:endParaRPr>
          </a:p>
        </p:txBody>
      </p:sp>
      <p:sp>
        <p:nvSpPr>
          <p:cNvPr id="15" name="Rounded Rectangle 76"/>
          <p:cNvSpPr>
            <a:spLocks noChangeArrowheads="1"/>
          </p:cNvSpPr>
          <p:nvPr/>
        </p:nvSpPr>
        <p:spPr bwMode="auto">
          <a:xfrm>
            <a:off x="4998180" y="4365104"/>
            <a:ext cx="1878076" cy="134710"/>
          </a:xfrm>
          <a:prstGeom prst="roundRect">
            <a:avLst>
              <a:gd name="adj" fmla="val 16667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lIns="0" tIns="0" rIns="0" bIns="0" anchor="ctr"/>
          <a:lstStyle>
            <a:lvl1pPr marL="314325" indent="-3143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ct val="20000"/>
              </a:spcAft>
              <a:buClr>
                <a:schemeClr val="accent2"/>
              </a:buClr>
            </a:pPr>
            <a:endParaRPr lang="en-GB" altLang="en-US" sz="800" dirty="0">
              <a:solidFill>
                <a:schemeClr val="bg1"/>
              </a:solidFill>
              <a:ea typeface="ＭＳ Ｐゴシック" pitchFamily="34" charset="-128"/>
            </a:endParaRPr>
          </a:p>
        </p:txBody>
      </p:sp>
      <p:sp>
        <p:nvSpPr>
          <p:cNvPr id="16" name="Rounded Rectangle 76"/>
          <p:cNvSpPr>
            <a:spLocks noChangeArrowheads="1"/>
          </p:cNvSpPr>
          <p:nvPr/>
        </p:nvSpPr>
        <p:spPr bwMode="auto">
          <a:xfrm>
            <a:off x="4991798" y="4581128"/>
            <a:ext cx="1260475" cy="134710"/>
          </a:xfrm>
          <a:prstGeom prst="roundRect">
            <a:avLst>
              <a:gd name="adj" fmla="val 16667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lIns="0" tIns="0" rIns="0" bIns="0" anchor="ctr"/>
          <a:lstStyle>
            <a:lvl1pPr marL="314325" indent="-3143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ct val="20000"/>
              </a:spcAft>
              <a:buClr>
                <a:schemeClr val="accent2"/>
              </a:buClr>
            </a:pPr>
            <a:endParaRPr lang="en-GB" altLang="en-US" sz="800" dirty="0">
              <a:solidFill>
                <a:schemeClr val="bg1"/>
              </a:solidFill>
              <a:ea typeface="ＭＳ Ｐゴシック" pitchFamily="34" charset="-128"/>
            </a:endParaRPr>
          </a:p>
        </p:txBody>
      </p:sp>
      <p:sp>
        <p:nvSpPr>
          <p:cNvPr id="17" name="Rounded Rectangle 76"/>
          <p:cNvSpPr>
            <a:spLocks noChangeArrowheads="1"/>
          </p:cNvSpPr>
          <p:nvPr/>
        </p:nvSpPr>
        <p:spPr bwMode="auto">
          <a:xfrm>
            <a:off x="4283905" y="4869160"/>
            <a:ext cx="4248535" cy="134710"/>
          </a:xfrm>
          <a:prstGeom prst="roundRect">
            <a:avLst>
              <a:gd name="adj" fmla="val 16667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lIns="0" tIns="0" rIns="0" bIns="0" anchor="ctr"/>
          <a:lstStyle>
            <a:lvl1pPr marL="314325" indent="-3143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ct val="20000"/>
              </a:spcAft>
              <a:buClr>
                <a:schemeClr val="accent2"/>
              </a:buClr>
            </a:pPr>
            <a:endParaRPr lang="en-GB" altLang="en-US" sz="800" dirty="0">
              <a:solidFill>
                <a:schemeClr val="bg1"/>
              </a:solidFill>
              <a:ea typeface="ＭＳ Ｐゴシック" pitchFamily="34" charset="-128"/>
            </a:endParaRPr>
          </a:p>
        </p:txBody>
      </p:sp>
      <p:sp>
        <p:nvSpPr>
          <p:cNvPr id="18" name="Rounded Rectangle 76"/>
          <p:cNvSpPr>
            <a:spLocks noChangeArrowheads="1"/>
          </p:cNvSpPr>
          <p:nvPr/>
        </p:nvSpPr>
        <p:spPr bwMode="auto">
          <a:xfrm>
            <a:off x="4515686" y="5157192"/>
            <a:ext cx="1260475" cy="134710"/>
          </a:xfrm>
          <a:prstGeom prst="roundRect">
            <a:avLst>
              <a:gd name="adj" fmla="val 16667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lIns="0" tIns="0" rIns="0" bIns="0" anchor="ctr"/>
          <a:lstStyle>
            <a:lvl1pPr marL="314325" indent="-3143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ct val="20000"/>
              </a:spcAft>
              <a:buClr>
                <a:schemeClr val="accent2"/>
              </a:buClr>
            </a:pPr>
            <a:endParaRPr lang="en-GB" altLang="en-US" sz="800" dirty="0">
              <a:solidFill>
                <a:schemeClr val="bg1"/>
              </a:solidFill>
              <a:ea typeface="ＭＳ Ｐゴシック" pitchFamily="34" charset="-128"/>
            </a:endParaRPr>
          </a:p>
        </p:txBody>
      </p:sp>
      <p:sp>
        <p:nvSpPr>
          <p:cNvPr id="19" name="Rounded Rectangle 76"/>
          <p:cNvSpPr>
            <a:spLocks noChangeArrowheads="1"/>
          </p:cNvSpPr>
          <p:nvPr/>
        </p:nvSpPr>
        <p:spPr bwMode="auto">
          <a:xfrm>
            <a:off x="4515685" y="5449877"/>
            <a:ext cx="1260475" cy="134710"/>
          </a:xfrm>
          <a:prstGeom prst="roundRect">
            <a:avLst>
              <a:gd name="adj" fmla="val 16667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lIns="0" tIns="0" rIns="0" bIns="0" anchor="ctr"/>
          <a:lstStyle>
            <a:lvl1pPr marL="314325" indent="-3143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ct val="20000"/>
              </a:spcAft>
              <a:buClr>
                <a:schemeClr val="accent2"/>
              </a:buClr>
            </a:pPr>
            <a:endParaRPr lang="en-GB" altLang="en-US" sz="800" dirty="0">
              <a:solidFill>
                <a:schemeClr val="bg1"/>
              </a:solidFill>
              <a:ea typeface="ＭＳ Ｐゴシック" pitchFamily="34" charset="-128"/>
            </a:endParaRPr>
          </a:p>
        </p:txBody>
      </p:sp>
      <p:sp>
        <p:nvSpPr>
          <p:cNvPr id="20" name="Rounded Rectangle 76"/>
          <p:cNvSpPr>
            <a:spLocks noChangeArrowheads="1"/>
          </p:cNvSpPr>
          <p:nvPr/>
        </p:nvSpPr>
        <p:spPr bwMode="auto">
          <a:xfrm>
            <a:off x="4980098" y="5661248"/>
            <a:ext cx="2633018" cy="134710"/>
          </a:xfrm>
          <a:prstGeom prst="roundRect">
            <a:avLst>
              <a:gd name="adj" fmla="val 16667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lIns="0" tIns="0" rIns="0" bIns="0" anchor="ctr"/>
          <a:lstStyle>
            <a:lvl1pPr marL="314325" indent="-3143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ct val="20000"/>
              </a:spcAft>
              <a:buClr>
                <a:schemeClr val="accent2"/>
              </a:buClr>
            </a:pPr>
            <a:endParaRPr lang="en-GB" altLang="en-US" sz="800" dirty="0">
              <a:solidFill>
                <a:schemeClr val="bg1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0255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 bwMode="auto">
          <a:xfrm>
            <a:off x="-28922" y="1496189"/>
            <a:ext cx="9144000" cy="416505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323528" y="364594"/>
            <a:ext cx="51125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>
              <a:defRPr/>
            </a:pPr>
            <a:r>
              <a:rPr lang="en-GB" sz="2000" b="1" dirty="0" smtClean="0">
                <a:latin typeface="Calibri" panose="020F0502020204030204" pitchFamily="34" charset="0"/>
              </a:rPr>
              <a:t>Procurements role</a:t>
            </a:r>
            <a:endParaRPr lang="en-GB" sz="2000" b="1" dirty="0">
              <a:latin typeface="Calibri" panose="020F0502020204030204" pitchFamily="34" charset="0"/>
            </a:endParaRP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683568" y="1268760"/>
            <a:ext cx="8136904" cy="453650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 sz="1000" dirty="0">
              <a:latin typeface="Calibri" panose="020F050202020403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2073" y="2060848"/>
            <a:ext cx="4392996" cy="292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315237" y="1472088"/>
            <a:ext cx="210346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>
                <a:latin typeface="Calibri" panose="020F0502020204030204" pitchFamily="34" charset="0"/>
              </a:rPr>
              <a:t>Contract renewal / new requirement</a:t>
            </a:r>
            <a:endParaRPr lang="en-GB" sz="1000" dirty="0">
              <a:latin typeface="Calibri" panose="020F0502020204030204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585474" y="1904563"/>
            <a:ext cx="13083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>
                <a:latin typeface="Calibri" panose="020F0502020204030204" pitchFamily="34" charset="0"/>
              </a:rPr>
              <a:t>Tender and negotiate</a:t>
            </a:r>
            <a:endParaRPr lang="en-GB" sz="1000" dirty="0">
              <a:latin typeface="Calibri" panose="020F0502020204030204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304581" y="2231866"/>
            <a:ext cx="186781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>
                <a:latin typeface="Calibri" panose="020F0502020204030204" pitchFamily="34" charset="0"/>
              </a:rPr>
              <a:t>Contract review and negotiation</a:t>
            </a:r>
            <a:endParaRPr lang="en-GB" sz="1000" dirty="0">
              <a:latin typeface="Calibri" panose="020F0502020204030204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795676" y="4320098"/>
            <a:ext cx="129073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>
                <a:latin typeface="Calibri" panose="020F0502020204030204" pitchFamily="34" charset="0"/>
              </a:rPr>
              <a:t>Regular supplier </a:t>
            </a:r>
          </a:p>
          <a:p>
            <a:r>
              <a:rPr lang="en-GB" sz="1000" dirty="0" smtClean="0">
                <a:latin typeface="Calibri" panose="020F0502020204030204" pitchFamily="34" charset="0"/>
              </a:rPr>
              <a:t>performance reviews</a:t>
            </a:r>
            <a:endParaRPr lang="en-GB" sz="1000" dirty="0">
              <a:latin typeface="Calibri" panose="020F0502020204030204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051049" y="3278220"/>
            <a:ext cx="105028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>
                <a:latin typeface="Calibri" panose="020F0502020204030204" pitchFamily="34" charset="0"/>
              </a:rPr>
              <a:t>Handover after </a:t>
            </a:r>
          </a:p>
          <a:p>
            <a:r>
              <a:rPr lang="en-GB" sz="1000" dirty="0" smtClean="0">
                <a:latin typeface="Calibri" panose="020F0502020204030204" pitchFamily="34" charset="0"/>
              </a:rPr>
              <a:t>contract in place</a:t>
            </a:r>
            <a:endParaRPr lang="en-GB" sz="1000" dirty="0">
              <a:latin typeface="Calibri" panose="020F050202020403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173116" y="5112186"/>
            <a:ext cx="153118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>
                <a:latin typeface="Calibri" panose="020F0502020204030204" pitchFamily="34" charset="0"/>
              </a:rPr>
              <a:t>Process improvements</a:t>
            </a:r>
          </a:p>
          <a:p>
            <a:r>
              <a:rPr lang="en-GB" sz="1000" dirty="0">
                <a:latin typeface="Calibri" panose="020F0502020204030204" pitchFamily="34" charset="0"/>
              </a:rPr>
              <a:t>a</a:t>
            </a:r>
            <a:r>
              <a:rPr lang="en-GB" sz="1000" dirty="0" smtClean="0">
                <a:latin typeface="Calibri" panose="020F0502020204030204" pitchFamily="34" charset="0"/>
              </a:rPr>
              <a:t>nd operation efficiencies</a:t>
            </a:r>
            <a:endParaRPr lang="en-GB" sz="1000" dirty="0">
              <a:latin typeface="Calibri" panose="020F0502020204030204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513978" y="5067180"/>
            <a:ext cx="1782859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>
                <a:latin typeface="Calibri" panose="020F0502020204030204" pitchFamily="34" charset="0"/>
              </a:rPr>
              <a:t>Supplier non-performance and</a:t>
            </a:r>
          </a:p>
          <a:p>
            <a:r>
              <a:rPr lang="en-GB" sz="1000" dirty="0" smtClean="0">
                <a:latin typeface="Calibri" panose="020F0502020204030204" pitchFamily="34" charset="0"/>
              </a:rPr>
              <a:t>Improvement plans/activities</a:t>
            </a:r>
            <a:endParaRPr lang="en-GB" sz="1000" dirty="0">
              <a:latin typeface="Calibri" panose="020F0502020204030204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026238" y="3278220"/>
            <a:ext cx="13423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latin typeface="Calibri" panose="020F0502020204030204" pitchFamily="34" charset="0"/>
              </a:rPr>
              <a:t>Feedback on services and requirements for renewal / re tender</a:t>
            </a:r>
            <a:endParaRPr lang="en-GB" sz="1000" dirty="0">
              <a:latin typeface="Calibri" panose="020F0502020204030204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512149" y="1770201"/>
            <a:ext cx="1160356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latin typeface="Calibri" panose="020F0502020204030204" pitchFamily="34" charset="0"/>
              </a:rPr>
              <a:t>Purchase orders, invoice  </a:t>
            </a:r>
          </a:p>
          <a:p>
            <a:r>
              <a:rPr lang="en-GB" sz="1000" dirty="0" smtClean="0">
                <a:latin typeface="Calibri" panose="020F0502020204030204" pitchFamily="34" charset="0"/>
              </a:rPr>
              <a:t>management and </a:t>
            </a:r>
          </a:p>
          <a:p>
            <a:r>
              <a:rPr lang="en-GB" sz="1000" dirty="0" smtClean="0">
                <a:latin typeface="Calibri" panose="020F0502020204030204" pitchFamily="34" charset="0"/>
              </a:rPr>
              <a:t>compliance with</a:t>
            </a:r>
          </a:p>
          <a:p>
            <a:r>
              <a:rPr lang="en-GB" sz="1000" dirty="0" smtClean="0">
                <a:latin typeface="Calibri" panose="020F0502020204030204" pitchFamily="34" charset="0"/>
              </a:rPr>
              <a:t>contract</a:t>
            </a:r>
            <a:endParaRPr lang="en-GB" sz="1000" dirty="0">
              <a:latin typeface="Calibri" panose="020F0502020204030204" pitchFamily="34" charset="0"/>
            </a:endParaRPr>
          </a:p>
        </p:txBody>
      </p:sp>
      <p:cxnSp>
        <p:nvCxnSpPr>
          <p:cNvPr id="4" name="Straight Arrow Connector 3"/>
          <p:cNvCxnSpPr>
            <a:stCxn id="50" idx="1"/>
          </p:cNvCxnSpPr>
          <p:nvPr/>
        </p:nvCxnSpPr>
        <p:spPr bwMode="auto">
          <a:xfrm flipH="1">
            <a:off x="5385015" y="2027674"/>
            <a:ext cx="200459" cy="20419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Arrow Connector 6"/>
          <p:cNvCxnSpPr>
            <a:stCxn id="51" idx="1"/>
          </p:cNvCxnSpPr>
          <p:nvPr/>
        </p:nvCxnSpPr>
        <p:spPr bwMode="auto">
          <a:xfrm flipH="1">
            <a:off x="5760621" y="2354977"/>
            <a:ext cx="543960" cy="20992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Straight Arrow Connector 10"/>
          <p:cNvCxnSpPr/>
          <p:nvPr/>
        </p:nvCxnSpPr>
        <p:spPr bwMode="auto">
          <a:xfrm flipH="1" flipV="1">
            <a:off x="6048653" y="3167970"/>
            <a:ext cx="967932" cy="34877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" name="Straight Arrow Connector 60"/>
          <p:cNvCxnSpPr>
            <a:stCxn id="52" idx="1"/>
          </p:cNvCxnSpPr>
          <p:nvPr/>
        </p:nvCxnSpPr>
        <p:spPr bwMode="auto">
          <a:xfrm flipH="1" flipV="1">
            <a:off x="5928132" y="4176083"/>
            <a:ext cx="867544" cy="38254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" name="Straight Arrow Connector 62"/>
          <p:cNvCxnSpPr/>
          <p:nvPr/>
        </p:nvCxnSpPr>
        <p:spPr bwMode="auto">
          <a:xfrm flipH="1" flipV="1">
            <a:off x="5332808" y="4797152"/>
            <a:ext cx="211789" cy="31503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" name="Straight Arrow Connector 64"/>
          <p:cNvCxnSpPr/>
          <p:nvPr/>
        </p:nvCxnSpPr>
        <p:spPr bwMode="auto">
          <a:xfrm flipV="1">
            <a:off x="3312349" y="4608130"/>
            <a:ext cx="280608" cy="45905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" name="Straight Arrow Connector 68"/>
          <p:cNvCxnSpPr>
            <a:stCxn id="57" idx="3"/>
          </p:cNvCxnSpPr>
          <p:nvPr/>
        </p:nvCxnSpPr>
        <p:spPr bwMode="auto">
          <a:xfrm>
            <a:off x="2368562" y="3555219"/>
            <a:ext cx="92592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3" name="Straight Arrow Connector 72"/>
          <p:cNvCxnSpPr/>
          <p:nvPr/>
        </p:nvCxnSpPr>
        <p:spPr bwMode="auto">
          <a:xfrm>
            <a:off x="4017279" y="1655802"/>
            <a:ext cx="187595" cy="36954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7" name="TextBox 86"/>
          <p:cNvSpPr txBox="1"/>
          <p:nvPr/>
        </p:nvSpPr>
        <p:spPr>
          <a:xfrm rot="16200000">
            <a:off x="-1458370" y="3354660"/>
            <a:ext cx="35637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Category strategy and approach</a:t>
            </a:r>
            <a:endParaRPr lang="en-GB" sz="20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cxnSp>
        <p:nvCxnSpPr>
          <p:cNvPr id="90" name="Straight Arrow Connector 89"/>
          <p:cNvCxnSpPr/>
          <p:nvPr/>
        </p:nvCxnSpPr>
        <p:spPr bwMode="auto">
          <a:xfrm>
            <a:off x="2513978" y="2564904"/>
            <a:ext cx="1782859" cy="77745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3" name="Rectangle 92"/>
          <p:cNvSpPr/>
          <p:nvPr/>
        </p:nvSpPr>
        <p:spPr>
          <a:xfrm rot="808909">
            <a:off x="2757314" y="4306543"/>
            <a:ext cx="53418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>
              <a:defRPr/>
            </a:pPr>
            <a:r>
              <a:rPr lang="en-GB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Time</a:t>
            </a:r>
            <a:endParaRPr lang="en-GB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94" name="Rectangle 93"/>
          <p:cNvSpPr/>
          <p:nvPr/>
        </p:nvSpPr>
        <p:spPr>
          <a:xfrm rot="808909">
            <a:off x="5963639" y="2518392"/>
            <a:ext cx="53418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>
              <a:defRPr/>
            </a:pPr>
            <a:r>
              <a:rPr lang="en-GB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Time</a:t>
            </a:r>
            <a:endParaRPr lang="en-GB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562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ight Triangle 47"/>
          <p:cNvSpPr>
            <a:spLocks noChangeArrowheads="1"/>
          </p:cNvSpPr>
          <p:nvPr/>
        </p:nvSpPr>
        <p:spPr bwMode="auto">
          <a:xfrm flipH="1">
            <a:off x="4691063" y="2393950"/>
            <a:ext cx="4449762" cy="3986213"/>
          </a:xfrm>
          <a:prstGeom prst="rtTriangle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14" name="Rectangle 13"/>
          <p:cNvSpPr/>
          <p:nvPr/>
        </p:nvSpPr>
        <p:spPr>
          <a:xfrm>
            <a:off x="323528" y="404664"/>
            <a:ext cx="3882461" cy="400050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marL="342900" indent="-342900" algn="l">
              <a:defRPr/>
            </a:pPr>
            <a:r>
              <a:rPr lang="en-GB" sz="2000" b="1" dirty="0">
                <a:latin typeface="Calibri" panose="020F0502020204030204" pitchFamily="34" charset="0"/>
              </a:rPr>
              <a:t>IT Category Overview</a:t>
            </a:r>
          </a:p>
        </p:txBody>
      </p:sp>
      <p:sp>
        <p:nvSpPr>
          <p:cNvPr id="75" name="Text Box 17"/>
          <p:cNvSpPr txBox="1">
            <a:spLocks noChangeArrowheads="1"/>
          </p:cNvSpPr>
          <p:nvPr/>
        </p:nvSpPr>
        <p:spPr bwMode="auto">
          <a:xfrm rot="16200000">
            <a:off x="1241157" y="1538317"/>
            <a:ext cx="369332" cy="254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vert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GB" sz="1200" b="1" dirty="0">
                <a:latin typeface="Calibri" panose="020F0502020204030204" pitchFamily="34" charset="0"/>
              </a:rPr>
              <a:t>Top IT Supplier Spend </a:t>
            </a:r>
          </a:p>
        </p:txBody>
      </p:sp>
      <p:sp>
        <p:nvSpPr>
          <p:cNvPr id="77" name="Rectangle 12"/>
          <p:cNvSpPr>
            <a:spLocks noChangeArrowheads="1"/>
          </p:cNvSpPr>
          <p:nvPr/>
        </p:nvSpPr>
        <p:spPr bwMode="auto">
          <a:xfrm>
            <a:off x="179512" y="926407"/>
            <a:ext cx="4824536" cy="17012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 sz="1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8" name="Oval 87"/>
          <p:cNvSpPr/>
          <p:nvPr/>
        </p:nvSpPr>
        <p:spPr bwMode="auto">
          <a:xfrm>
            <a:off x="4021385" y="4650826"/>
            <a:ext cx="982663" cy="933450"/>
          </a:xfrm>
          <a:prstGeom prst="ellipse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en-GB" dirty="0"/>
          </a:p>
        </p:txBody>
      </p:sp>
      <p:sp>
        <p:nvSpPr>
          <p:cNvPr id="8243" name="Rectangle 88"/>
          <p:cNvSpPr>
            <a:spLocks noChangeArrowheads="1"/>
          </p:cNvSpPr>
          <p:nvPr/>
        </p:nvSpPr>
        <p:spPr bwMode="auto">
          <a:xfrm>
            <a:off x="4064248" y="4809576"/>
            <a:ext cx="922337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GB" altLang="en-US" sz="2400" b="1" dirty="0" smtClean="0">
                <a:solidFill>
                  <a:schemeClr val="bg1"/>
                </a:solidFill>
                <a:latin typeface="Calibri" pitchFamily="34" charset="0"/>
              </a:rPr>
              <a:t>No</a:t>
            </a:r>
            <a:endParaRPr lang="en-GB" altLang="en-US" sz="24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n-GB" altLang="en-US" sz="1000" dirty="0" smtClean="0">
                <a:solidFill>
                  <a:schemeClr val="bg1"/>
                </a:solidFill>
                <a:latin typeface="Calibri" pitchFamily="34" charset="0"/>
              </a:rPr>
              <a:t>suppliers</a:t>
            </a:r>
            <a:endParaRPr lang="en-GB" altLang="en-US" sz="10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94" name="Oval 93"/>
          <p:cNvSpPr/>
          <p:nvPr/>
        </p:nvSpPr>
        <p:spPr bwMode="auto">
          <a:xfrm>
            <a:off x="4523854" y="3620489"/>
            <a:ext cx="984250" cy="955675"/>
          </a:xfrm>
          <a:prstGeom prst="ellipse">
            <a:avLst/>
          </a:prstGeom>
          <a:solidFill>
            <a:schemeClr val="tx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en-GB" dirty="0"/>
          </a:p>
        </p:txBody>
      </p:sp>
      <p:sp>
        <p:nvSpPr>
          <p:cNvPr id="95" name="Rectangle 94"/>
          <p:cNvSpPr/>
          <p:nvPr/>
        </p:nvSpPr>
        <p:spPr>
          <a:xfrm>
            <a:off x="4585767" y="3790351"/>
            <a:ext cx="922337" cy="615553"/>
          </a:xfrm>
          <a:prstGeom prst="rect">
            <a:avLst/>
          </a:prstGeom>
          <a:effectLst/>
        </p:spPr>
        <p:txBody>
          <a:bodyPr>
            <a:spAutoFit/>
          </a:bodyPr>
          <a:lstStyle/>
          <a:p>
            <a:pPr marL="342900" indent="-342900" algn="ctr">
              <a:defRPr/>
            </a:pPr>
            <a:r>
              <a:rPr lang="en-GB" sz="2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£m </a:t>
            </a:r>
            <a:endParaRPr lang="en-GB" sz="24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342900" indent="-342900" algn="ctr">
              <a:defRPr/>
            </a:pPr>
            <a:r>
              <a:rPr lang="en-GB" sz="1000" b="1" dirty="0">
                <a:solidFill>
                  <a:schemeClr val="bg1"/>
                </a:solidFill>
                <a:latin typeface="Calibri" panose="020F0502020204030204" pitchFamily="34" charset="0"/>
              </a:rPr>
              <a:t>Annual spend</a:t>
            </a:r>
          </a:p>
        </p:txBody>
      </p:sp>
      <p:sp>
        <p:nvSpPr>
          <p:cNvPr id="41" name="Rectangle 10"/>
          <p:cNvSpPr txBox="1">
            <a:spLocks noChangeArrowheads="1"/>
          </p:cNvSpPr>
          <p:nvPr/>
        </p:nvSpPr>
        <p:spPr bwMode="auto">
          <a:xfrm rot="16200000">
            <a:off x="5815099" y="4227572"/>
            <a:ext cx="1288628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51200" tIns="0" rIns="0" bIns="0" anchor="ctr"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GB" sz="1400" kern="0" dirty="0" smtClean="0">
                <a:solidFill>
                  <a:schemeClr val="bg1"/>
                </a:solidFill>
                <a:latin typeface="Calibri" panose="020F0502020204030204" pitchFamily="34" charset="0"/>
              </a:rPr>
              <a:t>IT spend by region</a:t>
            </a:r>
          </a:p>
        </p:txBody>
      </p:sp>
      <p:sp>
        <p:nvSpPr>
          <p:cNvPr id="43" name="Rectangle 3"/>
          <p:cNvSpPr>
            <a:spLocks noChangeArrowheads="1"/>
          </p:cNvSpPr>
          <p:nvPr/>
        </p:nvSpPr>
        <p:spPr bwMode="auto">
          <a:xfrm>
            <a:off x="5220072" y="878706"/>
            <a:ext cx="360362" cy="256879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 sz="1000" dirty="0">
              <a:latin typeface="Calibri" panose="020F0502020204030204" pitchFamily="34" charset="0"/>
            </a:endParaRPr>
          </a:p>
        </p:txBody>
      </p:sp>
      <p:sp>
        <p:nvSpPr>
          <p:cNvPr id="8253" name="Text Box 17"/>
          <p:cNvSpPr txBox="1">
            <a:spLocks noChangeArrowheads="1"/>
          </p:cNvSpPr>
          <p:nvPr/>
        </p:nvSpPr>
        <p:spPr bwMode="auto">
          <a:xfrm rot="-5400000">
            <a:off x="4442197" y="1907133"/>
            <a:ext cx="1914525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GB" altLang="en-US" sz="1400" dirty="0">
                <a:solidFill>
                  <a:schemeClr val="bg1"/>
                </a:solidFill>
                <a:latin typeface="Calibri" pitchFamily="34" charset="0"/>
              </a:rPr>
              <a:t>Information Technology</a:t>
            </a:r>
          </a:p>
        </p:txBody>
      </p:sp>
      <p:sp>
        <p:nvSpPr>
          <p:cNvPr id="64" name="Pentagon 63"/>
          <p:cNvSpPr/>
          <p:nvPr/>
        </p:nvSpPr>
        <p:spPr bwMode="auto">
          <a:xfrm>
            <a:off x="6956325" y="878706"/>
            <a:ext cx="139985" cy="2568795"/>
          </a:xfrm>
          <a:prstGeom prst="homePlate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en-GB" dirty="0">
              <a:latin typeface="Calibri" panose="020F0502020204030204" pitchFamily="34" charset="0"/>
            </a:endParaRPr>
          </a:p>
        </p:txBody>
      </p:sp>
      <p:sp>
        <p:nvSpPr>
          <p:cNvPr id="8267" name="Rectangle 4"/>
          <p:cNvSpPr>
            <a:spLocks noChangeArrowheads="1"/>
          </p:cNvSpPr>
          <p:nvPr/>
        </p:nvSpPr>
        <p:spPr bwMode="auto">
          <a:xfrm>
            <a:off x="4225330" y="6016324"/>
            <a:ext cx="2074862" cy="5090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GB" altLang="en-US" sz="1000" dirty="0" smtClean="0">
                <a:solidFill>
                  <a:schemeClr val="bg1"/>
                </a:solidFill>
                <a:latin typeface="Calibri" pitchFamily="34" charset="0"/>
              </a:rPr>
              <a:t>The Top 10 IT suppliers account for </a:t>
            </a:r>
            <a:r>
              <a:rPr lang="en-GB" altLang="en-US" sz="1000" dirty="0" smtClean="0">
                <a:solidFill>
                  <a:schemeClr val="bg1"/>
                </a:solidFill>
                <a:latin typeface="Calibri" pitchFamily="34" charset="0"/>
              </a:rPr>
              <a:t>TBC</a:t>
            </a:r>
            <a:r>
              <a:rPr lang="en-GB" altLang="en-US" sz="1000" dirty="0" smtClean="0">
                <a:solidFill>
                  <a:schemeClr val="bg1"/>
                </a:solidFill>
                <a:latin typeface="Calibri" pitchFamily="34" charset="0"/>
              </a:rPr>
              <a:t>% </a:t>
            </a:r>
            <a:r>
              <a:rPr lang="en-GB" altLang="en-US" sz="1000" dirty="0" smtClean="0">
                <a:solidFill>
                  <a:schemeClr val="bg1"/>
                </a:solidFill>
                <a:latin typeface="Calibri" pitchFamily="34" charset="0"/>
              </a:rPr>
              <a:t>of the total IT spend</a:t>
            </a:r>
            <a:endParaRPr lang="en-GB" altLang="en-US" sz="1000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56" name="Group 40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1017459"/>
              </p:ext>
            </p:extLst>
          </p:nvPr>
        </p:nvGraphicFramePr>
        <p:xfrm>
          <a:off x="179511" y="2996952"/>
          <a:ext cx="3553841" cy="3262533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008113"/>
                <a:gridCol w="720080"/>
                <a:gridCol w="576064"/>
                <a:gridCol w="648072"/>
                <a:gridCol w="601512"/>
              </a:tblGrid>
              <a:tr h="3862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Supplier </a:t>
                      </a:r>
                      <a:endParaRPr kumimoji="0" lang="en-US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82" marR="91482" marT="45713" marB="4571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Category</a:t>
                      </a:r>
                    </a:p>
                  </a:txBody>
                  <a:tcPr marL="91482" marR="91482" marT="45713" marB="4571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2014 spend</a:t>
                      </a:r>
                      <a:endParaRPr kumimoji="0" lang="en-US" sz="9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82" marR="91482" marT="45713" marB="4571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2015 spend</a:t>
                      </a:r>
                      <a:endParaRPr kumimoji="0" lang="en-US" sz="9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82" marR="91482" marT="45713" marB="4571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Contract</a:t>
                      </a:r>
                    </a:p>
                  </a:txBody>
                  <a:tcPr marL="91482" marR="91482" marT="45713" marB="4571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59769">
                <a:tc>
                  <a:txBody>
                    <a:bodyPr/>
                    <a:lstStyle/>
                    <a:p>
                      <a:pPr algn="ctr" fontAlgn="b"/>
                      <a:endParaRPr lang="en-GB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82" marR="91482" marT="45713" marB="4571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82" marR="91482" marT="45713" marB="4571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41378">
                <a:tc>
                  <a:txBody>
                    <a:bodyPr/>
                    <a:lstStyle/>
                    <a:p>
                      <a:pPr algn="ctr" fontAlgn="b"/>
                      <a:endParaRPr lang="en-GB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82" marR="91482" marT="45713" marB="4571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82" marR="91482" marT="45713" marB="4571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41378">
                <a:tc>
                  <a:txBody>
                    <a:bodyPr/>
                    <a:lstStyle/>
                    <a:p>
                      <a:pPr algn="ctr" fontAlgn="b"/>
                      <a:endParaRPr lang="en-GB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82" marR="91482" marT="45713" marB="4571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82" marR="91482" marT="45713" marB="4571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41378">
                <a:tc>
                  <a:txBody>
                    <a:bodyPr/>
                    <a:lstStyle/>
                    <a:p>
                      <a:pPr algn="ctr" fontAlgn="b"/>
                      <a:endParaRPr lang="en-GB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82" marR="91482" marT="45713" marB="4571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82" marR="91482" marT="45713" marB="4571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41378">
                <a:tc>
                  <a:txBody>
                    <a:bodyPr/>
                    <a:lstStyle/>
                    <a:p>
                      <a:pPr algn="ctr" fontAlgn="b"/>
                      <a:endParaRPr lang="en-GB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82" marR="91482" marT="45713" marB="4571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82" marR="91482" marT="45713" marB="4571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41378">
                <a:tc>
                  <a:txBody>
                    <a:bodyPr/>
                    <a:lstStyle/>
                    <a:p>
                      <a:pPr algn="ctr" fontAlgn="b"/>
                      <a:endParaRPr lang="en-GB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82" marR="91482" marT="45713" marB="4571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82" marR="91482" marT="45713" marB="4571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76183">
                <a:tc>
                  <a:txBody>
                    <a:bodyPr/>
                    <a:lstStyle/>
                    <a:p>
                      <a:pPr algn="ctr" fontAlgn="b"/>
                      <a:endParaRPr lang="en-GB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82" marR="91482" marT="45713" marB="4571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82" marR="91482" marT="45713" marB="4571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02713">
                <a:tc>
                  <a:txBody>
                    <a:bodyPr/>
                    <a:lstStyle/>
                    <a:p>
                      <a:pPr algn="ctr" fontAlgn="b"/>
                      <a:endParaRPr lang="en-GB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82" marR="91482" marT="45713" marB="4571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82" marR="91482" marT="45713" marB="4571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31915">
                <a:tc>
                  <a:txBody>
                    <a:bodyPr/>
                    <a:lstStyle/>
                    <a:p>
                      <a:pPr algn="ctr" fontAlgn="b"/>
                      <a:endParaRPr lang="en-GB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82" marR="91482" marT="45713" marB="4571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82" marR="91482" marT="45713" marB="4571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41378">
                <a:tc>
                  <a:txBody>
                    <a:bodyPr/>
                    <a:lstStyle/>
                    <a:p>
                      <a:pPr algn="ctr" fontAlgn="b"/>
                      <a:endParaRPr lang="en-GB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82" marR="91482" marT="45713" marB="4571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82" marR="91482" marT="45713" marB="4571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57471"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82" marR="91482" marT="45713" marB="4571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1482" marR="91482" marT="45713" marB="4571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82" marR="91482" marT="45713" marB="4571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82" marR="91482" marT="45713" marB="4571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82" marR="91482" marT="45713" marB="4571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9238678"/>
              </p:ext>
            </p:extLst>
          </p:nvPr>
        </p:nvGraphicFramePr>
        <p:xfrm>
          <a:off x="5617395" y="845742"/>
          <a:ext cx="1258861" cy="2601760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258861"/>
              </a:tblGrid>
              <a:tr h="654611">
                <a:tc>
                  <a:txBody>
                    <a:bodyPr/>
                    <a:lstStyle/>
                    <a:p>
                      <a:pPr algn="ctr"/>
                      <a:r>
                        <a:rPr lang="en-GB" altLang="en-US" sz="1200" b="1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Hardware </a:t>
                      </a:r>
                      <a:r>
                        <a:rPr lang="en-GB" altLang="en-US" sz="1200" b="1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(£) </a:t>
                      </a:r>
                      <a:endParaRPr lang="en-GB" altLang="en-US" sz="1200" b="1" dirty="0" smtClean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91482" marR="91482" marT="45713" marB="457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54611">
                <a:tc>
                  <a:txBody>
                    <a:bodyPr/>
                    <a:lstStyle/>
                    <a:p>
                      <a:pPr algn="ctr"/>
                      <a:r>
                        <a:rPr lang="en-GB" altLang="en-US" sz="1200" b="1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Software </a:t>
                      </a:r>
                      <a:r>
                        <a:rPr lang="en-GB" altLang="en-US" sz="1200" b="1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(£)</a:t>
                      </a:r>
                      <a:endParaRPr lang="en-GB" altLang="en-US" sz="1200" b="1" dirty="0" smtClean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91482" marR="91482" marT="45713" marB="457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54611">
                <a:tc>
                  <a:txBody>
                    <a:bodyPr/>
                    <a:lstStyle/>
                    <a:p>
                      <a:pPr algn="ctr"/>
                      <a:r>
                        <a:rPr lang="en-GB" altLang="en-US" sz="1200" b="1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Telecoms </a:t>
                      </a:r>
                      <a:r>
                        <a:rPr lang="en-GB" altLang="en-US" sz="1200" b="1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(£)</a:t>
                      </a:r>
                      <a:endParaRPr lang="en-GB" altLang="en-US" sz="1200" b="1" dirty="0" smtClean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91482" marR="91482" marT="45713" marB="457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37927">
                <a:tc>
                  <a:txBody>
                    <a:bodyPr/>
                    <a:lstStyle/>
                    <a:p>
                      <a:pPr algn="ctr"/>
                      <a:r>
                        <a:rPr lang="en-GB" altLang="en-US" sz="1200" b="1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Services </a:t>
                      </a:r>
                    </a:p>
                    <a:p>
                      <a:pPr algn="ctr"/>
                      <a:r>
                        <a:rPr lang="en-GB" altLang="en-US" sz="1200" b="1" dirty="0" smtClean="0">
                          <a:solidFill>
                            <a:srgbClr val="FFFFFF"/>
                          </a:solidFill>
                          <a:latin typeface="Calibri" pitchFamily="34" charset="0"/>
                        </a:rPr>
                        <a:t>(£)</a:t>
                      </a:r>
                      <a:endParaRPr lang="en-GB" altLang="en-US" sz="1200" b="1" dirty="0" smtClean="0">
                        <a:solidFill>
                          <a:srgbClr val="FFFFFF"/>
                        </a:solidFill>
                        <a:latin typeface="Calibri" pitchFamily="34" charset="0"/>
                      </a:endParaRPr>
                    </a:p>
                  </a:txBody>
                  <a:tcPr marL="91482" marR="91482" marT="45713" marB="457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7" name="Table 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1324726"/>
              </p:ext>
            </p:extLst>
          </p:nvPr>
        </p:nvGraphicFramePr>
        <p:xfrm>
          <a:off x="7164288" y="836712"/>
          <a:ext cx="1726567" cy="2610788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726567"/>
              </a:tblGrid>
              <a:tr h="635912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GB" sz="9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Consumables,</a:t>
                      </a:r>
                      <a:r>
                        <a:rPr lang="en-GB" sz="900" b="1" baseline="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 Data, Desktop Hardware, Hosting Services, Peripherals, Storage Hardware</a:t>
                      </a:r>
                      <a:endParaRPr lang="en-GB" altLang="en-US" sz="900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 marL="91482" marR="91482" marT="45713" marB="4571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13691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GB" sz="9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Infrastructure, Applications,</a:t>
                      </a:r>
                    </a:p>
                    <a:p>
                      <a:pPr algn="ctr">
                        <a:defRPr/>
                      </a:pPr>
                      <a:r>
                        <a:rPr lang="en-GB" sz="9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Security</a:t>
                      </a:r>
                      <a:endParaRPr lang="en-GB" sz="9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91482" marR="91482" marT="45713" marB="4571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13691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GB" sz="9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Collaboration, Communications, Data</a:t>
                      </a:r>
                      <a:r>
                        <a:rPr lang="en-GB" sz="900" b="1" baseline="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 Network, </a:t>
                      </a:r>
                      <a:r>
                        <a:rPr lang="en-GB" sz="9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>
                        <a:defRPr/>
                      </a:pPr>
                      <a:r>
                        <a:rPr lang="en-GB" sz="9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Voice, Telecoms</a:t>
                      </a:r>
                      <a:endParaRPr lang="en-GB" sz="9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91482" marR="91482" marT="45713" marB="4571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47494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en-GB" sz="9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Consultancy, Development and Testing, Hosting,  Resellers, Managed services</a:t>
                      </a:r>
                      <a:endParaRPr lang="en-GB" sz="9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91482" marR="91482" marT="45713" marB="4571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29" name="Rectangle 3"/>
          <p:cNvSpPr>
            <a:spLocks noChangeArrowheads="1"/>
          </p:cNvSpPr>
          <p:nvPr/>
        </p:nvSpPr>
        <p:spPr bwMode="auto">
          <a:xfrm>
            <a:off x="214438" y="985597"/>
            <a:ext cx="4572000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>
              <a:buFont typeface="Arial" charset="0"/>
              <a:buChar char="•"/>
            </a:pPr>
            <a:r>
              <a:rPr lang="en-GB" altLang="en-US" sz="900" i="1" dirty="0" smtClean="0">
                <a:solidFill>
                  <a:schemeClr val="bg1"/>
                </a:solidFill>
                <a:latin typeface="Calibri" pitchFamily="34" charset="0"/>
              </a:rPr>
              <a:t>In</a:t>
            </a:r>
            <a:r>
              <a:rPr lang="en-GB" altLang="en-US" sz="900" i="1" dirty="0" smtClean="0">
                <a:solidFill>
                  <a:schemeClr val="bg1"/>
                </a:solidFill>
                <a:latin typeface="Calibri" pitchFamily="34" charset="0"/>
              </a:rPr>
              <a:t>sert overview of category spend breakdown by region and supplier</a:t>
            </a:r>
            <a:endParaRPr lang="en-GB" altLang="en-US" sz="900" i="1" dirty="0" smtClean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5148064" y="4576164"/>
            <a:ext cx="1193718" cy="1202185"/>
          </a:xfrm>
          <a:prstGeom prst="ellipse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en-GB" dirty="0"/>
          </a:p>
        </p:txBody>
      </p:sp>
      <p:sp>
        <p:nvSpPr>
          <p:cNvPr id="33" name="Rectangle 42"/>
          <p:cNvSpPr>
            <a:spLocks noChangeArrowheads="1"/>
          </p:cNvSpPr>
          <p:nvPr/>
        </p:nvSpPr>
        <p:spPr bwMode="auto">
          <a:xfrm>
            <a:off x="5288327" y="4846338"/>
            <a:ext cx="948077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GB" altLang="en-US" sz="2000" b="1" dirty="0" smtClean="0">
                <a:solidFill>
                  <a:schemeClr val="bg1"/>
                </a:solidFill>
                <a:latin typeface="Calibri" pitchFamily="34" charset="0"/>
              </a:rPr>
              <a:t>TBC</a:t>
            </a:r>
            <a:r>
              <a:rPr lang="en-GB" altLang="en-US" sz="2000" b="1" dirty="0" smtClean="0">
                <a:solidFill>
                  <a:schemeClr val="bg1"/>
                </a:solidFill>
                <a:latin typeface="Calibri" pitchFamily="34" charset="0"/>
              </a:rPr>
              <a:t>%</a:t>
            </a:r>
            <a:endParaRPr lang="en-GB" altLang="en-US" sz="2000" b="1" dirty="0" smtClean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n-GB" altLang="en-US" sz="1000" b="1" dirty="0">
                <a:solidFill>
                  <a:schemeClr val="bg1"/>
                </a:solidFill>
                <a:latin typeface="Calibri" pitchFamily="34" charset="0"/>
              </a:rPr>
              <a:t>o</a:t>
            </a:r>
            <a:r>
              <a:rPr lang="en-GB" altLang="en-US" sz="1000" b="1" dirty="0" smtClean="0">
                <a:solidFill>
                  <a:schemeClr val="bg1"/>
                </a:solidFill>
                <a:latin typeface="Calibri" pitchFamily="34" charset="0"/>
              </a:rPr>
              <a:t>f total spend</a:t>
            </a:r>
            <a:endParaRPr lang="en-GB" altLang="en-US" sz="10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015779" y="3734033"/>
            <a:ext cx="152310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 smtClean="0"/>
              <a:t>IT spend by region</a:t>
            </a:r>
            <a:endParaRPr lang="en-GB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6172" y="4032921"/>
            <a:ext cx="1708605" cy="1745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6635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" name="Table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2989993"/>
              </p:ext>
            </p:extLst>
          </p:nvPr>
        </p:nvGraphicFramePr>
        <p:xfrm>
          <a:off x="323528" y="1391072"/>
          <a:ext cx="5850384" cy="2102368"/>
        </p:xfrm>
        <a:graphic>
          <a:graphicData uri="http://schemas.openxmlformats.org/drawingml/2006/table">
            <a:tbl>
              <a:tblPr>
                <a:effectLst/>
                <a:tableStyleId>{5C22544A-7EE6-4342-B048-85BDC9FD1C3A}</a:tableStyleId>
              </a:tblPr>
              <a:tblGrid>
                <a:gridCol w="1409731"/>
                <a:gridCol w="704865"/>
                <a:gridCol w="611180"/>
                <a:gridCol w="658600"/>
                <a:gridCol w="576064"/>
                <a:gridCol w="576064"/>
                <a:gridCol w="716902"/>
                <a:gridCol w="596978"/>
              </a:tblGrid>
              <a:tr h="292989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GB" sz="8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Project Name</a:t>
                      </a:r>
                      <a:endParaRPr lang="en-GB" sz="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92" marR="9521" marT="9524" marB="0" anchor="ctr"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en-GB" sz="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Savings</a:t>
                      </a:r>
                      <a:endParaRPr lang="en-GB" sz="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1" marR="9521" marT="9524" marB="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n-GB" sz="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1" marR="9521" marT="9524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n-GB" sz="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1" marR="9521" marT="9524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n-GB" sz="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1" marR="9521" marT="9524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GB" sz="8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Reduction </a:t>
                      </a:r>
                      <a:r>
                        <a:rPr lang="en-GB" sz="8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/ Avoidance</a:t>
                      </a:r>
                      <a:endParaRPr lang="en-GB" sz="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1" marR="9521" marT="9524" marB="0"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9521" marR="9521" marT="9524" marB="0"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</a:p>
                  </a:txBody>
                  <a:tcPr marL="9521" marR="9521" marT="9524" marB="0" anchor="ctr">
                    <a:solidFill>
                      <a:schemeClr val="accent1"/>
                    </a:solidFill>
                  </a:tcPr>
                </a:tc>
              </a:tr>
              <a:tr h="277158">
                <a:tc vMerge="1">
                  <a:txBody>
                    <a:bodyPr/>
                    <a:lstStyle/>
                    <a:p>
                      <a:endParaRPr lang="en-GB" sz="800" b="0" i="0" u="none" strike="noStrike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1445" marR="91445" marT="72021" marB="45734"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FY2014/2015</a:t>
                      </a:r>
                    </a:p>
                  </a:txBody>
                  <a:tcPr marL="9521" marR="9521" marT="9524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FY2015/2016</a:t>
                      </a:r>
                    </a:p>
                  </a:txBody>
                  <a:tcPr marL="9521" marR="9521" marT="9524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FY2016/2017</a:t>
                      </a:r>
                    </a:p>
                  </a:txBody>
                  <a:tcPr marL="9521" marR="9521" marT="9524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FY2017/2018</a:t>
                      </a:r>
                    </a:p>
                  </a:txBody>
                  <a:tcPr marL="9521" marR="9521" marT="9524" marB="0" anchor="ctr"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05" marR="91405" marT="45713" marB="45713" horzOverflow="overflow"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800" b="0" i="0" u="none" strike="noStrike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1405" marR="91405" marT="45713" marB="45713" horzOverflow="overflow"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</a:tr>
              <a:tr h="323008">
                <a:tc>
                  <a:txBody>
                    <a:bodyPr/>
                    <a:lstStyle/>
                    <a:p>
                      <a:pPr algn="ctr"/>
                      <a:endParaRPr lang="en-GB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1445" marR="91445" marT="72021" marB="45734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05" marR="91405" marT="45713" marB="45713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1405" marR="91405" marT="45713" marB="45713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7739">
                <a:tc>
                  <a:txBody>
                    <a:bodyPr/>
                    <a:lstStyle/>
                    <a:p>
                      <a:pPr algn="ctr"/>
                      <a:endParaRPr lang="en-GB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1445" marR="91445" marT="72021" marB="45734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05" marR="91405" marT="45713" marB="45713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1405" marR="91405" marT="45713" marB="45713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77158">
                <a:tc>
                  <a:txBody>
                    <a:bodyPr/>
                    <a:lstStyle/>
                    <a:p>
                      <a:pPr algn="ctr"/>
                      <a:endParaRPr lang="en-GB" sz="8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91445" marR="91445" marT="72021" marB="45734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05" marR="91405" marT="45713" marB="45713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1405" marR="91405" marT="45713" marB="45713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7715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91445" marR="91445" marT="72021" marB="45734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05" marR="91405" marT="45713" marB="45713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1405" marR="91405" marT="45713" marB="45713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7715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91445" marR="91445" marT="72021" marB="45734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05" marR="91405" marT="45713" marB="45713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1405" marR="91405" marT="45713" marB="45713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5" name="Rectangle 54"/>
          <p:cNvSpPr/>
          <p:nvPr/>
        </p:nvSpPr>
        <p:spPr>
          <a:xfrm>
            <a:off x="251520" y="364654"/>
            <a:ext cx="5994400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l">
              <a:defRPr/>
            </a:pPr>
            <a:r>
              <a:rPr lang="en-GB" sz="2000" b="1" dirty="0" smtClean="0">
                <a:latin typeface="Calibri" panose="020F0502020204030204" pitchFamily="34" charset="0"/>
              </a:rPr>
              <a:t>Savings Delivery</a:t>
            </a:r>
            <a:endParaRPr lang="en-GB" sz="2000" b="1" dirty="0">
              <a:latin typeface="Calibri" panose="020F0502020204030204" pitchFamily="34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38671" y="1104801"/>
            <a:ext cx="3197225" cy="3079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defRPr/>
            </a:pPr>
            <a:r>
              <a:rPr lang="en-GB" sz="1400" b="1" dirty="0">
                <a:latin typeface="Calibri" panose="020F0502020204030204" pitchFamily="34" charset="0"/>
              </a:rPr>
              <a:t>FY </a:t>
            </a:r>
            <a:r>
              <a:rPr lang="en-GB" sz="1400" b="1" dirty="0" smtClean="0">
                <a:latin typeface="Calibri" panose="020F0502020204030204" pitchFamily="34" charset="0"/>
              </a:rPr>
              <a:t>2014/2015 Top Projects</a:t>
            </a:r>
            <a:endParaRPr lang="en-GB" sz="1400" b="1" dirty="0">
              <a:latin typeface="Calibri" panose="020F0502020204030204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5108986"/>
              </p:ext>
            </p:extLst>
          </p:nvPr>
        </p:nvGraphicFramePr>
        <p:xfrm>
          <a:off x="375492" y="3861048"/>
          <a:ext cx="5852692" cy="2102368"/>
        </p:xfrm>
        <a:graphic>
          <a:graphicData uri="http://schemas.openxmlformats.org/drawingml/2006/table">
            <a:tbl>
              <a:tblPr>
                <a:effectLst/>
                <a:tableStyleId>{5C22544A-7EE6-4342-B048-85BDC9FD1C3A}</a:tableStyleId>
              </a:tblPr>
              <a:tblGrid>
                <a:gridCol w="1412003"/>
                <a:gridCol w="704871"/>
                <a:gridCol w="609086"/>
                <a:gridCol w="678460"/>
                <a:gridCol w="576064"/>
                <a:gridCol w="576064"/>
                <a:gridCol w="699126"/>
                <a:gridCol w="597018"/>
              </a:tblGrid>
              <a:tr h="292989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GB" sz="8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Project Name</a:t>
                      </a:r>
                      <a:endParaRPr lang="en-GB" sz="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692" marR="9521" marT="9524" marB="0" anchor="ctr"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en-GB" sz="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Savings</a:t>
                      </a:r>
                      <a:endParaRPr lang="en-GB" sz="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1" marR="9521" marT="9524" marB="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n-GB" sz="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1" marR="9521" marT="9524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n-GB" sz="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1" marR="9521" marT="9524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en-GB" sz="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1" marR="9521" marT="9524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GB" sz="8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Reduction </a:t>
                      </a:r>
                      <a:r>
                        <a:rPr lang="en-GB" sz="8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/ Avoidance</a:t>
                      </a:r>
                      <a:endParaRPr lang="en-GB" sz="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1" marR="9521" marT="9524" marB="0"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9521" marR="9521" marT="9524" marB="0"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</a:p>
                  </a:txBody>
                  <a:tcPr marL="9521" marR="9521" marT="9524" marB="0" anchor="ctr">
                    <a:solidFill>
                      <a:schemeClr val="accent1"/>
                    </a:solidFill>
                  </a:tcPr>
                </a:tc>
              </a:tr>
              <a:tr h="277158">
                <a:tc vMerge="1">
                  <a:txBody>
                    <a:bodyPr/>
                    <a:lstStyle/>
                    <a:p>
                      <a:endParaRPr lang="en-GB" sz="800" b="0" i="0" u="none" strike="noStrike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1445" marR="91445" marT="72021" marB="45734"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FY2014/2015</a:t>
                      </a:r>
                    </a:p>
                  </a:txBody>
                  <a:tcPr marL="9521" marR="9521" marT="9524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FY2015/2016</a:t>
                      </a:r>
                    </a:p>
                  </a:txBody>
                  <a:tcPr marL="9521" marR="9521" marT="9524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FY2016/2017</a:t>
                      </a:r>
                    </a:p>
                  </a:txBody>
                  <a:tcPr marL="9521" marR="9521" marT="9524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FY2017/2018</a:t>
                      </a:r>
                    </a:p>
                  </a:txBody>
                  <a:tcPr marL="9521" marR="9521" marT="9524" marB="0" anchor="ctr"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05" marR="91405" marT="45713" marB="45713" horzOverflow="overflow"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800" b="0" i="0" u="none" strike="noStrike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1405" marR="91405" marT="45713" marB="45713" horzOverflow="overflow"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</a:tr>
              <a:tr h="323008">
                <a:tc>
                  <a:txBody>
                    <a:bodyPr/>
                    <a:lstStyle/>
                    <a:p>
                      <a:pPr algn="ctr"/>
                      <a:endParaRPr lang="en-GB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1445" marR="91445" marT="72021" marB="45734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05" marR="91405" marT="45713" marB="45713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1405" marR="91405" marT="45713" marB="45713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7739">
                <a:tc>
                  <a:txBody>
                    <a:bodyPr/>
                    <a:lstStyle/>
                    <a:p>
                      <a:pPr algn="ctr"/>
                      <a:endParaRPr lang="en-GB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1445" marR="91445" marT="72021" marB="45734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05" marR="91405" marT="45713" marB="45713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1405" marR="91405" marT="45713" marB="45713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77158">
                <a:tc>
                  <a:txBody>
                    <a:bodyPr/>
                    <a:lstStyle/>
                    <a:p>
                      <a:pPr algn="ctr"/>
                      <a:endParaRPr lang="en-GB" sz="8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91445" marR="91445" marT="72021" marB="45734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05" marR="91405" marT="45713" marB="45713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1405" marR="91405" marT="45713" marB="45713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7715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91445" marR="91445" marT="72021" marB="45734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05" marR="91405" marT="45713" marB="45713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1405" marR="91405" marT="45713" marB="45713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7715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91445" marR="91445" marT="72021" marB="45734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1" marR="9521" marT="9524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05" marR="91405" marT="45713" marB="45713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1405" marR="91405" marT="45713" marB="45713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467544" y="3573016"/>
            <a:ext cx="3197225" cy="3079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defRPr/>
            </a:pPr>
            <a:r>
              <a:rPr lang="en-GB" sz="1400" b="1" dirty="0">
                <a:latin typeface="Calibri" panose="020F0502020204030204" pitchFamily="34" charset="0"/>
              </a:rPr>
              <a:t>FY </a:t>
            </a:r>
            <a:r>
              <a:rPr lang="en-GB" sz="1400" b="1" dirty="0" smtClean="0">
                <a:latin typeface="Calibri" panose="020F0502020204030204" pitchFamily="34" charset="0"/>
              </a:rPr>
              <a:t>2015/2016 Top </a:t>
            </a:r>
            <a:r>
              <a:rPr lang="en-GB" sz="1400" b="1" dirty="0">
                <a:latin typeface="Calibri" panose="020F0502020204030204" pitchFamily="34" charset="0"/>
              </a:rPr>
              <a:t>Projects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5334" y="1412776"/>
            <a:ext cx="2597146" cy="2196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1709" y="3761420"/>
            <a:ext cx="2597146" cy="2196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292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371475" y="364654"/>
            <a:ext cx="5994400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l">
              <a:defRPr/>
            </a:pPr>
            <a:r>
              <a:rPr lang="en-GB" sz="2000" b="1" dirty="0">
                <a:latin typeface="Calibri" panose="020F0502020204030204" pitchFamily="34" charset="0"/>
              </a:rPr>
              <a:t>IT Category Strategy: </a:t>
            </a:r>
            <a:r>
              <a:rPr lang="en-GB" sz="2000" b="1" dirty="0" smtClean="0">
                <a:latin typeface="Calibri" panose="020F0502020204030204" pitchFamily="34" charset="0"/>
              </a:rPr>
              <a:t>Hardware</a:t>
            </a:r>
            <a:endParaRPr lang="en-GB" sz="2000" b="1" dirty="0">
              <a:latin typeface="Calibri" panose="020F0502020204030204" pitchFamily="34" charset="0"/>
            </a:endParaRPr>
          </a:p>
        </p:txBody>
      </p:sp>
      <p:graphicFrame>
        <p:nvGraphicFramePr>
          <p:cNvPr id="15" name="Group 401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223410630"/>
              </p:ext>
            </p:extLst>
          </p:nvPr>
        </p:nvGraphicFramePr>
        <p:xfrm>
          <a:off x="6300192" y="1664187"/>
          <a:ext cx="2742629" cy="2340875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302469"/>
                <a:gridCol w="576064"/>
                <a:gridCol w="864096"/>
              </a:tblGrid>
              <a:tr h="3794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Top Hardware supplier spend</a:t>
                      </a:r>
                      <a:endParaRPr kumimoji="0" lang="en-US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Annual spend </a:t>
                      </a: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Contract expires</a:t>
                      </a: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529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110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110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529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529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806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257" name="Rectangle 308"/>
          <p:cNvSpPr>
            <a:spLocks noChangeArrowheads="1"/>
          </p:cNvSpPr>
          <p:nvPr/>
        </p:nvSpPr>
        <p:spPr bwMode="auto">
          <a:xfrm>
            <a:off x="-2058218" y="1813719"/>
            <a:ext cx="1797050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buFont typeface="Arial" charset="0"/>
              <a:buChar char="•"/>
            </a:pPr>
            <a:endParaRPr lang="en-GB" altLang="en-US" sz="9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1" name="Rectangle 12"/>
          <p:cNvSpPr>
            <a:spLocks noChangeArrowheads="1"/>
          </p:cNvSpPr>
          <p:nvPr/>
        </p:nvSpPr>
        <p:spPr bwMode="auto">
          <a:xfrm>
            <a:off x="252413" y="1162024"/>
            <a:ext cx="5918670" cy="131603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 sz="1000" dirty="0">
              <a:latin typeface="Calibri" panose="020F0502020204030204" pitchFamily="34" charset="0"/>
            </a:endParaRPr>
          </a:p>
        </p:txBody>
      </p:sp>
      <p:sp>
        <p:nvSpPr>
          <p:cNvPr id="9259" name="Text Box 46"/>
          <p:cNvSpPr txBox="1">
            <a:spLocks noChangeArrowheads="1"/>
          </p:cNvSpPr>
          <p:nvPr/>
        </p:nvSpPr>
        <p:spPr bwMode="auto">
          <a:xfrm>
            <a:off x="212725" y="836712"/>
            <a:ext cx="195262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/>
            <a:r>
              <a:rPr lang="en-GB" altLang="en-US" sz="1200" b="1" dirty="0">
                <a:solidFill>
                  <a:schemeClr val="tx2"/>
                </a:solidFill>
                <a:latin typeface="Calibri" pitchFamily="34" charset="0"/>
              </a:rPr>
              <a:t>Category Overview </a:t>
            </a:r>
          </a:p>
        </p:txBody>
      </p:sp>
      <p:sp>
        <p:nvSpPr>
          <p:cNvPr id="3" name="Oval 2"/>
          <p:cNvSpPr/>
          <p:nvPr/>
        </p:nvSpPr>
        <p:spPr bwMode="auto">
          <a:xfrm>
            <a:off x="6569794" y="404664"/>
            <a:ext cx="1098550" cy="1065213"/>
          </a:xfrm>
          <a:prstGeom prst="ellipse">
            <a:avLst/>
          </a:prstGeom>
          <a:solidFill>
            <a:schemeClr val="tx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676156" y="637818"/>
            <a:ext cx="922338" cy="553998"/>
          </a:xfrm>
          <a:prstGeom prst="rect">
            <a:avLst/>
          </a:prstGeom>
          <a:effectLst/>
        </p:spPr>
        <p:txBody>
          <a:bodyPr>
            <a:spAutoFit/>
          </a:bodyPr>
          <a:lstStyle/>
          <a:p>
            <a:pPr marL="342900" indent="-342900" algn="ctr">
              <a:defRPr/>
            </a:pPr>
            <a:r>
              <a:rPr lang="en-GB" sz="20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£k </a:t>
            </a:r>
            <a:endParaRPr lang="en-GB" sz="20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342900" indent="-342900" algn="ctr">
              <a:defRPr/>
            </a:pPr>
            <a:r>
              <a:rPr lang="en-GB" sz="1000" b="1" dirty="0">
                <a:solidFill>
                  <a:schemeClr val="bg1"/>
                </a:solidFill>
                <a:latin typeface="Calibri" panose="020F0502020204030204" pitchFamily="34" charset="0"/>
              </a:rPr>
              <a:t>Annual spend</a:t>
            </a:r>
          </a:p>
        </p:txBody>
      </p:sp>
      <p:sp>
        <p:nvSpPr>
          <p:cNvPr id="39" name="Oval 38"/>
          <p:cNvSpPr/>
          <p:nvPr/>
        </p:nvSpPr>
        <p:spPr bwMode="auto">
          <a:xfrm>
            <a:off x="8020372" y="620688"/>
            <a:ext cx="658813" cy="615950"/>
          </a:xfrm>
          <a:prstGeom prst="ellipse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9270" name="Rectangle 39"/>
          <p:cNvSpPr>
            <a:spLocks noChangeArrowheads="1"/>
          </p:cNvSpPr>
          <p:nvPr/>
        </p:nvSpPr>
        <p:spPr bwMode="auto">
          <a:xfrm>
            <a:off x="7898135" y="620688"/>
            <a:ext cx="92233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GB" altLang="en-US" b="1" dirty="0" smtClean="0">
                <a:solidFill>
                  <a:schemeClr val="bg1"/>
                </a:solidFill>
                <a:latin typeface="Calibri" pitchFamily="34" charset="0"/>
              </a:rPr>
              <a:t>No</a:t>
            </a:r>
          </a:p>
          <a:p>
            <a:pPr algn="ctr"/>
            <a:r>
              <a:rPr lang="en-GB" altLang="en-US" sz="1000" b="1" dirty="0">
                <a:solidFill>
                  <a:schemeClr val="bg1"/>
                </a:solidFill>
                <a:latin typeface="Calibri" pitchFamily="34" charset="0"/>
              </a:rPr>
              <a:t>s</a:t>
            </a:r>
            <a:r>
              <a:rPr lang="en-GB" altLang="en-US" sz="1000" b="1" dirty="0" smtClean="0">
                <a:solidFill>
                  <a:schemeClr val="bg1"/>
                </a:solidFill>
                <a:latin typeface="Calibri" pitchFamily="34" charset="0"/>
              </a:rPr>
              <a:t>uppliers</a:t>
            </a:r>
            <a:endParaRPr lang="en-GB" altLang="en-US" sz="10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0634258"/>
              </p:ext>
            </p:extLst>
          </p:nvPr>
        </p:nvGraphicFramePr>
        <p:xfrm>
          <a:off x="246360" y="2780928"/>
          <a:ext cx="5889650" cy="3581637"/>
        </p:xfrm>
        <a:graphic>
          <a:graphicData uri="http://schemas.openxmlformats.org/drawingml/2006/table">
            <a:tbl>
              <a:tblPr>
                <a:effectLst/>
                <a:tableStyleId>{5C22544A-7EE6-4342-B048-85BDC9FD1C3A}</a:tableStyleId>
              </a:tblPr>
              <a:tblGrid>
                <a:gridCol w="749592"/>
                <a:gridCol w="1415808"/>
                <a:gridCol w="3724250"/>
              </a:tblGrid>
              <a:tr h="122413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Desktop</a:t>
                      </a:r>
                      <a:endParaRPr lang="en-GB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9" marR="8459" marT="8459" marB="0" vert="vert27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PCs and Laptops</a:t>
                      </a:r>
                      <a:endParaRPr lang="en-GB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31" marR="8459" marT="8459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900" b="0" i="0" u="none" strike="noStrike" baseline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31" marR="8459" marT="8459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1703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Printers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9" marR="8459" marT="8459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900" b="0" i="0" u="none" strike="noStrike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31" marR="8459" marT="8459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081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Peripherals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31" marR="8459" marT="8459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900" b="0" i="0" u="none" strike="noStrike" baseline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31" marR="8459" marT="8459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653408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n-GB" sz="12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Data </a:t>
                      </a:r>
                      <a:r>
                        <a:rPr lang="en-GB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Centre and</a:t>
                      </a:r>
                    </a:p>
                    <a:p>
                      <a:pPr algn="ctr" rtl="0" fontAlgn="ctr"/>
                      <a:r>
                        <a:rPr lang="en-GB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network</a:t>
                      </a:r>
                      <a:endParaRPr lang="en-GB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9" marR="8459" marT="8459" marB="0" vert="vert27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Hosting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9" marR="8459" marT="8459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endParaRPr lang="it-IT" sz="900" b="0" i="0" u="none" strike="noStrike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31" marR="8459" marT="8459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081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Server technology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31" marR="8459" marT="8459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endParaRPr lang="en-GB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9" marR="8459" marT="8459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4543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Storage technology (Cloud)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31" marR="8459" marT="8459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900" b="0" i="0" u="none" strike="noStrike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9" marR="8459" marT="8459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6" name="Text Box 46"/>
          <p:cNvSpPr txBox="1">
            <a:spLocks noChangeArrowheads="1"/>
          </p:cNvSpPr>
          <p:nvPr/>
        </p:nvSpPr>
        <p:spPr bwMode="auto">
          <a:xfrm>
            <a:off x="212725" y="2492896"/>
            <a:ext cx="195262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/>
            <a:r>
              <a:rPr lang="en-GB" altLang="en-US" sz="1200" b="1" dirty="0">
                <a:solidFill>
                  <a:schemeClr val="tx2"/>
                </a:solidFill>
                <a:latin typeface="Calibri" pitchFamily="34" charset="0"/>
              </a:rPr>
              <a:t>Strategic approach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98527" y="6470337"/>
            <a:ext cx="22893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latin typeface="+mn-lt"/>
              </a:rPr>
              <a:t>Hardware share of IT total spend – </a:t>
            </a:r>
            <a:r>
              <a:rPr lang="en-GB" sz="1000" dirty="0" smtClean="0">
                <a:latin typeface="+mn-lt"/>
              </a:rPr>
              <a:t>TBC%</a:t>
            </a:r>
            <a:endParaRPr lang="en-GB" sz="1000" dirty="0">
              <a:latin typeface="+mn-lt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8898" y="4581128"/>
            <a:ext cx="1708605" cy="1745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9"/>
          <p:cNvSpPr/>
          <p:nvPr/>
        </p:nvSpPr>
        <p:spPr>
          <a:xfrm>
            <a:off x="6516216" y="4273351"/>
            <a:ext cx="136120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 smtClean="0"/>
              <a:t>Spend by region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832917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371475" y="364654"/>
            <a:ext cx="5994400" cy="400050"/>
          </a:xfrm>
          <a:prstGeom prst="rect">
            <a:avLst/>
          </a:prstGeom>
          <a:effectLst/>
        </p:spPr>
        <p:txBody>
          <a:bodyPr>
            <a:spAutoFit/>
          </a:bodyPr>
          <a:lstStyle/>
          <a:p>
            <a:pPr marL="342900" indent="-342900" algn="l">
              <a:defRPr/>
            </a:pPr>
            <a:r>
              <a:rPr lang="en-GB" sz="2000" b="1" dirty="0">
                <a:latin typeface="Calibri" panose="020F0502020204030204" pitchFamily="34" charset="0"/>
              </a:rPr>
              <a:t>IT Category Strategy: </a:t>
            </a:r>
            <a:r>
              <a:rPr lang="en-GB" sz="20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</a:rPr>
              <a:t>Software</a:t>
            </a:r>
            <a:endParaRPr lang="en-GB" sz="2000" b="1" dirty="0">
              <a:solidFill>
                <a:schemeClr val="tx1">
                  <a:lumMod val="90000"/>
                  <a:lumOff val="1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257" name="Rectangle 308"/>
          <p:cNvSpPr>
            <a:spLocks noChangeArrowheads="1"/>
          </p:cNvSpPr>
          <p:nvPr/>
        </p:nvSpPr>
        <p:spPr bwMode="auto">
          <a:xfrm>
            <a:off x="-2060575" y="1813719"/>
            <a:ext cx="1797050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buFont typeface="Arial" charset="0"/>
              <a:buChar char="•"/>
            </a:pPr>
            <a:endParaRPr lang="en-GB" altLang="en-US" sz="9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1" name="Rectangle 12"/>
          <p:cNvSpPr>
            <a:spLocks noChangeArrowheads="1"/>
          </p:cNvSpPr>
          <p:nvPr/>
        </p:nvSpPr>
        <p:spPr bwMode="auto">
          <a:xfrm>
            <a:off x="252413" y="1127299"/>
            <a:ext cx="5831755" cy="179764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 sz="1000" dirty="0">
              <a:latin typeface="Calibri" panose="020F0502020204030204" pitchFamily="34" charset="0"/>
            </a:endParaRPr>
          </a:p>
        </p:txBody>
      </p:sp>
      <p:sp>
        <p:nvSpPr>
          <p:cNvPr id="9259" name="Text Box 46"/>
          <p:cNvSpPr txBox="1">
            <a:spLocks noChangeArrowheads="1"/>
          </p:cNvSpPr>
          <p:nvPr/>
        </p:nvSpPr>
        <p:spPr bwMode="auto">
          <a:xfrm>
            <a:off x="212725" y="856060"/>
            <a:ext cx="195262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/>
            <a:r>
              <a:rPr lang="en-GB" altLang="en-US" sz="1200" b="1" dirty="0">
                <a:solidFill>
                  <a:schemeClr val="tx2"/>
                </a:solidFill>
                <a:latin typeface="Calibri" pitchFamily="34" charset="0"/>
              </a:rPr>
              <a:t>Category Overview </a:t>
            </a:r>
          </a:p>
        </p:txBody>
      </p:sp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2169328"/>
              </p:ext>
            </p:extLst>
          </p:nvPr>
        </p:nvGraphicFramePr>
        <p:xfrm>
          <a:off x="252103" y="3211294"/>
          <a:ext cx="5832065" cy="3148684"/>
        </p:xfrm>
        <a:graphic>
          <a:graphicData uri="http://schemas.openxmlformats.org/drawingml/2006/table">
            <a:tbl>
              <a:tblPr>
                <a:effectLst/>
                <a:tableStyleId>{5C22544A-7EE6-4342-B048-85BDC9FD1C3A}</a:tableStyleId>
              </a:tblPr>
              <a:tblGrid>
                <a:gridCol w="756008"/>
                <a:gridCol w="1403649"/>
                <a:gridCol w="3672408"/>
              </a:tblGrid>
              <a:tr h="41500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GB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Desktop </a:t>
                      </a:r>
                    </a:p>
                    <a:p>
                      <a:pPr algn="ctr" fontAlgn="ctr"/>
                      <a:r>
                        <a:rPr lang="en-GB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software</a:t>
                      </a:r>
                      <a:endParaRPr lang="en-GB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9" marR="8459" marT="8459" marB="0" vert="vert27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n-GB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Office Productivity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9" marR="8459" marT="8459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endParaRPr lang="en-GB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31" marR="8459" marT="8459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5853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Antivirus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31" marR="8459" marT="8459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31" marR="8459" marT="8459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962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Licence models</a:t>
                      </a:r>
                      <a:endParaRPr lang="en-GB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9" marR="8459" marT="8459" marB="0" vert="vert27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Software as a service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31" marR="8459" marT="8459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31" marR="8459" marT="8459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59780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Smarter</a:t>
                      </a:r>
                      <a:r>
                        <a:rPr lang="en-GB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working</a:t>
                      </a:r>
                      <a:endParaRPr lang="en-GB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9" marR="8459" marT="8459" marB="0" vert="vert27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Software asset management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31" marR="8459" marT="8459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31" marR="8459" marT="8459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16024">
                <a:tc vMerge="1">
                  <a:txBody>
                    <a:bodyPr/>
                    <a:lstStyle/>
                    <a:p>
                      <a:pPr algn="ctr" rtl="0" fontAlgn="ctr"/>
                      <a:endParaRPr lang="en-GB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9" marR="8459" marT="8459" marB="0" vert="vert27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Cloud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31" marR="8459" marT="8459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31" marR="8459" marT="8459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11238">
                <a:tc vMerge="1">
                  <a:txBody>
                    <a:bodyPr/>
                    <a:lstStyle/>
                    <a:p>
                      <a:pPr algn="ctr" rtl="0" fontAlgn="ctr"/>
                      <a:endParaRPr lang="en-GB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9" marR="8459" marT="8459" marB="0" vert="vert27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Citrix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31" marR="8459" marT="8459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31" marR="8459" marT="8459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9180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Mobility</a:t>
                      </a:r>
                      <a:endParaRPr lang="en-GB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59" marR="8459" marT="8459" marB="0" vert="vert27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MDM</a:t>
                      </a:r>
                      <a:endParaRPr lang="en-GB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31" marR="8459" marT="8459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31" marR="8459" marT="8459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6341568" y="6402229"/>
            <a:ext cx="2722116" cy="24622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latin typeface="+mn-lt"/>
              </a:rPr>
              <a:t>Software share of IT total spend – </a:t>
            </a:r>
            <a:r>
              <a:rPr lang="en-GB" sz="1000" dirty="0" smtClean="0"/>
              <a:t>TBC</a:t>
            </a:r>
            <a:r>
              <a:rPr lang="en-GB" sz="1000" dirty="0" smtClean="0">
                <a:latin typeface="+mn-lt"/>
              </a:rPr>
              <a:t>%</a:t>
            </a:r>
            <a:endParaRPr lang="en-GB" sz="1000" dirty="0">
              <a:latin typeface="+mn-lt"/>
            </a:endParaRPr>
          </a:p>
        </p:txBody>
      </p:sp>
      <p:sp>
        <p:nvSpPr>
          <p:cNvPr id="19" name="Text Box 46"/>
          <p:cNvSpPr txBox="1">
            <a:spLocks noChangeArrowheads="1"/>
          </p:cNvSpPr>
          <p:nvPr/>
        </p:nvSpPr>
        <p:spPr bwMode="auto">
          <a:xfrm>
            <a:off x="243111" y="2924944"/>
            <a:ext cx="195262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/>
            <a:r>
              <a:rPr lang="en-GB" altLang="en-US" sz="1200" b="1" dirty="0">
                <a:solidFill>
                  <a:schemeClr val="tx2"/>
                </a:solidFill>
                <a:latin typeface="Calibri" pitchFamily="34" charset="0"/>
              </a:rPr>
              <a:t>Strategic approach</a:t>
            </a:r>
          </a:p>
        </p:txBody>
      </p:sp>
      <p:graphicFrame>
        <p:nvGraphicFramePr>
          <p:cNvPr id="23" name="Group 40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9825312"/>
              </p:ext>
            </p:extLst>
          </p:nvPr>
        </p:nvGraphicFramePr>
        <p:xfrm>
          <a:off x="6300192" y="1664187"/>
          <a:ext cx="2742629" cy="2340875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302469"/>
                <a:gridCol w="576064"/>
                <a:gridCol w="864096"/>
              </a:tblGrid>
              <a:tr h="3794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Top Hardware supplier spend</a:t>
                      </a:r>
                      <a:endParaRPr kumimoji="0" lang="en-US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Annual spend </a:t>
                      </a: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Contract expires</a:t>
                      </a: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529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110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110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529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529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806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4" name="Oval 23"/>
          <p:cNvSpPr/>
          <p:nvPr/>
        </p:nvSpPr>
        <p:spPr bwMode="auto">
          <a:xfrm>
            <a:off x="6544650" y="404664"/>
            <a:ext cx="1098550" cy="1065213"/>
          </a:xfrm>
          <a:prstGeom prst="ellipse">
            <a:avLst/>
          </a:prstGeom>
          <a:solidFill>
            <a:schemeClr val="tx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657900" y="637818"/>
            <a:ext cx="922338" cy="553998"/>
          </a:xfrm>
          <a:prstGeom prst="rect">
            <a:avLst/>
          </a:prstGeom>
          <a:effectLst/>
        </p:spPr>
        <p:txBody>
          <a:bodyPr>
            <a:spAutoFit/>
          </a:bodyPr>
          <a:lstStyle/>
          <a:p>
            <a:pPr marL="342900" indent="-342900" algn="ctr">
              <a:defRPr/>
            </a:pPr>
            <a:r>
              <a:rPr lang="en-GB" sz="20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£k </a:t>
            </a:r>
            <a:endParaRPr lang="en-GB" sz="20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342900" indent="-342900" algn="ctr">
              <a:defRPr/>
            </a:pPr>
            <a:r>
              <a:rPr lang="en-GB" sz="1000" b="1" dirty="0">
                <a:solidFill>
                  <a:schemeClr val="bg1"/>
                </a:solidFill>
                <a:latin typeface="Calibri" panose="020F0502020204030204" pitchFamily="34" charset="0"/>
              </a:rPr>
              <a:t>Annual spend</a:t>
            </a:r>
          </a:p>
        </p:txBody>
      </p:sp>
      <p:sp>
        <p:nvSpPr>
          <p:cNvPr id="28" name="Oval 27"/>
          <p:cNvSpPr/>
          <p:nvPr/>
        </p:nvSpPr>
        <p:spPr bwMode="auto">
          <a:xfrm>
            <a:off x="8020372" y="620688"/>
            <a:ext cx="658813" cy="615950"/>
          </a:xfrm>
          <a:prstGeom prst="ellipse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9" name="Rectangle 39"/>
          <p:cNvSpPr>
            <a:spLocks noChangeArrowheads="1"/>
          </p:cNvSpPr>
          <p:nvPr/>
        </p:nvSpPr>
        <p:spPr bwMode="auto">
          <a:xfrm>
            <a:off x="7898135" y="620688"/>
            <a:ext cx="92233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GB" altLang="en-US" b="1" dirty="0" smtClean="0">
                <a:solidFill>
                  <a:schemeClr val="bg1"/>
                </a:solidFill>
                <a:latin typeface="Calibri" pitchFamily="34" charset="0"/>
              </a:rPr>
              <a:t>No</a:t>
            </a:r>
          </a:p>
          <a:p>
            <a:pPr algn="ctr"/>
            <a:r>
              <a:rPr lang="en-GB" altLang="en-US" sz="1000" b="1" dirty="0">
                <a:solidFill>
                  <a:schemeClr val="bg1"/>
                </a:solidFill>
                <a:latin typeface="Calibri" pitchFamily="34" charset="0"/>
              </a:rPr>
              <a:t>s</a:t>
            </a:r>
            <a:r>
              <a:rPr lang="en-GB" altLang="en-US" sz="1000" b="1" dirty="0" smtClean="0">
                <a:solidFill>
                  <a:schemeClr val="bg1"/>
                </a:solidFill>
                <a:latin typeface="Calibri" pitchFamily="34" charset="0"/>
              </a:rPr>
              <a:t>uppliers</a:t>
            </a:r>
            <a:endParaRPr lang="en-GB" altLang="en-US" sz="10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8898" y="4581128"/>
            <a:ext cx="1708605" cy="1745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Rectangle 30"/>
          <p:cNvSpPr/>
          <p:nvPr/>
        </p:nvSpPr>
        <p:spPr>
          <a:xfrm>
            <a:off x="6516216" y="4273351"/>
            <a:ext cx="136120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 smtClean="0"/>
              <a:t>Spend by region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107475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371475" y="404664"/>
            <a:ext cx="5994400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l">
              <a:defRPr/>
            </a:pPr>
            <a:r>
              <a:rPr lang="en-GB" sz="2000" b="1" dirty="0">
                <a:latin typeface="Calibri" panose="020F0502020204030204" pitchFamily="34" charset="0"/>
              </a:rPr>
              <a:t>IT Category Strategy: </a:t>
            </a:r>
            <a:r>
              <a:rPr lang="en-GB" sz="2000" b="1" dirty="0" smtClean="0">
                <a:latin typeface="Calibri" panose="020F0502020204030204" pitchFamily="34" charset="0"/>
              </a:rPr>
              <a:t>Telecoms </a:t>
            </a:r>
            <a:endParaRPr lang="en-GB" sz="2000" b="1" dirty="0">
              <a:latin typeface="Calibri" panose="020F0502020204030204" pitchFamily="34" charset="0"/>
            </a:endParaRPr>
          </a:p>
        </p:txBody>
      </p:sp>
      <p:sp>
        <p:nvSpPr>
          <p:cNvPr id="41" name="Rectangle 12"/>
          <p:cNvSpPr>
            <a:spLocks noChangeArrowheads="1"/>
          </p:cNvSpPr>
          <p:nvPr/>
        </p:nvSpPr>
        <p:spPr bwMode="auto">
          <a:xfrm>
            <a:off x="257174" y="1074961"/>
            <a:ext cx="5899001" cy="131898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 sz="1000" dirty="0">
              <a:latin typeface="Calibri" panose="020F0502020204030204" pitchFamily="34" charset="0"/>
            </a:endParaRPr>
          </a:p>
        </p:txBody>
      </p:sp>
      <p:sp>
        <p:nvSpPr>
          <p:cNvPr id="11307" name="Text Box 46"/>
          <p:cNvSpPr txBox="1">
            <a:spLocks noChangeArrowheads="1"/>
          </p:cNvSpPr>
          <p:nvPr/>
        </p:nvSpPr>
        <p:spPr bwMode="auto">
          <a:xfrm>
            <a:off x="179512" y="836712"/>
            <a:ext cx="195262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/>
            <a:r>
              <a:rPr lang="en-GB" altLang="en-US" sz="1200" b="1" dirty="0">
                <a:latin typeface="Calibri" pitchFamily="34" charset="0"/>
              </a:rPr>
              <a:t>Category Overview </a:t>
            </a:r>
          </a:p>
        </p:txBody>
      </p:sp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7894614"/>
              </p:ext>
            </p:extLst>
          </p:nvPr>
        </p:nvGraphicFramePr>
        <p:xfrm>
          <a:off x="239583" y="2747107"/>
          <a:ext cx="5921552" cy="3634221"/>
        </p:xfrm>
        <a:graphic>
          <a:graphicData uri="http://schemas.openxmlformats.org/drawingml/2006/table">
            <a:tbl>
              <a:tblPr>
                <a:effectLst/>
                <a:tableStyleId>{5C22544A-7EE6-4342-B048-85BDC9FD1C3A}</a:tableStyleId>
              </a:tblPr>
              <a:tblGrid>
                <a:gridCol w="465314"/>
                <a:gridCol w="1313338"/>
                <a:gridCol w="4142900"/>
              </a:tblGrid>
              <a:tr h="76947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Data</a:t>
                      </a:r>
                      <a:endParaRPr lang="en-GB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92" marR="8292" marT="8292" marB="0" vert="vert27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Leverage Market rate reductions effectively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29" marR="8292" marT="8292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rtl="0" fontAlgn="ctr">
                        <a:buFont typeface="Arial" panose="020B0604020202020204" pitchFamily="34" charset="0"/>
                        <a:buChar char="•"/>
                      </a:pPr>
                      <a:endParaRPr lang="en-GB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29" marR="8292" marT="8292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2136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GB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Voice</a:t>
                      </a:r>
                      <a:endParaRPr lang="en-GB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92" marR="8292" marT="8292" marB="0" vert="vert27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Tactical renewals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29" marR="8292" marT="8292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endParaRPr lang="en-GB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29" marR="8292" marT="8292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8619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IP Telephony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29" marR="8292" marT="8292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endParaRPr lang="en-GB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29" marR="8292" marT="8292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93432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n-GB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Mobile and Conference</a:t>
                      </a:r>
                      <a:endParaRPr lang="en-GB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92" marR="8292" marT="8292" marB="0" vert="vert27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Collaboration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29" marR="8292" marT="8292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endParaRPr lang="en-GB" sz="1000" b="0" i="0" u="none" strike="noStrike" baseline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29" marR="8292" marT="8292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9386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Mobile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29" marR="8292" marT="8292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endParaRPr lang="en-GB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29" marR="8292" marT="8292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61912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Tablets and Smart devices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29" marR="8292" marT="8292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endParaRPr lang="en-GB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29" marR="8292" marT="8292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317" name="Text Box 46"/>
          <p:cNvSpPr txBox="1">
            <a:spLocks noChangeArrowheads="1"/>
          </p:cNvSpPr>
          <p:nvPr/>
        </p:nvSpPr>
        <p:spPr bwMode="auto">
          <a:xfrm>
            <a:off x="171103" y="2459074"/>
            <a:ext cx="195262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/>
            <a:r>
              <a:rPr lang="en-GB" altLang="en-US" sz="1200" b="1" dirty="0">
                <a:latin typeface="Calibri" pitchFamily="34" charset="0"/>
              </a:rPr>
              <a:t>Strategic approach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285681" y="6441052"/>
            <a:ext cx="27221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latin typeface="+mn-lt"/>
              </a:rPr>
              <a:t>Telecoms share of IT total spend – 20%</a:t>
            </a:r>
            <a:endParaRPr lang="en-GB" sz="1000" dirty="0">
              <a:latin typeface="+mn-lt"/>
            </a:endParaRPr>
          </a:p>
        </p:txBody>
      </p:sp>
      <p:graphicFrame>
        <p:nvGraphicFramePr>
          <p:cNvPr id="20" name="Group 40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3182221"/>
              </p:ext>
            </p:extLst>
          </p:nvPr>
        </p:nvGraphicFramePr>
        <p:xfrm>
          <a:off x="6300192" y="1664187"/>
          <a:ext cx="2742629" cy="2340875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302469"/>
                <a:gridCol w="576064"/>
                <a:gridCol w="864096"/>
              </a:tblGrid>
              <a:tr h="3794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Top Hardware supplier spend</a:t>
                      </a:r>
                      <a:endParaRPr kumimoji="0" lang="en-US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Annual spend </a:t>
                      </a: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Contract expires</a:t>
                      </a: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529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110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110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529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529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806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" name="Oval 20"/>
          <p:cNvSpPr/>
          <p:nvPr/>
        </p:nvSpPr>
        <p:spPr bwMode="auto">
          <a:xfrm>
            <a:off x="6569794" y="404664"/>
            <a:ext cx="1098550" cy="1065213"/>
          </a:xfrm>
          <a:prstGeom prst="ellipse">
            <a:avLst/>
          </a:prstGeom>
          <a:solidFill>
            <a:schemeClr val="tx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676156" y="637818"/>
            <a:ext cx="922338" cy="553998"/>
          </a:xfrm>
          <a:prstGeom prst="rect">
            <a:avLst/>
          </a:prstGeom>
          <a:effectLst/>
        </p:spPr>
        <p:txBody>
          <a:bodyPr>
            <a:spAutoFit/>
          </a:bodyPr>
          <a:lstStyle/>
          <a:p>
            <a:pPr marL="342900" indent="-342900" algn="ctr">
              <a:defRPr/>
            </a:pPr>
            <a:r>
              <a:rPr lang="en-GB" sz="20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£k </a:t>
            </a:r>
            <a:endParaRPr lang="en-GB" sz="20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342900" indent="-342900" algn="ctr">
              <a:defRPr/>
            </a:pPr>
            <a:r>
              <a:rPr lang="en-GB" sz="1000" b="1" dirty="0">
                <a:solidFill>
                  <a:schemeClr val="bg1"/>
                </a:solidFill>
                <a:latin typeface="Calibri" panose="020F0502020204030204" pitchFamily="34" charset="0"/>
              </a:rPr>
              <a:t>Annual spend</a:t>
            </a:r>
          </a:p>
        </p:txBody>
      </p:sp>
      <p:sp>
        <p:nvSpPr>
          <p:cNvPr id="23" name="Oval 22"/>
          <p:cNvSpPr/>
          <p:nvPr/>
        </p:nvSpPr>
        <p:spPr bwMode="auto">
          <a:xfrm>
            <a:off x="8020372" y="620688"/>
            <a:ext cx="658813" cy="615950"/>
          </a:xfrm>
          <a:prstGeom prst="ellipse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4" name="Rectangle 39"/>
          <p:cNvSpPr>
            <a:spLocks noChangeArrowheads="1"/>
          </p:cNvSpPr>
          <p:nvPr/>
        </p:nvSpPr>
        <p:spPr bwMode="auto">
          <a:xfrm>
            <a:off x="7898135" y="620688"/>
            <a:ext cx="92233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GB" altLang="en-US" b="1" dirty="0" smtClean="0">
                <a:solidFill>
                  <a:schemeClr val="bg1"/>
                </a:solidFill>
                <a:latin typeface="Calibri" pitchFamily="34" charset="0"/>
              </a:rPr>
              <a:t>No</a:t>
            </a:r>
          </a:p>
          <a:p>
            <a:pPr algn="ctr"/>
            <a:r>
              <a:rPr lang="en-GB" altLang="en-US" sz="1000" b="1" dirty="0">
                <a:solidFill>
                  <a:schemeClr val="bg1"/>
                </a:solidFill>
                <a:latin typeface="Calibri" pitchFamily="34" charset="0"/>
              </a:rPr>
              <a:t>s</a:t>
            </a:r>
            <a:r>
              <a:rPr lang="en-GB" altLang="en-US" sz="1000" b="1" dirty="0" smtClean="0">
                <a:solidFill>
                  <a:schemeClr val="bg1"/>
                </a:solidFill>
                <a:latin typeface="Calibri" pitchFamily="34" charset="0"/>
              </a:rPr>
              <a:t>uppliers</a:t>
            </a:r>
            <a:endParaRPr lang="en-GB" altLang="en-US" sz="10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8898" y="4581128"/>
            <a:ext cx="1708605" cy="1745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Rectangle 25"/>
          <p:cNvSpPr/>
          <p:nvPr/>
        </p:nvSpPr>
        <p:spPr>
          <a:xfrm>
            <a:off x="6516216" y="4273351"/>
            <a:ext cx="136120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 smtClean="0"/>
              <a:t>Spend by region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884910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371475" y="364654"/>
            <a:ext cx="5994400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l">
              <a:defRPr/>
            </a:pP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IT Category Strategy: </a:t>
            </a:r>
            <a:r>
              <a:rPr lang="en-GB" sz="2000" b="1" dirty="0">
                <a:latin typeface="Calibri" panose="020F0502020204030204" pitchFamily="34" charset="0"/>
              </a:rPr>
              <a:t>Services</a:t>
            </a:r>
          </a:p>
        </p:txBody>
      </p:sp>
      <p:sp>
        <p:nvSpPr>
          <p:cNvPr id="12331" name="Text Box 46"/>
          <p:cNvSpPr txBox="1">
            <a:spLocks noChangeArrowheads="1"/>
          </p:cNvSpPr>
          <p:nvPr/>
        </p:nvSpPr>
        <p:spPr bwMode="auto">
          <a:xfrm>
            <a:off x="126728" y="847745"/>
            <a:ext cx="155096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GB" altLang="en-US" sz="1200" b="1" dirty="0">
                <a:solidFill>
                  <a:schemeClr val="tx2"/>
                </a:solidFill>
                <a:latin typeface="Calibri" pitchFamily="34" charset="0"/>
              </a:rPr>
              <a:t>Category Overview </a:t>
            </a:r>
          </a:p>
        </p:txBody>
      </p:sp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5523133"/>
              </p:ext>
            </p:extLst>
          </p:nvPr>
        </p:nvGraphicFramePr>
        <p:xfrm>
          <a:off x="213704" y="3068960"/>
          <a:ext cx="5921552" cy="33096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5314"/>
                <a:gridCol w="1313338"/>
                <a:gridCol w="4142900"/>
              </a:tblGrid>
              <a:tr h="576064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GB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Consultancy</a:t>
                      </a:r>
                      <a:endParaRPr lang="en-GB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92" marR="8292" marT="8292" marB="0" vert="vert27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Project</a:t>
                      </a:r>
                      <a:r>
                        <a:rPr lang="en-GB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Management resource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29" marR="8292" marT="8292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rtl="0" fontAlgn="ctr">
                        <a:buFont typeface="Arial" panose="020B0604020202020204" pitchFamily="34" charset="0"/>
                        <a:buChar char="•"/>
                      </a:pPr>
                      <a:endParaRPr lang="en-GB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29" marR="8292" marT="8292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7345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IT Consultancy 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29" marR="8292" marT="8292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rtl="0" fontAlgn="ctr">
                        <a:buFont typeface="Arial" panose="020B0604020202020204" pitchFamily="34" charset="0"/>
                        <a:buChar char="•"/>
                      </a:pPr>
                      <a:endParaRPr lang="en-GB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29" marR="8292" marT="8292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84332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Resellers</a:t>
                      </a:r>
                      <a:endParaRPr lang="en-GB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92" marR="8292" marT="8292" marB="0" vert="vert270"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n-GB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Rationalisation and improved</a:t>
                      </a:r>
                      <a:r>
                        <a:rPr lang="en-GB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reporting 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29" marR="8292" marT="8292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endParaRPr lang="en-GB" sz="1000" b="0" i="0" u="none" strike="noStrike" baseline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29" marR="8292" marT="8292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1036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000" b="0" i="0" u="none" strike="noStrike" baseline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29" marR="8292" marT="8292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04130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n-GB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Managed services</a:t>
                      </a:r>
                      <a:endParaRPr lang="en-GB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92" marR="8292" marT="8292" marB="0" vert="vert27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Data centre hosting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29" marR="8292" marT="8292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endParaRPr lang="en-GB" sz="1000" b="0" i="0" u="none" strike="noStrike" baseline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29" marR="8292" marT="8292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9378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IT service desk 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29" marR="8292" marT="8292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endParaRPr lang="en-GB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29" marR="8292" marT="8292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6750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29" marR="8292" marT="8292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endParaRPr lang="en-GB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29" marR="8292" marT="8292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341" name="Text Box 46"/>
          <p:cNvSpPr txBox="1">
            <a:spLocks noChangeArrowheads="1"/>
          </p:cNvSpPr>
          <p:nvPr/>
        </p:nvSpPr>
        <p:spPr bwMode="auto">
          <a:xfrm>
            <a:off x="212725" y="2647945"/>
            <a:ext cx="195262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/>
            <a:r>
              <a:rPr lang="en-GB" altLang="en-US" sz="1200" b="1" dirty="0">
                <a:solidFill>
                  <a:schemeClr val="tx2"/>
                </a:solidFill>
                <a:latin typeface="Calibri" pitchFamily="34" charset="0"/>
              </a:rPr>
              <a:t>Strategic approach</a:t>
            </a:r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>
            <a:off x="179512" y="1157337"/>
            <a:ext cx="5976664" cy="146334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 sz="1000" dirty="0">
              <a:latin typeface="Calibri" panose="020F050202020403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18697" y="6402233"/>
            <a:ext cx="27221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latin typeface="+mn-lt"/>
              </a:rPr>
              <a:t>Services share of IT total spend – </a:t>
            </a:r>
            <a:r>
              <a:rPr lang="en-GB" sz="1000" dirty="0" smtClean="0"/>
              <a:t>TBC</a:t>
            </a:r>
            <a:r>
              <a:rPr lang="en-GB" sz="1000" dirty="0" smtClean="0">
                <a:latin typeface="+mn-lt"/>
              </a:rPr>
              <a:t>%</a:t>
            </a:r>
            <a:endParaRPr lang="en-GB" sz="1000" dirty="0">
              <a:latin typeface="+mn-lt"/>
            </a:endParaRPr>
          </a:p>
        </p:txBody>
      </p:sp>
      <p:graphicFrame>
        <p:nvGraphicFramePr>
          <p:cNvPr id="23" name="Group 40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7663999"/>
              </p:ext>
            </p:extLst>
          </p:nvPr>
        </p:nvGraphicFramePr>
        <p:xfrm>
          <a:off x="6300192" y="1664187"/>
          <a:ext cx="2742629" cy="2340875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302469"/>
                <a:gridCol w="576064"/>
                <a:gridCol w="864096"/>
              </a:tblGrid>
              <a:tr h="3794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Top Hardware supplier spend</a:t>
                      </a:r>
                      <a:endParaRPr kumimoji="0" lang="en-US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Annual spend </a:t>
                      </a: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Contract expires</a:t>
                      </a: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529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110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110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529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529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806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latin typeface="Calibri" panose="020F0502020204030204" pitchFamily="34" charset="0"/>
                      </a:endParaRPr>
                    </a:p>
                  </a:txBody>
                  <a:tcPr marL="91456" marR="91456" marT="45709" marB="4570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4" name="Oval 23"/>
          <p:cNvSpPr/>
          <p:nvPr/>
        </p:nvSpPr>
        <p:spPr bwMode="auto">
          <a:xfrm>
            <a:off x="6569794" y="404664"/>
            <a:ext cx="1098550" cy="1065213"/>
          </a:xfrm>
          <a:prstGeom prst="ellipse">
            <a:avLst/>
          </a:prstGeom>
          <a:solidFill>
            <a:schemeClr val="tx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676156" y="637818"/>
            <a:ext cx="922338" cy="553998"/>
          </a:xfrm>
          <a:prstGeom prst="rect">
            <a:avLst/>
          </a:prstGeom>
          <a:effectLst/>
        </p:spPr>
        <p:txBody>
          <a:bodyPr>
            <a:spAutoFit/>
          </a:bodyPr>
          <a:lstStyle/>
          <a:p>
            <a:pPr marL="342900" indent="-342900" algn="ctr">
              <a:defRPr/>
            </a:pPr>
            <a:r>
              <a:rPr lang="en-GB" sz="20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£k </a:t>
            </a:r>
            <a:endParaRPr lang="en-GB" sz="20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342900" indent="-342900" algn="ctr">
              <a:defRPr/>
            </a:pPr>
            <a:r>
              <a:rPr lang="en-GB" sz="1000" b="1" dirty="0">
                <a:solidFill>
                  <a:schemeClr val="bg1"/>
                </a:solidFill>
                <a:latin typeface="Calibri" panose="020F0502020204030204" pitchFamily="34" charset="0"/>
              </a:rPr>
              <a:t>Annual spend</a:t>
            </a:r>
          </a:p>
        </p:txBody>
      </p:sp>
      <p:sp>
        <p:nvSpPr>
          <p:cNvPr id="26" name="Oval 25"/>
          <p:cNvSpPr/>
          <p:nvPr/>
        </p:nvSpPr>
        <p:spPr bwMode="auto">
          <a:xfrm>
            <a:off x="8020372" y="620688"/>
            <a:ext cx="658813" cy="615950"/>
          </a:xfrm>
          <a:prstGeom prst="ellipse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0000" tIns="46800" rIns="90000" bIns="46800" anchor="ctr"/>
          <a:lstStyle/>
          <a:p>
            <a:pPr eaLnBrk="1" hangingPunct="1">
              <a:defRPr/>
            </a:pP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7" name="Rectangle 39"/>
          <p:cNvSpPr>
            <a:spLocks noChangeArrowheads="1"/>
          </p:cNvSpPr>
          <p:nvPr/>
        </p:nvSpPr>
        <p:spPr bwMode="auto">
          <a:xfrm>
            <a:off x="7898135" y="620688"/>
            <a:ext cx="92233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GB" altLang="en-US" b="1" dirty="0" smtClean="0">
                <a:solidFill>
                  <a:schemeClr val="bg1"/>
                </a:solidFill>
                <a:latin typeface="Calibri" pitchFamily="34" charset="0"/>
              </a:rPr>
              <a:t>No</a:t>
            </a:r>
          </a:p>
          <a:p>
            <a:pPr algn="ctr"/>
            <a:r>
              <a:rPr lang="en-GB" altLang="en-US" sz="1000" b="1" dirty="0">
                <a:solidFill>
                  <a:schemeClr val="bg1"/>
                </a:solidFill>
                <a:latin typeface="Calibri" pitchFamily="34" charset="0"/>
              </a:rPr>
              <a:t>s</a:t>
            </a:r>
            <a:r>
              <a:rPr lang="en-GB" altLang="en-US" sz="1000" b="1" dirty="0" smtClean="0">
                <a:solidFill>
                  <a:schemeClr val="bg1"/>
                </a:solidFill>
                <a:latin typeface="Calibri" pitchFamily="34" charset="0"/>
              </a:rPr>
              <a:t>uppliers</a:t>
            </a:r>
            <a:endParaRPr lang="en-GB" altLang="en-US" sz="10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8898" y="4581128"/>
            <a:ext cx="1708605" cy="1745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Rectangle 28"/>
          <p:cNvSpPr/>
          <p:nvPr/>
        </p:nvSpPr>
        <p:spPr>
          <a:xfrm>
            <a:off x="6516216" y="4273351"/>
            <a:ext cx="136120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 smtClean="0"/>
              <a:t>Spend by region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86510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10"/>
          <p:cNvSpPr txBox="1">
            <a:spLocks noChangeArrowheads="1"/>
          </p:cNvSpPr>
          <p:nvPr/>
        </p:nvSpPr>
        <p:spPr bwMode="auto">
          <a:xfrm>
            <a:off x="4625305" y="908720"/>
            <a:ext cx="24669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51200" tIns="0" rIns="0" bIns="0" anchor="ctr"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en-GB" sz="1400" kern="0" dirty="0" smtClean="0">
                <a:latin typeface="Calibri" panose="020F0502020204030204" pitchFamily="34" charset="0"/>
              </a:rPr>
              <a:t>Top supplier overview </a:t>
            </a:r>
          </a:p>
        </p:txBody>
      </p:sp>
      <p:sp>
        <p:nvSpPr>
          <p:cNvPr id="52" name="Rectangle 4"/>
          <p:cNvSpPr>
            <a:spLocks noChangeArrowheads="1"/>
          </p:cNvSpPr>
          <p:nvPr/>
        </p:nvSpPr>
        <p:spPr bwMode="auto">
          <a:xfrm>
            <a:off x="205979" y="3077742"/>
            <a:ext cx="4271615" cy="18906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en-GB" sz="1000" dirty="0">
              <a:latin typeface="Calibri" panose="020F0502020204030204" pitchFamily="34" charset="0"/>
            </a:endParaRPr>
          </a:p>
        </p:txBody>
      </p:sp>
      <p:sp>
        <p:nvSpPr>
          <p:cNvPr id="53" name="Rectangle 12"/>
          <p:cNvSpPr>
            <a:spLocks noChangeArrowheads="1"/>
          </p:cNvSpPr>
          <p:nvPr/>
        </p:nvSpPr>
        <p:spPr bwMode="auto">
          <a:xfrm>
            <a:off x="175818" y="972047"/>
            <a:ext cx="4301777" cy="21113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en-GB" sz="1000" dirty="0">
              <a:latin typeface="Calibri" panose="020F0502020204030204" pitchFamily="34" charset="0"/>
            </a:endParaRPr>
          </a:p>
        </p:txBody>
      </p:sp>
      <p:sp>
        <p:nvSpPr>
          <p:cNvPr id="54" name="Rectangle 25"/>
          <p:cNvSpPr>
            <a:spLocks noChangeArrowheads="1"/>
          </p:cNvSpPr>
          <p:nvPr/>
        </p:nvSpPr>
        <p:spPr bwMode="auto">
          <a:xfrm>
            <a:off x="183580" y="4614465"/>
            <a:ext cx="4316411" cy="2127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en-GB" sz="1000" dirty="0">
              <a:latin typeface="Calibri" panose="020F0502020204030204" pitchFamily="34" charset="0"/>
            </a:endParaRPr>
          </a:p>
        </p:txBody>
      </p:sp>
      <p:sp>
        <p:nvSpPr>
          <p:cNvPr id="13345" name="Text Box 46"/>
          <p:cNvSpPr txBox="1">
            <a:spLocks noChangeArrowheads="1"/>
          </p:cNvSpPr>
          <p:nvPr/>
        </p:nvSpPr>
        <p:spPr bwMode="auto">
          <a:xfrm>
            <a:off x="205980" y="957759"/>
            <a:ext cx="787400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/>
            <a:r>
              <a:rPr lang="en-GB" altLang="en-US" sz="1000" b="1" dirty="0">
                <a:solidFill>
                  <a:schemeClr val="bg1"/>
                </a:solidFill>
                <a:latin typeface="Calibri" pitchFamily="34" charset="0"/>
              </a:rPr>
              <a:t>Hardware</a:t>
            </a:r>
          </a:p>
        </p:txBody>
      </p:sp>
      <p:sp>
        <p:nvSpPr>
          <p:cNvPr id="13346" name="Text Box 46"/>
          <p:cNvSpPr txBox="1">
            <a:spLocks noChangeArrowheads="1"/>
          </p:cNvSpPr>
          <p:nvPr/>
        </p:nvSpPr>
        <p:spPr bwMode="auto">
          <a:xfrm>
            <a:off x="161183" y="3045991"/>
            <a:ext cx="1459261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/>
            <a:r>
              <a:rPr lang="en-GB" altLang="en-US" sz="1000" b="1" dirty="0">
                <a:latin typeface="Calibri" pitchFamily="34" charset="0"/>
              </a:rPr>
              <a:t>Software &amp; Services</a:t>
            </a:r>
          </a:p>
        </p:txBody>
      </p:sp>
      <p:sp>
        <p:nvSpPr>
          <p:cNvPr id="13347" name="Text Box 28"/>
          <p:cNvSpPr txBox="1">
            <a:spLocks noChangeArrowheads="1"/>
          </p:cNvSpPr>
          <p:nvPr/>
        </p:nvSpPr>
        <p:spPr bwMode="auto">
          <a:xfrm>
            <a:off x="244576" y="4581128"/>
            <a:ext cx="795338" cy="24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/>
            <a:r>
              <a:rPr lang="en-GB" altLang="en-US" sz="1000" b="1" dirty="0">
                <a:latin typeface="Calibri" pitchFamily="34" charset="0"/>
              </a:rPr>
              <a:t>Telecoms</a:t>
            </a:r>
          </a:p>
        </p:txBody>
      </p:sp>
      <p:sp>
        <p:nvSpPr>
          <p:cNvPr id="13348" name="Rectangle 4"/>
          <p:cNvSpPr>
            <a:spLocks noChangeArrowheads="1"/>
          </p:cNvSpPr>
          <p:nvPr/>
        </p:nvSpPr>
        <p:spPr bwMode="auto">
          <a:xfrm>
            <a:off x="264445" y="1483767"/>
            <a:ext cx="3629670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>
              <a:spcBef>
                <a:spcPts val="0"/>
              </a:spcBef>
              <a:buFont typeface="Arial" charset="0"/>
              <a:buChar char="•"/>
            </a:pPr>
            <a:r>
              <a:rPr lang="en-GB" altLang="en-US" sz="900" dirty="0" smtClean="0">
                <a:latin typeface="Calibri" pitchFamily="34" charset="0"/>
              </a:rPr>
              <a:t>increasing </a:t>
            </a:r>
            <a:endParaRPr lang="en-GB" altLang="en-US" sz="900" dirty="0">
              <a:latin typeface="Calibri" pitchFamily="34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395288" y="404664"/>
            <a:ext cx="5994400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l">
              <a:defRPr/>
            </a:pPr>
            <a:r>
              <a:rPr lang="en-GB" sz="2000" b="1" dirty="0" smtClean="0">
                <a:latin typeface="Calibri" panose="020F0502020204030204" pitchFamily="34" charset="0"/>
              </a:rPr>
              <a:t>Market </a:t>
            </a:r>
            <a:r>
              <a:rPr lang="en-GB" sz="2000" b="1" dirty="0">
                <a:latin typeface="Calibri" panose="020F0502020204030204" pitchFamily="34" charset="0"/>
              </a:rPr>
              <a:t>Overview 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161183" y="1215827"/>
            <a:ext cx="4316412" cy="17581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buFont typeface="Arial" charset="0"/>
              <a:buChar char="•"/>
            </a:pPr>
            <a:r>
              <a:rPr lang="en-US" altLang="en-US" sz="900" dirty="0" smtClean="0">
                <a:latin typeface="Calibri" pitchFamily="34" charset="0"/>
              </a:rPr>
              <a:t> Focus on more expensive mobile devices and a more frequent update/upgrade is </a:t>
            </a:r>
            <a:r>
              <a:rPr lang="en-US" altLang="en-US" sz="900" dirty="0">
                <a:latin typeface="Calibri" pitchFamily="34" charset="0"/>
              </a:rPr>
              <a:t> </a:t>
            </a:r>
            <a:r>
              <a:rPr lang="en-US" altLang="en-US" sz="900" dirty="0" smtClean="0">
                <a:latin typeface="Calibri" pitchFamily="34" charset="0"/>
              </a:rPr>
              <a:t> </a:t>
            </a:r>
            <a:r>
              <a:rPr lang="en-US" altLang="en-US" sz="900" dirty="0" smtClean="0">
                <a:latin typeface="Calibri" pitchFamily="34" charset="0"/>
              </a:rPr>
              <a:t>changing </a:t>
            </a:r>
            <a:r>
              <a:rPr lang="en-US" altLang="en-US" sz="900" dirty="0" smtClean="0">
                <a:latin typeface="Calibri" pitchFamily="34" charset="0"/>
              </a:rPr>
              <a:t>the way hardware is purchased</a:t>
            </a:r>
            <a:endParaRPr lang="en-US" altLang="en-US" sz="900" dirty="0">
              <a:latin typeface="Calibri" pitchFamily="34" charset="0"/>
            </a:endParaRPr>
          </a:p>
          <a:p>
            <a:pPr algn="l">
              <a:spcBef>
                <a:spcPts val="0"/>
              </a:spcBef>
              <a:buFont typeface="Arial" charset="0"/>
              <a:buChar char="•"/>
            </a:pPr>
            <a:r>
              <a:rPr lang="en-US" altLang="en-US" sz="900" dirty="0" smtClean="0">
                <a:latin typeface="Calibri" pitchFamily="34" charset="0"/>
              </a:rPr>
              <a:t> Suppliers </a:t>
            </a:r>
            <a:r>
              <a:rPr lang="en-US" altLang="en-US" sz="900" dirty="0">
                <a:latin typeface="Calibri" pitchFamily="34" charset="0"/>
              </a:rPr>
              <a:t>moving from hardware models with low % mark up to a focus on </a:t>
            </a:r>
            <a:r>
              <a:rPr lang="en-US" altLang="en-US" sz="900" dirty="0" smtClean="0">
                <a:latin typeface="Calibri" pitchFamily="34" charset="0"/>
              </a:rPr>
              <a:t>supporting</a:t>
            </a:r>
          </a:p>
          <a:p>
            <a:pPr algn="l">
              <a:spcBef>
                <a:spcPts val="0"/>
              </a:spcBef>
            </a:pPr>
            <a:r>
              <a:rPr lang="en-US" altLang="en-US" sz="900" dirty="0" smtClean="0">
                <a:latin typeface="Calibri" pitchFamily="34" charset="0"/>
              </a:rPr>
              <a:t>   Infrastructure as a service model  (HP) </a:t>
            </a:r>
            <a:endParaRPr lang="en-US" altLang="en-US" sz="900" dirty="0">
              <a:latin typeface="Calibri" pitchFamily="34" charset="0"/>
            </a:endParaRPr>
          </a:p>
          <a:p>
            <a:pPr algn="l">
              <a:spcBef>
                <a:spcPts val="0"/>
              </a:spcBef>
              <a:buFont typeface="Arial" charset="0"/>
              <a:buChar char="•"/>
            </a:pPr>
            <a:r>
              <a:rPr lang="en-US" altLang="en-US" sz="900" dirty="0" smtClean="0">
                <a:latin typeface="Calibri" pitchFamily="34" charset="0"/>
              </a:rPr>
              <a:t> Consumerisation </a:t>
            </a:r>
            <a:r>
              <a:rPr lang="en-US" altLang="en-US" sz="900" dirty="0">
                <a:latin typeface="Calibri" pitchFamily="34" charset="0"/>
              </a:rPr>
              <a:t>of IT – </a:t>
            </a:r>
            <a:r>
              <a:rPr lang="en-US" altLang="en-US" sz="900" dirty="0" smtClean="0">
                <a:latin typeface="Calibri" pitchFamily="34" charset="0"/>
              </a:rPr>
              <a:t>employees often </a:t>
            </a:r>
            <a:r>
              <a:rPr lang="en-US" altLang="en-US" sz="900" dirty="0">
                <a:latin typeface="Calibri" pitchFamily="34" charset="0"/>
              </a:rPr>
              <a:t>own and are using more powerful devices </a:t>
            </a:r>
            <a:r>
              <a:rPr lang="en-US" altLang="en-US" sz="900" dirty="0" smtClean="0">
                <a:latin typeface="Calibri" pitchFamily="34" charset="0"/>
              </a:rPr>
              <a:t>  </a:t>
            </a:r>
          </a:p>
          <a:p>
            <a:pPr algn="l">
              <a:spcBef>
                <a:spcPts val="0"/>
              </a:spcBef>
            </a:pPr>
            <a:r>
              <a:rPr lang="en-US" altLang="en-US" sz="900" dirty="0">
                <a:latin typeface="Calibri" pitchFamily="34" charset="0"/>
              </a:rPr>
              <a:t> </a:t>
            </a:r>
            <a:r>
              <a:rPr lang="en-US" altLang="en-US" sz="900" dirty="0" smtClean="0">
                <a:latin typeface="Calibri" pitchFamily="34" charset="0"/>
              </a:rPr>
              <a:t> than employers </a:t>
            </a:r>
            <a:r>
              <a:rPr lang="en-US" altLang="en-US" sz="900" dirty="0">
                <a:latin typeface="Calibri" pitchFamily="34" charset="0"/>
              </a:rPr>
              <a:t>are </a:t>
            </a:r>
            <a:r>
              <a:rPr lang="en-US" altLang="en-US" sz="900" dirty="0" smtClean="0">
                <a:latin typeface="Calibri" pitchFamily="34" charset="0"/>
              </a:rPr>
              <a:t>able/willing </a:t>
            </a:r>
            <a:r>
              <a:rPr lang="en-US" altLang="en-US" sz="900" dirty="0">
                <a:latin typeface="Calibri" pitchFamily="34" charset="0"/>
              </a:rPr>
              <a:t>to provide and more willing to use these in the </a:t>
            </a:r>
            <a:r>
              <a:rPr lang="en-US" altLang="en-US" sz="900" dirty="0" smtClean="0">
                <a:latin typeface="Calibri" pitchFamily="34" charset="0"/>
              </a:rPr>
              <a:t>work</a:t>
            </a:r>
          </a:p>
          <a:p>
            <a:pPr algn="l">
              <a:spcBef>
                <a:spcPts val="0"/>
              </a:spcBef>
            </a:pPr>
            <a:r>
              <a:rPr lang="en-US" altLang="en-US" sz="900" dirty="0">
                <a:latin typeface="Calibri" pitchFamily="34" charset="0"/>
              </a:rPr>
              <a:t> </a:t>
            </a:r>
            <a:r>
              <a:rPr lang="en-US" altLang="en-US" sz="900" dirty="0" smtClean="0">
                <a:latin typeface="Calibri" pitchFamily="34" charset="0"/>
              </a:rPr>
              <a:t> environment </a:t>
            </a:r>
            <a:endParaRPr lang="en-US" altLang="en-US" sz="900" dirty="0">
              <a:latin typeface="Calibri" pitchFamily="34" charset="0"/>
            </a:endParaRPr>
          </a:p>
          <a:p>
            <a:pPr algn="l">
              <a:spcBef>
                <a:spcPts val="0"/>
              </a:spcBef>
              <a:buFont typeface="Arial" charset="0"/>
              <a:buChar char="•"/>
            </a:pPr>
            <a:r>
              <a:rPr lang="en-GB" altLang="en-US" sz="900" dirty="0" smtClean="0">
                <a:latin typeface="Calibri" pitchFamily="34" charset="0"/>
              </a:rPr>
              <a:t> PC </a:t>
            </a:r>
            <a:r>
              <a:rPr lang="en-GB" altLang="en-US" sz="900" dirty="0">
                <a:latin typeface="Calibri" pitchFamily="34" charset="0"/>
              </a:rPr>
              <a:t>sales are in </a:t>
            </a:r>
            <a:r>
              <a:rPr lang="en-GB" altLang="en-US" sz="900" dirty="0" smtClean="0">
                <a:latin typeface="Calibri" pitchFamily="34" charset="0"/>
              </a:rPr>
              <a:t>rapid decline </a:t>
            </a:r>
            <a:r>
              <a:rPr lang="en-GB" altLang="en-US" sz="900" dirty="0">
                <a:latin typeface="Calibri" pitchFamily="34" charset="0"/>
              </a:rPr>
              <a:t>with Tablets and Multi-functional device use </a:t>
            </a:r>
            <a:r>
              <a:rPr lang="en-GB" altLang="en-US" sz="900" dirty="0" smtClean="0">
                <a:latin typeface="Calibri" pitchFamily="34" charset="0"/>
              </a:rPr>
              <a:t>increasing </a:t>
            </a:r>
            <a:endParaRPr lang="en-GB" altLang="en-US" sz="900" dirty="0">
              <a:latin typeface="Calibri" pitchFamily="34" charset="0"/>
            </a:endParaRPr>
          </a:p>
          <a:p>
            <a:pPr algn="l">
              <a:spcBef>
                <a:spcPts val="0"/>
              </a:spcBef>
              <a:buFont typeface="Arial" charset="0"/>
              <a:buChar char="•"/>
            </a:pPr>
            <a:r>
              <a:rPr lang="en-GB" altLang="en-US" sz="900" dirty="0" smtClean="0">
                <a:latin typeface="Calibri" pitchFamily="34" charset="0"/>
              </a:rPr>
              <a:t> Apple </a:t>
            </a:r>
            <a:r>
              <a:rPr lang="en-GB" altLang="en-US" sz="900" dirty="0" smtClean="0">
                <a:latin typeface="Calibri" pitchFamily="34" charset="0"/>
              </a:rPr>
              <a:t>IPad growth is stagnating with cheaper alternatives thriving.  </a:t>
            </a:r>
            <a:endParaRPr kumimoji="0" lang="en-GB" sz="9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183580" y="3304059"/>
            <a:ext cx="4316412" cy="120506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buFont typeface="Arial" charset="0"/>
              <a:buChar char="•"/>
            </a:pPr>
            <a:r>
              <a:rPr lang="en-US" altLang="en-US" sz="900" dirty="0" smtClean="0">
                <a:latin typeface="Calibri" pitchFamily="34" charset="0"/>
              </a:rPr>
              <a:t> </a:t>
            </a:r>
            <a:r>
              <a:rPr lang="en-US" altLang="en-US" sz="900" dirty="0" smtClean="0">
                <a:latin typeface="Calibri" pitchFamily="34" charset="0"/>
              </a:rPr>
              <a:t>Suppliers continue </a:t>
            </a:r>
            <a:r>
              <a:rPr lang="en-US" altLang="en-US" sz="900" dirty="0">
                <a:latin typeface="Calibri" pitchFamily="34" charset="0"/>
              </a:rPr>
              <a:t>to explore new revenue streams outside of traditional products </a:t>
            </a:r>
            <a:r>
              <a:rPr lang="en-US" altLang="en-US" sz="900" dirty="0" smtClean="0">
                <a:latin typeface="Calibri" pitchFamily="34" charset="0"/>
              </a:rPr>
              <a:t>with</a:t>
            </a:r>
          </a:p>
          <a:p>
            <a:pPr algn="l">
              <a:spcBef>
                <a:spcPts val="0"/>
              </a:spcBef>
            </a:pPr>
            <a:r>
              <a:rPr lang="en-US" altLang="en-US" sz="900" dirty="0">
                <a:latin typeface="Calibri" pitchFamily="34" charset="0"/>
              </a:rPr>
              <a:t> </a:t>
            </a:r>
            <a:r>
              <a:rPr lang="en-US" altLang="en-US" sz="900" dirty="0" smtClean="0">
                <a:latin typeface="Calibri" pitchFamily="34" charset="0"/>
              </a:rPr>
              <a:t> a </a:t>
            </a:r>
            <a:r>
              <a:rPr lang="en-US" altLang="en-US" sz="900" dirty="0">
                <a:latin typeface="Calibri" pitchFamily="34" charset="0"/>
              </a:rPr>
              <a:t>focus on service and managed services  </a:t>
            </a:r>
          </a:p>
          <a:p>
            <a:pPr algn="l">
              <a:spcBef>
                <a:spcPts val="0"/>
              </a:spcBef>
              <a:buFont typeface="Arial" charset="0"/>
              <a:buChar char="•"/>
            </a:pPr>
            <a:r>
              <a:rPr lang="en-US" altLang="en-US" sz="900" dirty="0" smtClean="0">
                <a:latin typeface="Calibri" pitchFamily="34" charset="0"/>
              </a:rPr>
              <a:t> Move </a:t>
            </a:r>
            <a:r>
              <a:rPr lang="en-US" altLang="en-US" sz="900" dirty="0">
                <a:latin typeface="Calibri" pitchFamily="34" charset="0"/>
              </a:rPr>
              <a:t>towards </a:t>
            </a:r>
            <a:r>
              <a:rPr lang="en-US" altLang="en-US" sz="900" dirty="0" err="1">
                <a:latin typeface="Calibri" pitchFamily="34" charset="0"/>
              </a:rPr>
              <a:t>OPEX</a:t>
            </a:r>
            <a:r>
              <a:rPr lang="en-US" altLang="en-US" sz="900" dirty="0">
                <a:latin typeface="Calibri" pitchFamily="34" charset="0"/>
              </a:rPr>
              <a:t> </a:t>
            </a:r>
            <a:r>
              <a:rPr lang="en-US" altLang="en-US" sz="900" dirty="0" smtClean="0">
                <a:latin typeface="Calibri" pitchFamily="34" charset="0"/>
              </a:rPr>
              <a:t>models </a:t>
            </a:r>
            <a:r>
              <a:rPr lang="en-US" altLang="en-US" sz="900" dirty="0" smtClean="0">
                <a:latin typeface="Calibri" pitchFamily="34" charset="0"/>
              </a:rPr>
              <a:t>and leasing to </a:t>
            </a:r>
            <a:r>
              <a:rPr lang="en-US" altLang="en-US" sz="900" dirty="0">
                <a:latin typeface="Calibri" pitchFamily="34" charset="0"/>
              </a:rPr>
              <a:t>avoid costly upgrades </a:t>
            </a:r>
          </a:p>
          <a:p>
            <a:pPr algn="l">
              <a:spcBef>
                <a:spcPts val="0"/>
              </a:spcBef>
              <a:buFont typeface="Arial" charset="0"/>
              <a:buChar char="•"/>
            </a:pPr>
            <a:r>
              <a:rPr lang="en-US" altLang="en-US" sz="900" dirty="0" smtClean="0">
                <a:latin typeface="Calibri" pitchFamily="34" charset="0"/>
              </a:rPr>
              <a:t> Growing </a:t>
            </a:r>
            <a:r>
              <a:rPr lang="en-US" altLang="en-US" sz="900" dirty="0">
                <a:latin typeface="Calibri" pitchFamily="34" charset="0"/>
              </a:rPr>
              <a:t>influence and acceptance of Cloud based solutions and Software as a service </a:t>
            </a:r>
            <a:endParaRPr lang="en-US" altLang="en-US" sz="900" dirty="0" smtClean="0">
              <a:latin typeface="Calibri" pitchFamily="34" charset="0"/>
            </a:endParaRPr>
          </a:p>
          <a:p>
            <a:pPr algn="l">
              <a:spcBef>
                <a:spcPts val="0"/>
              </a:spcBef>
              <a:buFont typeface="Arial" charset="0"/>
              <a:buChar char="•"/>
            </a:pPr>
            <a:r>
              <a:rPr lang="en-US" altLang="en-US" sz="900" dirty="0" smtClean="0">
                <a:latin typeface="Calibri" pitchFamily="34" charset="0"/>
              </a:rPr>
              <a:t> Majority of suppliers are moving to cloud based solutions </a:t>
            </a:r>
            <a:endParaRPr lang="en-US" altLang="en-US" sz="900" dirty="0">
              <a:latin typeface="Calibri" pitchFamily="34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175818" y="4853236"/>
            <a:ext cx="4316412" cy="138407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buFont typeface="Arial" charset="0"/>
              <a:buChar char="•"/>
            </a:pPr>
            <a:r>
              <a:rPr lang="en-US" altLang="en-US" sz="900" dirty="0" smtClean="0">
                <a:latin typeface="Calibri" pitchFamily="34" charset="0"/>
              </a:rPr>
              <a:t> Very </a:t>
            </a:r>
            <a:r>
              <a:rPr lang="en-US" altLang="en-US" sz="900" dirty="0">
                <a:latin typeface="Calibri" pitchFamily="34" charset="0"/>
              </a:rPr>
              <a:t>fast pace of change with network capacity increasing year on year driven by </a:t>
            </a:r>
            <a:r>
              <a:rPr lang="en-US" altLang="en-US" sz="900" dirty="0" smtClean="0">
                <a:latin typeface="Calibri" pitchFamily="34" charset="0"/>
              </a:rPr>
              <a:t>a</a:t>
            </a:r>
          </a:p>
          <a:p>
            <a:pPr algn="l">
              <a:spcBef>
                <a:spcPts val="0"/>
              </a:spcBef>
            </a:pPr>
            <a:r>
              <a:rPr lang="en-US" altLang="en-US" sz="900" dirty="0">
                <a:latin typeface="Calibri" pitchFamily="34" charset="0"/>
              </a:rPr>
              <a:t> </a:t>
            </a:r>
            <a:r>
              <a:rPr lang="en-US" altLang="en-US" sz="900" dirty="0" smtClean="0">
                <a:latin typeface="Calibri" pitchFamily="34" charset="0"/>
              </a:rPr>
              <a:t> combination </a:t>
            </a:r>
            <a:r>
              <a:rPr lang="en-US" altLang="en-US" sz="900" dirty="0">
                <a:latin typeface="Calibri" pitchFamily="34" charset="0"/>
              </a:rPr>
              <a:t>of consumer demand and legislation </a:t>
            </a:r>
          </a:p>
          <a:p>
            <a:pPr algn="l">
              <a:spcBef>
                <a:spcPts val="0"/>
              </a:spcBef>
              <a:buFont typeface="Arial" charset="0"/>
              <a:buChar char="•"/>
            </a:pPr>
            <a:r>
              <a:rPr lang="en-US" altLang="en-US" sz="900" dirty="0" smtClean="0">
                <a:latin typeface="Calibri" pitchFamily="34" charset="0"/>
              </a:rPr>
              <a:t> Move </a:t>
            </a:r>
            <a:r>
              <a:rPr lang="en-US" altLang="en-US" sz="900" dirty="0">
                <a:latin typeface="Calibri" pitchFamily="34" charset="0"/>
              </a:rPr>
              <a:t>from traditional voice to VOIP services and resulting impact on increased </a:t>
            </a:r>
            <a:r>
              <a:rPr lang="en-US" altLang="en-US" sz="900" dirty="0" smtClean="0">
                <a:latin typeface="Calibri" pitchFamily="34" charset="0"/>
              </a:rPr>
              <a:t>data</a:t>
            </a:r>
            <a:endParaRPr lang="en-US" altLang="en-US" sz="900" dirty="0">
              <a:latin typeface="Calibri" pitchFamily="34" charset="0"/>
            </a:endParaRPr>
          </a:p>
          <a:p>
            <a:pPr algn="l">
              <a:spcBef>
                <a:spcPts val="0"/>
              </a:spcBef>
              <a:buFont typeface="Arial" charset="0"/>
              <a:buChar char="•"/>
            </a:pPr>
            <a:r>
              <a:rPr lang="en-US" altLang="en-US" sz="900" dirty="0" smtClean="0">
                <a:latin typeface="Calibri" pitchFamily="34" charset="0"/>
              </a:rPr>
              <a:t> No </a:t>
            </a:r>
            <a:r>
              <a:rPr lang="en-US" altLang="en-US" sz="900" dirty="0">
                <a:latin typeface="Calibri" pitchFamily="34" charset="0"/>
              </a:rPr>
              <a:t>truly global player in terms of global mobility</a:t>
            </a:r>
          </a:p>
          <a:p>
            <a:pPr algn="l">
              <a:spcBef>
                <a:spcPts val="0"/>
              </a:spcBef>
              <a:buFont typeface="Arial" charset="0"/>
              <a:buChar char="•"/>
            </a:pPr>
            <a:r>
              <a:rPr lang="en-US" altLang="en-US" sz="900" dirty="0" smtClean="0">
                <a:latin typeface="Calibri" pitchFamily="34" charset="0"/>
              </a:rPr>
              <a:t> Impact </a:t>
            </a:r>
            <a:r>
              <a:rPr lang="en-US" altLang="en-US" sz="900" dirty="0">
                <a:latin typeface="Calibri" pitchFamily="34" charset="0"/>
              </a:rPr>
              <a:t>of smart devices can be seen in the increasing use of mobile </a:t>
            </a:r>
            <a:r>
              <a:rPr lang="en-US" altLang="en-US" sz="900" dirty="0" smtClean="0">
                <a:latin typeface="Calibri" pitchFamily="34" charset="0"/>
              </a:rPr>
              <a:t>data</a:t>
            </a:r>
          </a:p>
          <a:p>
            <a:pPr algn="l">
              <a:spcBef>
                <a:spcPts val="0"/>
              </a:spcBef>
              <a:buFont typeface="Arial" charset="0"/>
              <a:buChar char="•"/>
            </a:pPr>
            <a:r>
              <a:rPr lang="en-US" altLang="en-US" sz="900" dirty="0" smtClean="0">
                <a:latin typeface="Calibri" pitchFamily="34" charset="0"/>
              </a:rPr>
              <a:t> Consolidation </a:t>
            </a:r>
            <a:r>
              <a:rPr lang="en-US" altLang="en-US" sz="900" dirty="0" smtClean="0">
                <a:latin typeface="Calibri" pitchFamily="34" charset="0"/>
              </a:rPr>
              <a:t>within the mobile carrier market (BT/EE, O2/Three) </a:t>
            </a:r>
          </a:p>
          <a:p>
            <a:pPr algn="l">
              <a:spcBef>
                <a:spcPts val="0"/>
              </a:spcBef>
              <a:buFont typeface="Arial" charset="0"/>
              <a:buChar char="•"/>
            </a:pPr>
            <a:r>
              <a:rPr lang="en-US" altLang="en-US" sz="900" dirty="0" smtClean="0">
                <a:latin typeface="Calibri" pitchFamily="34" charset="0"/>
              </a:rPr>
              <a:t> EU </a:t>
            </a:r>
            <a:r>
              <a:rPr lang="en-US" altLang="en-US" sz="900" dirty="0">
                <a:latin typeface="Calibri" pitchFamily="34" charset="0"/>
              </a:rPr>
              <a:t>legislation continues to drive down EU roaming charges </a:t>
            </a:r>
          </a:p>
        </p:txBody>
      </p:sp>
      <p:graphicFrame>
        <p:nvGraphicFramePr>
          <p:cNvPr id="32" name="Group 40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803732"/>
              </p:ext>
            </p:extLst>
          </p:nvPr>
        </p:nvGraphicFramePr>
        <p:xfrm>
          <a:off x="4697436" y="1193453"/>
          <a:ext cx="4328617" cy="4481154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458740"/>
                <a:gridCol w="2869877"/>
              </a:tblGrid>
              <a:tr h="2479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Supplier</a:t>
                      </a:r>
                      <a:endParaRPr kumimoji="0" lang="en-US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91422" marR="91422" marT="45696" marB="456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Market update</a:t>
                      </a:r>
                    </a:p>
                  </a:txBody>
                  <a:tcPr marL="91422" marR="91422" marT="45696" marB="456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942630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Insert supplier logo</a:t>
                      </a:r>
                      <a:endParaRPr lang="en-GB" sz="900" dirty="0"/>
                    </a:p>
                  </a:txBody>
                  <a:tcPr marL="91452" marR="91452" marT="45695" marB="456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91422" marR="91422" marT="45696" marB="456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1971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 smtClean="0"/>
                        <a:t>Insert supplier logo</a:t>
                      </a:r>
                    </a:p>
                    <a:p>
                      <a:endParaRPr lang="en-GB" sz="900" dirty="0"/>
                    </a:p>
                  </a:txBody>
                  <a:tcPr marL="91452" marR="91452" marT="45695" marB="456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900" b="0" kern="1200" baseline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1422" marR="91422" marT="45696" marB="456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093479">
                <a:tc>
                  <a:txBody>
                    <a:bodyPr/>
                    <a:lstStyle/>
                    <a:p>
                      <a:r>
                        <a:rPr lang="en-GB" sz="900" dirty="0" smtClean="0"/>
                        <a:t>Insert supplier logo</a:t>
                      </a:r>
                      <a:endParaRPr lang="en-GB" sz="900" dirty="0"/>
                    </a:p>
                  </a:txBody>
                  <a:tcPr marL="91452" marR="91452" marT="45695" marB="4569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900" b="0" baseline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22" marR="91422" marT="45696" marB="456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0993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724</Words>
  <Application>Microsoft Office PowerPoint</Application>
  <PresentationFormat>On-screen Show (4:3)</PresentationFormat>
  <Paragraphs>213</Paragraphs>
  <Slides>10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IT Procurement Category Strategy (template)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Freshfields Bruckhaus Deringer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 Procurement Category Strategy</dc:title>
  <dc:creator>EMBERTON, Christopher</dc:creator>
  <cp:lastModifiedBy>EMBERTON, Christopher</cp:lastModifiedBy>
  <cp:revision>5</cp:revision>
  <dcterms:created xsi:type="dcterms:W3CDTF">2016-06-09T13:26:56Z</dcterms:created>
  <dcterms:modified xsi:type="dcterms:W3CDTF">2016-06-09T14:14:32Z</dcterms:modified>
</cp:coreProperties>
</file>