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13" r:id="rId2"/>
    <p:sldId id="347" r:id="rId3"/>
    <p:sldId id="354" r:id="rId4"/>
    <p:sldId id="348" r:id="rId5"/>
    <p:sldId id="349" r:id="rId6"/>
    <p:sldId id="350" r:id="rId7"/>
    <p:sldId id="351" r:id="rId8"/>
    <p:sldId id="352" r:id="rId9"/>
    <p:sldId id="353" r:id="rId10"/>
  </p:sldIdLst>
  <p:sldSz cx="10691813" cy="7559675"/>
  <p:notesSz cx="6858000" cy="2524125"/>
  <p:defaultTextStyle>
    <a:defPPr>
      <a:defRPr lang="en-US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 userDrawn="1">
          <p15:clr>
            <a:srgbClr val="A4A3A4"/>
          </p15:clr>
        </p15:guide>
        <p15:guide id="2" pos="453" userDrawn="1">
          <p15:clr>
            <a:srgbClr val="A4A3A4"/>
          </p15:clr>
        </p15:guide>
        <p15:guide id="3" pos="2336" userDrawn="1">
          <p15:clr>
            <a:srgbClr val="A4A3A4"/>
          </p15:clr>
        </p15:guide>
        <p15:guide id="4" pos="2482" userDrawn="1">
          <p15:clr>
            <a:srgbClr val="A4A3A4"/>
          </p15:clr>
        </p15:guide>
        <p15:guide id="5" pos="4514" userDrawn="1">
          <p15:clr>
            <a:srgbClr val="A4A3A4"/>
          </p15:clr>
        </p15:guide>
        <p15:guide id="6" pos="4368" userDrawn="1">
          <p15:clr>
            <a:srgbClr val="A4A3A4"/>
          </p15:clr>
        </p15:guide>
        <p15:guide id="7" pos="6398" userDrawn="1">
          <p15:clr>
            <a:srgbClr val="A4A3A4"/>
          </p15:clr>
        </p15:guide>
        <p15:guide id="8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EAC899"/>
    <a:srgbClr val="E40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52324" autoAdjust="0"/>
  </p:normalViewPr>
  <p:slideViewPr>
    <p:cSldViewPr snapToGrid="0" showGuides="1">
      <p:cViewPr>
        <p:scale>
          <a:sx n="57" d="100"/>
          <a:sy n="57" d="100"/>
        </p:scale>
        <p:origin x="-2772" y="-72"/>
      </p:cViewPr>
      <p:guideLst>
        <p:guide orient="horz" pos="2381"/>
        <p:guide pos="453"/>
        <p:guide pos="2336"/>
        <p:guide pos="2482"/>
        <p:guide pos="4514"/>
        <p:guide pos="4368"/>
        <p:guide pos="639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son, Laura (Tesco Underwriting)" userId="S::laura.davidson@tescobank.com::6c6a78c2-23f4-4d65-bec3-687fe0b14516" providerId="AD" clId="Web-{88365D01-84AD-4A8A-8352-38066D5319B6}"/>
    <pc:docChg chg="addSld delSld modSld">
      <pc:chgData name="Davidson, Laura (Tesco Underwriting)" userId="S::laura.davidson@tescobank.com::6c6a78c2-23f4-4d65-bec3-687fe0b14516" providerId="AD" clId="Web-{88365D01-84AD-4A8A-8352-38066D5319B6}" dt="2018-12-11T13:21:38.670" v="253"/>
      <pc:docMkLst>
        <pc:docMk/>
      </pc:docMkLst>
      <pc:sldChg chg="modNotes">
        <pc:chgData name="Davidson, Laura (Tesco Underwriting)" userId="S::laura.davidson@tescobank.com::6c6a78c2-23f4-4d65-bec3-687fe0b14516" providerId="AD" clId="Web-{88365D01-84AD-4A8A-8352-38066D5319B6}" dt="2018-12-11T10:47:08.947" v="123"/>
        <pc:sldMkLst>
          <pc:docMk/>
          <pc:sldMk cId="3718339936" sldId="279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7:05.853" v="122"/>
        <pc:sldMkLst>
          <pc:docMk/>
          <pc:sldMk cId="330490386" sldId="280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7:22.431" v="127"/>
        <pc:sldMkLst>
          <pc:docMk/>
          <pc:sldMk cId="107823930" sldId="281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3:21:38.670" v="253"/>
        <pc:sldMkLst>
          <pc:docMk/>
          <pc:sldMk cId="3388041542" sldId="282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3:39.961" v="65"/>
        <pc:sldMkLst>
          <pc:docMk/>
          <pc:sldMk cId="3371605246" sldId="347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5:20.946" v="77"/>
        <pc:sldMkLst>
          <pc:docMk/>
          <pc:sldMk cId="3253525329" sldId="348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28:47.828" v="23"/>
        <pc:sldMkLst>
          <pc:docMk/>
          <pc:sldMk cId="3422471715" sldId="349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4:33.774" v="71"/>
        <pc:sldMkLst>
          <pc:docMk/>
          <pc:sldMk cId="159411410" sldId="350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4:20.727" v="70"/>
        <pc:sldMkLst>
          <pc:docMk/>
          <pc:sldMk cId="912282855" sldId="351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30:46.938" v="47"/>
        <pc:sldMkLst>
          <pc:docMk/>
          <pc:sldMk cId="3444788129" sldId="352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6:58.853" v="119"/>
        <pc:sldMkLst>
          <pc:docMk/>
          <pc:sldMk cId="565525098" sldId="353"/>
        </pc:sldMkLst>
      </pc:sldChg>
      <pc:sldChg chg="modNotes">
        <pc:chgData name="Davidson, Laura (Tesco Underwriting)" userId="S::laura.davidson@tescobank.com::6c6a78c2-23f4-4d65-bec3-687fe0b14516" providerId="AD" clId="Web-{88365D01-84AD-4A8A-8352-38066D5319B6}" dt="2018-12-11T10:45:07.790" v="75"/>
        <pc:sldMkLst>
          <pc:docMk/>
          <pc:sldMk cId="1325156090" sldId="354"/>
        </pc:sldMkLst>
      </pc:sldChg>
      <pc:sldChg chg="new del">
        <pc:chgData name="Davidson, Laura (Tesco Underwriting)" userId="S::laura.davidson@tescobank.com::6c6a78c2-23f4-4d65-bec3-687fe0b14516" providerId="AD" clId="Web-{88365D01-84AD-4A8A-8352-38066D5319B6}" dt="2018-12-11T10:27:12.405" v="3"/>
        <pc:sldMkLst>
          <pc:docMk/>
          <pc:sldMk cId="1824831292" sldId="3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D1DE9-37AB-4619-8842-4C546491005A}" type="datetimeFigureOut">
              <a:rPr lang="en-GB" smtClean="0"/>
              <a:pPr/>
              <a:t>04/03/2019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8AF67-B363-4F6A-90B8-630E876DAB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799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8AF67-B363-4F6A-90B8-630E876DAB2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69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/>
            <a:r>
              <a:rPr lang="en-US" sz="1350" dirty="0"/>
              <a:t>Procurement cannot achieve agility without considering the impact of its people:</a:t>
            </a:r>
          </a:p>
          <a:p>
            <a:pPr defTabSz="914400"/>
            <a:endParaRPr lang="en-US" sz="1350" dirty="0"/>
          </a:p>
          <a:p>
            <a:pPr lvl="0" defTabSz="914400"/>
            <a:r>
              <a:rPr lang="en-US" sz="1350" dirty="0"/>
              <a:t>•People represent an integral part of Procurement’s effort to achieve agility in supporting its stakeholders to meet their objectives.</a:t>
            </a:r>
            <a:endParaRPr lang="en-US" sz="1350" dirty="0">
              <a:cs typeface="Calibri"/>
            </a:endParaRPr>
          </a:p>
          <a:p>
            <a:pPr lvl="0" defTabSz="914400"/>
            <a:r>
              <a:rPr lang="en-US" sz="1350" dirty="0"/>
              <a:t>•To extract the greatest value that procurement people can bring, we must remove aspects of the role and people that tend to reduce their value-add.</a:t>
            </a:r>
            <a:endParaRPr lang="en-US" sz="1350" dirty="0">
              <a:cs typeface="Calibri"/>
            </a:endParaRPr>
          </a:p>
          <a:p>
            <a:pPr defTabSz="914400"/>
            <a:r>
              <a:rPr lang="en-US" sz="1350" dirty="0"/>
              <a:t>•Improvements in technology and policy can remove inefficiency, on which people can then </a:t>
            </a:r>
            <a:r>
              <a:rPr lang="en-US" sz="1350" dirty="0" err="1"/>
              <a:t>capitalise</a:t>
            </a:r>
            <a:r>
              <a:rPr lang="en-US" sz="1350" dirty="0"/>
              <a:t> through greater use of their soft skills.</a:t>
            </a:r>
            <a:endParaRPr lang="en-US" sz="1350" dirty="0">
              <a:cs typeface="Calibri"/>
            </a:endParaRPr>
          </a:p>
          <a:p>
            <a:pPr lvl="0" defTabSz="914400">
              <a:spcBef>
                <a:spcPts val="0"/>
              </a:spcBef>
            </a:pP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276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/>
              <a:t>People are an indispensable element of procurement, as they are able to provide the following:</a:t>
            </a:r>
            <a:endParaRPr lang="en-US" sz="1350"/>
          </a:p>
          <a:p>
            <a:endParaRPr lang="en-GB" sz="1350" dirty="0">
              <a:cs typeface="Calibri"/>
            </a:endParaRPr>
          </a:p>
          <a:p>
            <a:r>
              <a:rPr lang="en-GB" sz="1350" dirty="0"/>
              <a:t>•</a:t>
            </a:r>
            <a:r>
              <a:rPr lang="en-GB" sz="1350" b="1" dirty="0"/>
              <a:t>Judgement and pragmatism </a:t>
            </a:r>
            <a:r>
              <a:rPr lang="en-GB" sz="1350" dirty="0"/>
              <a:t>where technology and policy cannot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•</a:t>
            </a:r>
            <a:r>
              <a:rPr lang="en-GB" sz="1350" b="1" dirty="0"/>
              <a:t>Soft</a:t>
            </a:r>
            <a:r>
              <a:rPr lang="en-GB" sz="1350" dirty="0"/>
              <a:t> </a:t>
            </a:r>
            <a:r>
              <a:rPr lang="en-GB" sz="1350" b="1" dirty="0"/>
              <a:t>skills</a:t>
            </a:r>
            <a:r>
              <a:rPr lang="en-GB" sz="1350" dirty="0"/>
              <a:t>, such as influencing, to the benefit of stakeholders</a:t>
            </a:r>
            <a:endParaRPr lang="en-GB" sz="1350">
              <a:cs typeface="Calibri"/>
            </a:endParaRPr>
          </a:p>
          <a:p>
            <a:r>
              <a:rPr lang="en-GB" sz="1350" dirty="0"/>
              <a:t>•</a:t>
            </a:r>
            <a:r>
              <a:rPr lang="en-GB" sz="1350" b="1" dirty="0"/>
              <a:t>Relationships</a:t>
            </a:r>
            <a:r>
              <a:rPr lang="en-GB" sz="1350" dirty="0"/>
              <a:t> with suppliers and stakeholders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•</a:t>
            </a:r>
            <a:r>
              <a:rPr lang="en-GB" sz="1350" b="1" dirty="0"/>
              <a:t>Psychological and behavioural aspects </a:t>
            </a:r>
            <a:r>
              <a:rPr lang="en-GB" sz="1350" dirty="0"/>
              <a:t>of stakeholders’ and suppliers’ motivations, and therefore influence decision making</a:t>
            </a:r>
            <a:endParaRPr lang="en-GB" sz="1350" dirty="0">
              <a:cs typeface="Calibri"/>
            </a:endParaRPr>
          </a:p>
          <a:p>
            <a:endParaRPr lang="en-GB" sz="135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730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b="0" dirty="0"/>
              <a:t>We have broken down the </a:t>
            </a:r>
            <a:r>
              <a:rPr lang="en-GB" sz="1350" b="1" dirty="0"/>
              <a:t>typical procurement journey </a:t>
            </a:r>
            <a:r>
              <a:rPr lang="en-GB" sz="1350" b="0" dirty="0"/>
              <a:t>into </a:t>
            </a:r>
            <a:r>
              <a:rPr lang="en-GB" sz="1350" b="1" dirty="0"/>
              <a:t>5 broad stages</a:t>
            </a:r>
            <a:endParaRPr lang="en-US" sz="1350" dirty="0"/>
          </a:p>
          <a:p>
            <a:r>
              <a:rPr lang="en-GB" sz="1350" dirty="0"/>
              <a:t>Through each of the stages of this journey </a:t>
            </a:r>
            <a:r>
              <a:rPr lang="en-GB" sz="1350" b="0" dirty="0"/>
              <a:t>we </a:t>
            </a:r>
            <a:r>
              <a:rPr lang="en-GB" sz="1350" dirty="0"/>
              <a:t>looked </a:t>
            </a:r>
            <a:r>
              <a:rPr lang="en-GB" sz="1350" b="0" dirty="0"/>
              <a:t>at</a:t>
            </a:r>
            <a:r>
              <a:rPr lang="en-GB" sz="1350" dirty="0"/>
              <a:t>:</a:t>
            </a:r>
            <a:endParaRPr lang="en-GB" sz="1350" dirty="0">
              <a:cs typeface="Calibri"/>
            </a:endParaRPr>
          </a:p>
          <a:p>
            <a:endParaRPr lang="en-GB" sz="1350" dirty="0"/>
          </a:p>
          <a:p>
            <a:r>
              <a:rPr lang="en-GB" sz="1350" dirty="0"/>
              <a:t>-</a:t>
            </a:r>
            <a:r>
              <a:rPr lang="en-GB" sz="1350" b="0" dirty="0"/>
              <a:t>the </a:t>
            </a:r>
            <a:r>
              <a:rPr lang="en-GB" sz="1350" b="1" dirty="0"/>
              <a:t>factors</a:t>
            </a:r>
            <a:r>
              <a:rPr lang="en-GB" sz="1350" b="0" dirty="0"/>
              <a:t> that </a:t>
            </a:r>
            <a:r>
              <a:rPr lang="en-GB" sz="1350" b="1" dirty="0"/>
              <a:t>reduce agility </a:t>
            </a:r>
            <a:r>
              <a:rPr lang="en-GB" sz="1350" b="0" dirty="0"/>
              <a:t>at each stage, and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</a:t>
            </a:r>
            <a:r>
              <a:rPr lang="en-GB" sz="1350" b="0" dirty="0"/>
              <a:t>the </a:t>
            </a:r>
            <a:r>
              <a:rPr lang="en-GB" sz="1350" b="1" dirty="0"/>
              <a:t>impacts of people </a:t>
            </a:r>
            <a:r>
              <a:rPr lang="en-GB" sz="1350" b="0" dirty="0"/>
              <a:t>that help to overcome that and </a:t>
            </a:r>
            <a:r>
              <a:rPr lang="en-GB" sz="1350" b="1" dirty="0"/>
              <a:t>provide more agility </a:t>
            </a:r>
            <a:r>
              <a:rPr lang="en-GB" sz="1350" b="0" dirty="0"/>
              <a:t>and </a:t>
            </a:r>
            <a:r>
              <a:rPr lang="en-GB" sz="1350" b="1" dirty="0"/>
              <a:t>add value </a:t>
            </a:r>
            <a:r>
              <a:rPr lang="en-GB" sz="1350" b="0" dirty="0"/>
              <a:t>to the journey</a:t>
            </a:r>
            <a:endParaRPr lang="en-GB" sz="1350" dirty="0">
              <a:cs typeface="Calibri"/>
            </a:endParaRPr>
          </a:p>
          <a:p>
            <a:r>
              <a:rPr lang="en-GB" sz="1350" b="0" dirty="0"/>
              <a:t>We found that the blockers that </a:t>
            </a:r>
            <a:r>
              <a:rPr lang="en-GB" sz="1350" b="1" dirty="0"/>
              <a:t>tend to reduce agility </a:t>
            </a:r>
            <a:r>
              <a:rPr lang="en-GB" sz="1350" b="0" dirty="0"/>
              <a:t>are, in </a:t>
            </a:r>
            <a:r>
              <a:rPr lang="en-GB" sz="1350" dirty="0"/>
              <a:t>many cases</a:t>
            </a:r>
            <a:r>
              <a:rPr lang="en-GB" sz="1350" b="0" dirty="0"/>
              <a:t>, activities that could be</a:t>
            </a:r>
            <a:r>
              <a:rPr lang="en-GB" sz="1350" dirty="0"/>
              <a:t> </a:t>
            </a:r>
            <a:r>
              <a:rPr lang="en-GB" sz="1350" b="1" dirty="0"/>
              <a:t>streamlined through process </a:t>
            </a:r>
            <a:r>
              <a:rPr lang="en-GB" sz="1350" dirty="0"/>
              <a:t>or</a:t>
            </a:r>
            <a:r>
              <a:rPr lang="en-GB" sz="1350" b="1" dirty="0"/>
              <a:t> automated through technology</a:t>
            </a:r>
            <a:r>
              <a:rPr lang="en-GB" sz="1350" dirty="0"/>
              <a:t> (and our colleagues will shortly be taking you through the key ways that they have considered to achieve this)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On the other hand, there are many</a:t>
            </a:r>
            <a:r>
              <a:rPr lang="en-GB" sz="1350" b="1" dirty="0"/>
              <a:t> objectives </a:t>
            </a:r>
            <a:r>
              <a:rPr lang="en-GB" sz="1350" dirty="0"/>
              <a:t>within the procurement journey that </a:t>
            </a:r>
            <a:r>
              <a:rPr lang="en-GB" sz="1350" b="1" dirty="0"/>
              <a:t>cannot be automated </a:t>
            </a:r>
            <a:r>
              <a:rPr lang="en-GB" sz="1350" dirty="0"/>
              <a:t>and can </a:t>
            </a:r>
            <a:r>
              <a:rPr lang="en-GB" sz="1350" b="1" dirty="0"/>
              <a:t>only</a:t>
            </a:r>
            <a:r>
              <a:rPr lang="en-GB" sz="1350" dirty="0"/>
              <a:t> be achieved through </a:t>
            </a:r>
            <a:r>
              <a:rPr lang="en-GB" sz="1350" b="1" dirty="0"/>
              <a:t>people skills</a:t>
            </a:r>
            <a:endParaRPr lang="en-GB" sz="1350" dirty="0"/>
          </a:p>
          <a:p>
            <a:r>
              <a:rPr lang="en-GB" sz="1350" dirty="0"/>
              <a:t>Therefore if </a:t>
            </a:r>
            <a:r>
              <a:rPr lang="en-GB" sz="1350" b="1" dirty="0"/>
              <a:t>at least some </a:t>
            </a:r>
            <a:r>
              <a:rPr lang="en-GB" sz="1350" dirty="0"/>
              <a:t>of these blockers can be relieved through </a:t>
            </a:r>
            <a:r>
              <a:rPr lang="en-GB" sz="1350" b="1" dirty="0"/>
              <a:t>process </a:t>
            </a:r>
            <a:r>
              <a:rPr lang="en-GB" sz="1350" dirty="0"/>
              <a:t>and</a:t>
            </a:r>
            <a:r>
              <a:rPr lang="en-GB" sz="1350" b="1" dirty="0"/>
              <a:t> technology</a:t>
            </a:r>
            <a:endParaRPr lang="en-GB" sz="1350" dirty="0"/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r>
              <a:rPr lang="en-GB" sz="1350" dirty="0"/>
              <a:t>-this provides a real opportunity for </a:t>
            </a:r>
            <a:r>
              <a:rPr lang="en-GB" sz="1350" b="1" dirty="0"/>
              <a:t>people</a:t>
            </a:r>
            <a:r>
              <a:rPr lang="en-GB" sz="1350" dirty="0"/>
              <a:t> to use their </a:t>
            </a:r>
            <a:r>
              <a:rPr lang="en-GB" sz="1350" b="1" dirty="0"/>
              <a:t>unique skills </a:t>
            </a:r>
            <a:r>
              <a:rPr lang="en-GB" sz="1350" dirty="0"/>
              <a:t>to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r>
              <a:rPr lang="en-GB" sz="1350" dirty="0"/>
              <a:t>-bring additional </a:t>
            </a:r>
            <a:r>
              <a:rPr lang="en-GB" sz="1350" b="1" dirty="0"/>
              <a:t>value</a:t>
            </a:r>
            <a:r>
              <a:rPr lang="en-GB" sz="1350" dirty="0"/>
              <a:t> to the table, and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-focus on reducing those blockers which </a:t>
            </a:r>
            <a:r>
              <a:rPr lang="en-GB" sz="1350" b="1" dirty="0"/>
              <a:t>cannot</a:t>
            </a:r>
            <a:r>
              <a:rPr lang="en-GB" sz="1350" dirty="0"/>
              <a:t> be reduced through process or technology</a:t>
            </a:r>
            <a:endParaRPr lang="en-GB" sz="1350" dirty="0">
              <a:cs typeface="Calibri"/>
            </a:endParaRPr>
          </a:p>
          <a:p>
            <a:pPr>
              <a:defRPr/>
            </a:pP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We will touch briefly in this section on some of areas in which </a:t>
            </a:r>
            <a:r>
              <a:rPr lang="en-GB" sz="1350" b="1" dirty="0"/>
              <a:t>process</a:t>
            </a:r>
            <a:r>
              <a:rPr lang="en-GB" sz="1350" dirty="0"/>
              <a:t> and </a:t>
            </a:r>
            <a:r>
              <a:rPr lang="en-GB" sz="1350" b="1" dirty="0"/>
              <a:t>technology</a:t>
            </a:r>
            <a:r>
              <a:rPr lang="en-GB" sz="1350" dirty="0"/>
              <a:t> improvements could support these </a:t>
            </a:r>
            <a:r>
              <a:rPr lang="en-GB" sz="1350" b="1" dirty="0"/>
              <a:t>people</a:t>
            </a:r>
            <a:r>
              <a:rPr lang="en-GB" sz="1350" dirty="0"/>
              <a:t> objectives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In the following sections, our colleagues will be delving into the contributions of process and technology in more detail</a:t>
            </a:r>
            <a:endParaRPr lang="en-GB" sz="1350" dirty="0">
              <a:cs typeface="Calibri"/>
            </a:endParaRPr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The </a:t>
            </a:r>
            <a:r>
              <a:rPr lang="en-GB" sz="1350" b="1" dirty="0"/>
              <a:t>1st broad stage </a:t>
            </a:r>
            <a:r>
              <a:rPr lang="en-GB" sz="1350" dirty="0"/>
              <a:t>of the procurement journey that we looked at is the </a:t>
            </a:r>
            <a:r>
              <a:rPr lang="en-GB" sz="1350" b="1" dirty="0"/>
              <a:t>requirements gathering and specification build </a:t>
            </a:r>
            <a:r>
              <a:rPr lang="en-GB" sz="1350" dirty="0"/>
              <a:t>stage</a:t>
            </a:r>
            <a:endParaRPr lang="en-GB" sz="1350" dirty="0">
              <a:cs typeface="Calibri"/>
            </a:endParaRPr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The </a:t>
            </a:r>
            <a:r>
              <a:rPr lang="en-GB" sz="1350" b="1" dirty="0"/>
              <a:t>blockers</a:t>
            </a:r>
            <a:r>
              <a:rPr lang="en-GB" sz="1350" dirty="0"/>
              <a:t> that we considered, that particularly tend to reduce </a:t>
            </a:r>
            <a:r>
              <a:rPr lang="en-GB" sz="1350" b="1" dirty="0"/>
              <a:t>agility</a:t>
            </a:r>
            <a:r>
              <a:rPr lang="en-GB" sz="1350" dirty="0"/>
              <a:t> through this stage, include: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-the </a:t>
            </a:r>
            <a:r>
              <a:rPr lang="en-GB" sz="1350" b="1" dirty="0"/>
              <a:t>time</a:t>
            </a:r>
            <a:r>
              <a:rPr lang="en-GB" sz="1350" dirty="0"/>
              <a:t> taken to pull together various </a:t>
            </a:r>
            <a:r>
              <a:rPr lang="en-GB" sz="1350" b="1" dirty="0"/>
              <a:t>diverse inputs</a:t>
            </a:r>
            <a:r>
              <a:rPr lang="en-GB" sz="1350" dirty="0"/>
              <a:t> from across the organisation, and build them into a </a:t>
            </a:r>
            <a:r>
              <a:rPr lang="en-GB" sz="1350" b="1" dirty="0"/>
              <a:t>coherent RFP</a:t>
            </a:r>
            <a:endParaRPr lang="en-GB" sz="1350" b="1" dirty="0">
              <a:cs typeface="Calibri"/>
            </a:endParaRPr>
          </a:p>
          <a:p>
            <a:pPr>
              <a:defRPr/>
            </a:pPr>
            <a:r>
              <a:rPr lang="en-GB" sz="1350" dirty="0"/>
              <a:t>-and the </a:t>
            </a:r>
            <a:r>
              <a:rPr lang="en-GB" sz="1350" b="1" dirty="0"/>
              <a:t>need to reconcile</a:t>
            </a:r>
            <a:r>
              <a:rPr lang="en-GB" sz="1350" dirty="0"/>
              <a:t> sometimes competing needs from different stakeholders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-as exemplified by the tensions between </a:t>
            </a:r>
            <a:r>
              <a:rPr lang="en-GB" sz="1350" b="1" dirty="0"/>
              <a:t>risk</a:t>
            </a:r>
            <a:r>
              <a:rPr lang="en-GB" sz="1350" dirty="0"/>
              <a:t> mitigation vs </a:t>
            </a:r>
            <a:r>
              <a:rPr lang="en-GB" sz="1350" b="1" dirty="0"/>
              <a:t>cost</a:t>
            </a:r>
            <a:r>
              <a:rPr lang="en-GB" sz="1350" dirty="0"/>
              <a:t> reduction vs </a:t>
            </a:r>
            <a:r>
              <a:rPr lang="en-GB" sz="1350" b="1" dirty="0"/>
              <a:t>quality</a:t>
            </a:r>
            <a:r>
              <a:rPr lang="en-GB" sz="1350" dirty="0"/>
              <a:t> and value maximisation sometimes between multiple stakeholders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buNone/>
              <a:tabLst/>
              <a:defRPr/>
            </a:pPr>
            <a:endParaRPr lang="en-GB" sz="1350" dirty="0">
              <a:cs typeface="Calibri"/>
            </a:endParaRPr>
          </a:p>
          <a:p>
            <a:r>
              <a:rPr lang="en-GB" sz="1350" dirty="0"/>
              <a:t>The areas in which we felt that people skills can add significant value, if technology can reduce the administrative burden of </a:t>
            </a:r>
            <a:r>
              <a:rPr lang="en-GB" sz="1350" b="1" dirty="0"/>
              <a:t>compiling</a:t>
            </a:r>
            <a:r>
              <a:rPr lang="en-GB" sz="1350" dirty="0"/>
              <a:t> requirements and </a:t>
            </a:r>
            <a:r>
              <a:rPr lang="en-GB" sz="1350" b="1" dirty="0"/>
              <a:t>building</a:t>
            </a:r>
            <a:r>
              <a:rPr lang="en-GB" sz="1350" dirty="0"/>
              <a:t> an RFP, include: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-the use of </a:t>
            </a:r>
            <a:r>
              <a:rPr lang="en-GB" sz="1350" b="1" dirty="0"/>
              <a:t>broad and in-depth category knowledge </a:t>
            </a:r>
            <a:r>
              <a:rPr lang="en-GB" sz="1350" dirty="0"/>
              <a:t>to provide stakeholders with valuable </a:t>
            </a:r>
            <a:r>
              <a:rPr lang="en-GB" sz="1350" b="1" dirty="0"/>
              <a:t>insights</a:t>
            </a:r>
            <a:r>
              <a:rPr lang="en-GB" sz="1350" dirty="0"/>
              <a:t> into sometimes rapidly </a:t>
            </a:r>
            <a:r>
              <a:rPr lang="en-GB" sz="1350" b="1" dirty="0"/>
              <a:t>evolving</a:t>
            </a:r>
            <a:r>
              <a:rPr lang="en-GB" sz="1350" dirty="0"/>
              <a:t> markets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-using </a:t>
            </a:r>
            <a:r>
              <a:rPr lang="en-GB" sz="1350" b="1" dirty="0"/>
              <a:t>organisation-wide networks </a:t>
            </a:r>
            <a:r>
              <a:rPr lang="en-GB" sz="1350" dirty="0"/>
              <a:t>to ensure that a </a:t>
            </a:r>
            <a:r>
              <a:rPr lang="en-GB" sz="1350" b="1" dirty="0"/>
              <a:t>consultative</a:t>
            </a:r>
            <a:r>
              <a:rPr lang="en-GB" sz="1350" dirty="0"/>
              <a:t> and </a:t>
            </a:r>
            <a:r>
              <a:rPr lang="en-GB" sz="1350" b="1" dirty="0"/>
              <a:t>inclusive</a:t>
            </a:r>
            <a:r>
              <a:rPr lang="en-GB" sz="1350" dirty="0"/>
              <a:t> approach is taken to </a:t>
            </a:r>
            <a:r>
              <a:rPr lang="en-GB" sz="1350" b="1" dirty="0"/>
              <a:t>gathering</a:t>
            </a:r>
            <a:r>
              <a:rPr lang="en-GB" sz="1350" dirty="0"/>
              <a:t> and </a:t>
            </a:r>
            <a:r>
              <a:rPr lang="en-GB" sz="1350" b="1" dirty="0"/>
              <a:t>prioritising</a:t>
            </a:r>
            <a:r>
              <a:rPr lang="en-GB" sz="1350" dirty="0"/>
              <a:t> needs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-using unique and irreplaceable </a:t>
            </a:r>
            <a:r>
              <a:rPr lang="en-GB" sz="1350" b="1" dirty="0"/>
              <a:t>skills</a:t>
            </a:r>
            <a:r>
              <a:rPr lang="en-GB" sz="1350" dirty="0"/>
              <a:t> such as </a:t>
            </a:r>
            <a:r>
              <a:rPr lang="en-GB" sz="1350" b="1" dirty="0"/>
              <a:t>judgement</a:t>
            </a:r>
            <a:r>
              <a:rPr lang="en-GB" sz="1350" dirty="0"/>
              <a:t> and </a:t>
            </a:r>
            <a:r>
              <a:rPr lang="en-GB" sz="1350" b="1" dirty="0"/>
              <a:t>pragmatism</a:t>
            </a:r>
            <a:r>
              <a:rPr lang="en-GB" sz="1350" dirty="0"/>
              <a:t> to </a:t>
            </a:r>
            <a:r>
              <a:rPr lang="en-GB" sz="1350" b="1" dirty="0"/>
              <a:t>challenge</a:t>
            </a:r>
            <a:r>
              <a:rPr lang="en-GB" sz="1350" dirty="0"/>
              <a:t> stakeholders to challenge their </a:t>
            </a:r>
            <a:r>
              <a:rPr lang="en-GB" sz="1350" b="1" dirty="0"/>
              <a:t>own assumptions </a:t>
            </a:r>
            <a:r>
              <a:rPr lang="en-GB" sz="1350" dirty="0"/>
              <a:t>about their </a:t>
            </a:r>
            <a:r>
              <a:rPr lang="en-GB" sz="1350" b="1" dirty="0"/>
              <a:t>priorities</a:t>
            </a:r>
            <a:r>
              <a:rPr lang="en-GB" sz="1350" dirty="0"/>
              <a:t> in order to improve </a:t>
            </a:r>
            <a:r>
              <a:rPr lang="en-GB" sz="1350" b="1" dirty="0"/>
              <a:t>value delivery</a:t>
            </a:r>
            <a:endParaRPr lang="en-GB" sz="1350" dirty="0"/>
          </a:p>
          <a:p>
            <a:endParaRPr lang="en-GB" sz="1100" dirty="0">
              <a:cs typeface="Calibri"/>
            </a:endParaRPr>
          </a:p>
          <a:p>
            <a:pPr marL="285750" indent="-285750">
              <a:buFontTx/>
              <a:buChar char="-"/>
            </a:pP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030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/>
              <a:t>The </a:t>
            </a:r>
            <a:r>
              <a:rPr lang="en-GB" sz="1350" b="1" dirty="0"/>
              <a:t>2nd stage </a:t>
            </a:r>
            <a:r>
              <a:rPr lang="en-GB" sz="1350" dirty="0"/>
              <a:t>of the journey that we looked at is the </a:t>
            </a:r>
            <a:r>
              <a:rPr lang="en-GB" sz="1350" b="1" dirty="0"/>
              <a:t>RFI / RFP build </a:t>
            </a:r>
            <a:r>
              <a:rPr lang="en-GB" sz="1350" dirty="0"/>
              <a:t>stage</a:t>
            </a:r>
            <a:endParaRPr lang="en-US" sz="1350" dirty="0"/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The key agility </a:t>
            </a:r>
            <a:r>
              <a:rPr lang="en-GB" sz="1350" b="1" dirty="0"/>
              <a:t>blockers</a:t>
            </a:r>
            <a:r>
              <a:rPr lang="en-GB" sz="1350" dirty="0"/>
              <a:t> that we considered during this stage include: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</a:t>
            </a:r>
            <a:r>
              <a:rPr lang="en-GB" sz="1350" b="1" dirty="0"/>
              <a:t>onerous systems requirements</a:t>
            </a:r>
            <a:r>
              <a:rPr lang="en-GB" sz="1350" dirty="0"/>
              <a:t>, often reflecting </a:t>
            </a:r>
            <a:r>
              <a:rPr lang="en-GB" sz="1350" b="1" dirty="0"/>
              <a:t>disjointed systems and processes</a:t>
            </a:r>
            <a:r>
              <a:rPr lang="en-GB" sz="1350" dirty="0"/>
              <a:t>,</a:t>
            </a:r>
            <a:r>
              <a:rPr lang="en-GB" sz="1350" b="1" dirty="0"/>
              <a:t> </a:t>
            </a:r>
            <a:r>
              <a:rPr lang="en-GB" sz="1350" dirty="0"/>
              <a:t>that may require </a:t>
            </a:r>
            <a:r>
              <a:rPr lang="en-GB" sz="1350" b="1" dirty="0"/>
              <a:t>repetitive</a:t>
            </a:r>
            <a:r>
              <a:rPr lang="en-GB" sz="1350" dirty="0"/>
              <a:t> data input and </a:t>
            </a:r>
            <a:r>
              <a:rPr lang="en-GB" sz="1350" b="1" dirty="0"/>
              <a:t>duplication</a:t>
            </a:r>
            <a:r>
              <a:rPr lang="en-GB" sz="1350" dirty="0"/>
              <a:t> of tasks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-the</a:t>
            </a:r>
            <a:r>
              <a:rPr lang="en-GB" sz="1350" b="1" dirty="0"/>
              <a:t> heavy time burden </a:t>
            </a:r>
            <a:r>
              <a:rPr lang="en-GB" sz="1350" dirty="0"/>
              <a:t>of including questions on issues </a:t>
            </a:r>
            <a:r>
              <a:rPr lang="en-GB" sz="1350" b="1" dirty="0"/>
              <a:t>not valued </a:t>
            </a:r>
            <a:r>
              <a:rPr lang="en-GB" sz="1350" dirty="0"/>
              <a:t>by stakeholders, such as </a:t>
            </a:r>
            <a:r>
              <a:rPr lang="en-GB" sz="1350" b="1" dirty="0"/>
              <a:t>legal </a:t>
            </a:r>
            <a:r>
              <a:rPr lang="en-GB" sz="1350" dirty="0"/>
              <a:t>compliance, </a:t>
            </a:r>
            <a:r>
              <a:rPr lang="en-GB" sz="1350" b="1" dirty="0"/>
              <a:t>policy</a:t>
            </a:r>
            <a:r>
              <a:rPr lang="en-GB" sz="1350" dirty="0"/>
              <a:t> compliance, and </a:t>
            </a:r>
            <a:r>
              <a:rPr lang="en-GB" sz="1350" b="1" dirty="0"/>
              <a:t>sustainability</a:t>
            </a:r>
            <a:r>
              <a:rPr lang="en-GB" sz="1350" dirty="0"/>
              <a:t> etc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-these sorts of questions could be asked during </a:t>
            </a:r>
            <a:r>
              <a:rPr lang="en-GB" sz="1350" b="1" dirty="0"/>
              <a:t>“front-loaded”</a:t>
            </a:r>
            <a:r>
              <a:rPr lang="en-GB" sz="1350" dirty="0"/>
              <a:t> </a:t>
            </a:r>
            <a:r>
              <a:rPr lang="en-GB" sz="1350" b="1" dirty="0"/>
              <a:t>pre-qualifying processes</a:t>
            </a:r>
            <a:r>
              <a:rPr lang="en-GB" sz="1350" dirty="0"/>
              <a:t>, but often are not because without innovation in </a:t>
            </a:r>
            <a:r>
              <a:rPr lang="en-GB" sz="1350" b="1" dirty="0"/>
              <a:t>automation</a:t>
            </a:r>
            <a:r>
              <a:rPr lang="en-GB" sz="1350" dirty="0"/>
              <a:t> and </a:t>
            </a:r>
            <a:r>
              <a:rPr lang="en-GB" sz="1350" b="1" dirty="0"/>
              <a:t>information sharing</a:t>
            </a:r>
            <a:r>
              <a:rPr lang="en-GB" sz="1350" dirty="0"/>
              <a:t>, this could lead to a </a:t>
            </a:r>
            <a:r>
              <a:rPr lang="en-GB" sz="1350" b="1" dirty="0"/>
              <a:t>proliferation of information gathering and analysis </a:t>
            </a:r>
            <a:r>
              <a:rPr lang="en-GB" sz="1350" dirty="0"/>
              <a:t>on suppliers who </a:t>
            </a:r>
            <a:r>
              <a:rPr lang="en-GB" sz="1350" b="1" dirty="0"/>
              <a:t>may not end up being used</a:t>
            </a:r>
            <a:endParaRPr lang="en-GB" sz="1350" dirty="0"/>
          </a:p>
          <a:p>
            <a:pPr lvl="0" algn="l" defTabSz="1042873" eaLnBrk="1" fontAlgn="auto" latinLnBrk="0" hangingPunct="1">
              <a:buClrTx/>
              <a:buSzTx/>
              <a:buNone/>
              <a:tabLst/>
              <a:defRPr/>
            </a:pPr>
            <a:endParaRPr lang="en-GB" sz="1350" b="1" dirty="0">
              <a:cs typeface="Calibri"/>
            </a:endParaRPr>
          </a:p>
          <a:p>
            <a:pPr>
              <a:defRPr/>
            </a:pPr>
            <a:r>
              <a:rPr lang="en-GB" sz="1350" dirty="0"/>
              <a:t>However, where improvements have been made that enable Procurement personnel to focus their time effectively, they can </a:t>
            </a:r>
            <a:r>
              <a:rPr lang="en-GB" sz="1350" b="1" dirty="0"/>
              <a:t>add value </a:t>
            </a:r>
            <a:r>
              <a:rPr lang="en-GB" sz="1350" dirty="0"/>
              <a:t>by using their skills in the following ways: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</a:t>
            </a:r>
            <a:r>
              <a:rPr lang="en-GB" sz="1350" b="1" dirty="0"/>
              <a:t>coordinating</a:t>
            </a:r>
            <a:r>
              <a:rPr lang="en-GB" sz="1350" dirty="0"/>
              <a:t> a variety of contributors to the process by using </a:t>
            </a:r>
            <a:r>
              <a:rPr lang="en-GB" sz="1350" b="1" dirty="0"/>
              <a:t>networking</a:t>
            </a:r>
            <a:r>
              <a:rPr lang="en-GB" sz="1350" dirty="0"/>
              <a:t> and </a:t>
            </a:r>
            <a:r>
              <a:rPr lang="en-GB" sz="1350" b="1" dirty="0"/>
              <a:t>relationship building </a:t>
            </a:r>
            <a:r>
              <a:rPr lang="en-GB" sz="1350" dirty="0"/>
              <a:t>skills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</a:t>
            </a:r>
            <a:r>
              <a:rPr lang="en-GB" sz="1350" b="1" dirty="0"/>
              <a:t>gaining the buy-in</a:t>
            </a:r>
            <a:r>
              <a:rPr lang="en-GB" sz="1350" dirty="0"/>
              <a:t> of key stakeholders such as </a:t>
            </a:r>
            <a:r>
              <a:rPr lang="en-GB" sz="1350" b="1" dirty="0"/>
              <a:t>project sponsors </a:t>
            </a:r>
            <a:r>
              <a:rPr lang="en-GB" sz="1350" dirty="0"/>
              <a:t>to </a:t>
            </a:r>
            <a:r>
              <a:rPr lang="en-GB" sz="1350" b="1" dirty="0"/>
              <a:t>approve </a:t>
            </a:r>
            <a:r>
              <a:rPr lang="en-GB" sz="1350" dirty="0"/>
              <a:t>the RFP </a:t>
            </a:r>
            <a:r>
              <a:rPr lang="en-GB" sz="1350" b="1" dirty="0"/>
              <a:t>objectives, approach and substance, </a:t>
            </a:r>
            <a:r>
              <a:rPr lang="en-GB" sz="1350" dirty="0"/>
              <a:t>in order to reach </a:t>
            </a:r>
            <a:r>
              <a:rPr lang="en-GB" sz="1350" b="1" dirty="0"/>
              <a:t>publication</a:t>
            </a:r>
            <a:r>
              <a:rPr lang="en-GB" sz="1350" dirty="0"/>
              <a:t> swiftly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-as well as </a:t>
            </a:r>
            <a:r>
              <a:rPr lang="en-GB" sz="1350" b="1" dirty="0"/>
              <a:t>selling the benefits </a:t>
            </a:r>
            <a:r>
              <a:rPr lang="en-GB" sz="1350" dirty="0"/>
              <a:t>of participating in the RFP and of working with the buying organisation </a:t>
            </a:r>
            <a:r>
              <a:rPr lang="en-GB" sz="1350" b="1" dirty="0"/>
              <a:t>to potential suppliers</a:t>
            </a:r>
            <a:endParaRPr lang="en-GB" sz="1350" dirty="0"/>
          </a:p>
          <a:p>
            <a:pPr>
              <a:defRPr/>
            </a:pPr>
            <a:r>
              <a:rPr lang="en-GB" sz="1350" dirty="0"/>
              <a:t>-</a:t>
            </a:r>
            <a:r>
              <a:rPr lang="en-GB" sz="1350" b="1" dirty="0"/>
              <a:t>influencing</a:t>
            </a:r>
            <a:r>
              <a:rPr lang="en-GB" sz="1350" dirty="0"/>
              <a:t> </a:t>
            </a:r>
            <a:r>
              <a:rPr lang="en-GB" sz="1350" b="1" dirty="0"/>
              <a:t>procurement leadership </a:t>
            </a:r>
            <a:r>
              <a:rPr lang="en-GB" sz="1350" dirty="0"/>
              <a:t>and </a:t>
            </a:r>
            <a:r>
              <a:rPr lang="en-GB" sz="1350" b="1" dirty="0"/>
              <a:t>central governance functions</a:t>
            </a:r>
            <a:r>
              <a:rPr lang="en-GB" sz="1350" dirty="0"/>
              <a:t> to approve </a:t>
            </a:r>
            <a:r>
              <a:rPr lang="en-GB" sz="1350" b="1" dirty="0"/>
              <a:t>changes in process and resourcing</a:t>
            </a:r>
            <a:r>
              <a:rPr lang="en-GB" sz="1350" dirty="0"/>
              <a:t> to support front-loaded PQQs, and</a:t>
            </a:r>
            <a:r>
              <a:rPr lang="en-GB" sz="1350" b="1" dirty="0"/>
              <a:t> changes in approach to information sharing</a:t>
            </a:r>
            <a:r>
              <a:rPr lang="en-GB" sz="1350" dirty="0"/>
              <a:t>,</a:t>
            </a:r>
            <a:r>
              <a:rPr lang="en-GB" sz="1350" b="1" dirty="0"/>
              <a:t> </a:t>
            </a:r>
            <a:r>
              <a:rPr lang="en-GB" sz="1350" dirty="0"/>
              <a:t>in order to increase agility at the RFP stage</a:t>
            </a:r>
            <a:endParaRPr lang="en-GB" sz="1350" dirty="0">
              <a:cs typeface="Calibri"/>
            </a:endParaRPr>
          </a:p>
          <a:p>
            <a:pPr marL="0" indent="0">
              <a:buFontTx/>
              <a:buNone/>
            </a:pPr>
            <a:endParaRPr lang="en-GB" sz="1100" b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459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/>
              <a:t>The </a:t>
            </a:r>
            <a:r>
              <a:rPr lang="en-GB" sz="1350" b="1" dirty="0"/>
              <a:t>3rd stage </a:t>
            </a:r>
            <a:r>
              <a:rPr lang="en-GB" sz="1350" dirty="0"/>
              <a:t>in our typical procurement journey is the</a:t>
            </a:r>
            <a:r>
              <a:rPr lang="en-GB" sz="1350" b="1" dirty="0"/>
              <a:t> RFI / RFP issue and management</a:t>
            </a:r>
            <a:r>
              <a:rPr lang="en-GB" sz="1350" dirty="0"/>
              <a:t> stage</a:t>
            </a:r>
            <a:endParaRPr lang="en-US" sz="1350" dirty="0"/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At this stage, typical </a:t>
            </a:r>
            <a:r>
              <a:rPr lang="en-GB" sz="1350" b="1" dirty="0"/>
              <a:t>blockers</a:t>
            </a:r>
            <a:r>
              <a:rPr lang="en-GB" sz="1350" dirty="0"/>
              <a:t> to agility include: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-Procurement being required to act as an </a:t>
            </a:r>
            <a:r>
              <a:rPr lang="en-GB" sz="1350" b="1" dirty="0"/>
              <a:t>intermediary</a:t>
            </a:r>
            <a:r>
              <a:rPr lang="en-GB" sz="1350" dirty="0"/>
              <a:t> for the </a:t>
            </a:r>
            <a:r>
              <a:rPr lang="en-GB" sz="1350" b="1" dirty="0"/>
              <a:t>flow of information </a:t>
            </a:r>
            <a:r>
              <a:rPr lang="en-GB" sz="1350" dirty="0"/>
              <a:t>between RFP participants and stakeholders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-and being required to </a:t>
            </a:r>
            <a:r>
              <a:rPr lang="en-GB" sz="1350" b="1" dirty="0"/>
              <a:t>coordinate</a:t>
            </a:r>
            <a:r>
              <a:rPr lang="en-GB" sz="1350" dirty="0"/>
              <a:t> and act as </a:t>
            </a:r>
            <a:r>
              <a:rPr lang="en-GB" sz="1350" b="1" dirty="0"/>
              <a:t>gatekeepers</a:t>
            </a:r>
            <a:r>
              <a:rPr lang="en-GB" sz="1350" dirty="0"/>
              <a:t> for RFP </a:t>
            </a:r>
            <a:r>
              <a:rPr lang="en-GB" sz="1350" b="1" dirty="0"/>
              <a:t>sign-off work-flows </a:t>
            </a:r>
            <a:r>
              <a:rPr lang="en-GB" sz="1350" b="0" dirty="0"/>
              <a:t>and</a:t>
            </a:r>
            <a:r>
              <a:rPr lang="en-GB" sz="1350" b="1" dirty="0"/>
              <a:t> project governance</a:t>
            </a:r>
            <a:endParaRPr lang="en-GB" sz="1350" dirty="0"/>
          </a:p>
          <a:p>
            <a:pPr>
              <a:defRPr/>
            </a:pP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These activities often require significant </a:t>
            </a:r>
            <a:r>
              <a:rPr lang="en-GB" sz="1350" b="1" dirty="0"/>
              <a:t>time input </a:t>
            </a:r>
            <a:r>
              <a:rPr lang="en-GB" sz="1350" dirty="0"/>
              <a:t>in…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r>
              <a:rPr lang="en-GB" sz="1350" dirty="0"/>
              <a:t>-</a:t>
            </a:r>
            <a:r>
              <a:rPr lang="en-GB" sz="1350" b="1" dirty="0"/>
              <a:t>collating</a:t>
            </a:r>
            <a:r>
              <a:rPr lang="en-GB" sz="1350" dirty="0"/>
              <a:t> a variety of questions and answers, and </a:t>
            </a:r>
            <a:r>
              <a:rPr lang="en-GB" sz="1350" b="1" dirty="0"/>
              <a:t>channelling</a:t>
            </a:r>
            <a:r>
              <a:rPr lang="en-GB" sz="1350" dirty="0"/>
              <a:t> them from participants to relevant </a:t>
            </a:r>
            <a:r>
              <a:rPr lang="en-GB" sz="1350" b="1" dirty="0"/>
              <a:t>SMEs</a:t>
            </a:r>
            <a:r>
              <a:rPr lang="en-GB" sz="1350" dirty="0"/>
              <a:t> in the business, </a:t>
            </a:r>
            <a:r>
              <a:rPr lang="en-GB" sz="1350" b="1" dirty="0"/>
              <a:t>and back again</a:t>
            </a:r>
            <a:endParaRPr lang="en-GB" sz="1350" dirty="0"/>
          </a:p>
          <a:p>
            <a:pPr>
              <a:defRPr/>
            </a:pPr>
            <a:r>
              <a:rPr lang="en-GB" sz="1350" dirty="0"/>
              <a:t>-</a:t>
            </a:r>
            <a:r>
              <a:rPr lang="en-GB" sz="1350" b="1" dirty="0"/>
              <a:t>lining up</a:t>
            </a:r>
            <a:r>
              <a:rPr lang="en-GB" sz="1350" b="0" dirty="0"/>
              <a:t>, </a:t>
            </a:r>
            <a:r>
              <a:rPr lang="en-GB" sz="1350" dirty="0"/>
              <a:t>and </a:t>
            </a:r>
            <a:r>
              <a:rPr lang="en-GB" sz="1350" b="1" dirty="0"/>
              <a:t>summarising and presenting </a:t>
            </a:r>
            <a:r>
              <a:rPr lang="en-GB" sz="1350" b="0" dirty="0"/>
              <a:t>the required information to </a:t>
            </a:r>
            <a:r>
              <a:rPr lang="en-GB" sz="1350" b="1" dirty="0"/>
              <a:t>decision makers</a:t>
            </a:r>
            <a:r>
              <a:rPr lang="en-GB" sz="1350" b="0" dirty="0"/>
              <a:t>, and </a:t>
            </a:r>
            <a:r>
              <a:rPr lang="en-GB" sz="1350" dirty="0"/>
              <a:t>their </a:t>
            </a:r>
            <a:r>
              <a:rPr lang="en-GB" sz="1350" b="1" dirty="0"/>
              <a:t>chasing responses</a:t>
            </a:r>
            <a:endParaRPr lang="en-GB" sz="1350" dirty="0"/>
          </a:p>
          <a:p>
            <a:pPr>
              <a:defRPr/>
            </a:pPr>
            <a:r>
              <a:rPr lang="en-GB" sz="1350" dirty="0"/>
              <a:t>These are </a:t>
            </a:r>
            <a:r>
              <a:rPr lang="en-GB" sz="1350" b="1" dirty="0"/>
              <a:t>non-value adding </a:t>
            </a:r>
            <a:r>
              <a:rPr lang="en-GB" sz="1350" dirty="0"/>
              <a:t>activities that could be </a:t>
            </a:r>
            <a:r>
              <a:rPr lang="en-GB" sz="1350" b="1" dirty="0"/>
              <a:t>streamlined</a:t>
            </a:r>
            <a:r>
              <a:rPr lang="en-GB" sz="1350" dirty="0"/>
              <a:t> through </a:t>
            </a:r>
            <a:r>
              <a:rPr lang="en-GB" sz="1350" b="1" dirty="0"/>
              <a:t>integrated</a:t>
            </a:r>
            <a:r>
              <a:rPr lang="en-GB" sz="1350" dirty="0"/>
              <a:t>, </a:t>
            </a:r>
            <a:r>
              <a:rPr lang="en-GB" sz="1350" b="1" dirty="0"/>
              <a:t>rules-driven</a:t>
            </a:r>
            <a:r>
              <a:rPr lang="en-GB" sz="1350" dirty="0"/>
              <a:t> tools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buNone/>
              <a:tabLst/>
              <a:defRPr/>
            </a:pPr>
            <a:endParaRPr lang="en-GB" sz="1350" b="1" dirty="0">
              <a:cs typeface="Calibri"/>
            </a:endParaRPr>
          </a:p>
          <a:p>
            <a:pPr>
              <a:defRPr/>
            </a:pPr>
            <a:r>
              <a:rPr lang="en-GB" sz="1350" dirty="0"/>
              <a:t>The key areas in which people skills can </a:t>
            </a:r>
            <a:r>
              <a:rPr lang="en-GB" sz="1350" b="1" dirty="0"/>
              <a:t>add value </a:t>
            </a:r>
            <a:r>
              <a:rPr lang="en-GB" sz="1350" dirty="0"/>
              <a:t>where technology has shouldered some of the administrative burden include: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-using </a:t>
            </a:r>
            <a:r>
              <a:rPr lang="en-GB" sz="1350" b="1" dirty="0"/>
              <a:t>judgement</a:t>
            </a:r>
            <a:r>
              <a:rPr lang="en-GB" sz="1350" dirty="0"/>
              <a:t> and </a:t>
            </a:r>
            <a:r>
              <a:rPr lang="en-GB" sz="1350" b="1" dirty="0"/>
              <a:t>emotional intelligence </a:t>
            </a:r>
            <a:r>
              <a:rPr lang="en-GB" sz="1350" dirty="0"/>
              <a:t>to take more of a </a:t>
            </a:r>
            <a:r>
              <a:rPr lang="en-GB" sz="1350" b="1" dirty="0"/>
              <a:t>planned</a:t>
            </a:r>
            <a:r>
              <a:rPr lang="en-GB" sz="1350" dirty="0"/>
              <a:t> approach to controlling information flows for </a:t>
            </a:r>
            <a:r>
              <a:rPr lang="en-GB" sz="1350" b="1" dirty="0"/>
              <a:t>tactical</a:t>
            </a:r>
            <a:r>
              <a:rPr lang="en-GB" sz="1350" dirty="0"/>
              <a:t> purposes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-improving and using </a:t>
            </a:r>
            <a:r>
              <a:rPr lang="en-GB" sz="1350" b="1" dirty="0"/>
              <a:t>deep systems knowledge </a:t>
            </a:r>
            <a:r>
              <a:rPr lang="en-GB" sz="1350" dirty="0"/>
              <a:t>to extract </a:t>
            </a:r>
            <a:r>
              <a:rPr lang="en-GB" sz="1350" b="1" dirty="0"/>
              <a:t>maximum value</a:t>
            </a:r>
            <a:r>
              <a:rPr lang="en-GB" sz="1350" dirty="0"/>
              <a:t> from</a:t>
            </a:r>
            <a:r>
              <a:rPr lang="en-GB" sz="1350" b="1" dirty="0"/>
              <a:t> smart technologies </a:t>
            </a:r>
            <a:r>
              <a:rPr lang="en-GB" sz="1350" dirty="0"/>
              <a:t>for effectively managing RFP processes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-and value adding activities such as </a:t>
            </a:r>
            <a:r>
              <a:rPr lang="en-GB" sz="1350" b="1" dirty="0"/>
              <a:t>transforming</a:t>
            </a:r>
            <a:r>
              <a:rPr lang="en-GB" sz="1350" dirty="0"/>
              <a:t> the basic </a:t>
            </a:r>
            <a:r>
              <a:rPr lang="en-GB" sz="1350" b="1" dirty="0"/>
              <a:t>audit trail </a:t>
            </a:r>
            <a:r>
              <a:rPr lang="en-GB" sz="1350" dirty="0"/>
              <a:t>benefits delivered by e-sourcing and contracting technologies into </a:t>
            </a:r>
            <a:r>
              <a:rPr lang="en-GB" sz="1350" b="1" dirty="0"/>
              <a:t>powerful tools for learning lessons </a:t>
            </a:r>
            <a:r>
              <a:rPr lang="en-GB" sz="1350" dirty="0"/>
              <a:t>and </a:t>
            </a:r>
            <a:r>
              <a:rPr lang="en-GB" sz="1350" b="1" dirty="0"/>
              <a:t>carrying forward the full value </a:t>
            </a:r>
            <a:r>
              <a:rPr lang="en-GB" sz="1350" dirty="0"/>
              <a:t>of that learning to future procurement </a:t>
            </a:r>
            <a:endParaRPr lang="en-GB" sz="1350" dirty="0">
              <a:cs typeface="Calibri"/>
            </a:endParaRPr>
          </a:p>
          <a:p>
            <a:pPr marL="0" indent="0">
              <a:buFontTx/>
              <a:buNone/>
            </a:pPr>
            <a:endParaRPr lang="en-GB" sz="1100" b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74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/>
              <a:t>The </a:t>
            </a:r>
            <a:r>
              <a:rPr lang="en-GB" sz="1350" b="1" dirty="0"/>
              <a:t>4th typical stage </a:t>
            </a:r>
            <a:r>
              <a:rPr lang="en-GB" sz="1350" dirty="0"/>
              <a:t>is the </a:t>
            </a:r>
            <a:r>
              <a:rPr lang="en-GB" sz="1350" b="1" dirty="0"/>
              <a:t>negotiation of the deal</a:t>
            </a:r>
            <a:endParaRPr lang="en-US" sz="1350" dirty="0"/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Similarly to the </a:t>
            </a:r>
            <a:r>
              <a:rPr lang="en-GB" sz="1350" b="1" dirty="0"/>
              <a:t>RFP build</a:t>
            </a:r>
            <a:r>
              <a:rPr lang="en-GB" sz="1350" dirty="0"/>
              <a:t>, when it comes to </a:t>
            </a:r>
            <a:r>
              <a:rPr lang="en-GB" sz="1350" b="1" dirty="0"/>
              <a:t>negotiating the deal</a:t>
            </a:r>
            <a:r>
              <a:rPr lang="en-GB" sz="1350" dirty="0"/>
              <a:t>, there are often </a:t>
            </a:r>
            <a:r>
              <a:rPr lang="en-GB" sz="1350" b="1" dirty="0"/>
              <a:t>blockers</a:t>
            </a:r>
            <a:r>
              <a:rPr lang="en-GB" sz="1350" dirty="0"/>
              <a:t> in: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</a:t>
            </a:r>
            <a:r>
              <a:rPr lang="en-GB" sz="1350" b="1" dirty="0"/>
              <a:t>compliance</a:t>
            </a:r>
            <a:r>
              <a:rPr lang="en-GB" sz="1350" dirty="0"/>
              <a:t> areas which are not valued by stakeholders, and not material in their decision-making, but which are nevertheless important issues from a </a:t>
            </a:r>
            <a:r>
              <a:rPr lang="en-GB" sz="1350" b="1" dirty="0"/>
              <a:t>risk mitigation </a:t>
            </a:r>
            <a:r>
              <a:rPr lang="en-GB" sz="1350" dirty="0"/>
              <a:t>point of view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-which could be dealt with through a </a:t>
            </a:r>
            <a:r>
              <a:rPr lang="en-GB" sz="1350" b="1" dirty="0"/>
              <a:t>streamlined</a:t>
            </a:r>
            <a:r>
              <a:rPr lang="en-GB" sz="1350" dirty="0"/>
              <a:t> </a:t>
            </a:r>
            <a:r>
              <a:rPr lang="en-GB" sz="1350" b="1" dirty="0"/>
              <a:t>PQQ process</a:t>
            </a:r>
            <a:r>
              <a:rPr lang="en-GB" sz="1350" b="0" dirty="0"/>
              <a:t> that our Process colleagues will be discussing in more depth later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Stakeholders can often see </a:t>
            </a:r>
            <a:r>
              <a:rPr lang="en-GB" sz="1350" b="1" dirty="0"/>
              <a:t>negotiation tactics </a:t>
            </a:r>
            <a:r>
              <a:rPr lang="en-GB" sz="1350" dirty="0"/>
              <a:t>themselves as a blocker to moving quickly towards a </a:t>
            </a:r>
            <a:r>
              <a:rPr lang="en-GB" sz="1350" b="1" dirty="0"/>
              <a:t>deal</a:t>
            </a:r>
            <a:r>
              <a:rPr lang="en-GB" sz="1350" dirty="0"/>
              <a:t> with a supplier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-for example procurement requiring suppliers to </a:t>
            </a:r>
            <a:r>
              <a:rPr lang="en-GB" sz="1350" b="1" dirty="0"/>
              <a:t>offer concessions </a:t>
            </a:r>
            <a:r>
              <a:rPr lang="en-GB" sz="1350" dirty="0"/>
              <a:t>which stakeholders might see as being </a:t>
            </a:r>
            <a:r>
              <a:rPr lang="en-GB" sz="1350" b="1" dirty="0"/>
              <a:t>at the risk of </a:t>
            </a:r>
            <a:r>
              <a:rPr lang="en-GB" sz="1350" dirty="0"/>
              <a:t>service or the relationship</a:t>
            </a:r>
            <a:endParaRPr lang="en-GB" sz="1350" dirty="0">
              <a:cs typeface="Calibri"/>
            </a:endParaRPr>
          </a:p>
          <a:p>
            <a:endParaRPr lang="en-GB" sz="1350" b="1" dirty="0">
              <a:cs typeface="Calibri"/>
            </a:endParaRPr>
          </a:p>
          <a:p>
            <a:pPr>
              <a:defRPr/>
            </a:pPr>
            <a:r>
              <a:rPr lang="en-GB" sz="1350" b="1" dirty="0"/>
              <a:t>Diverting negotiation </a:t>
            </a:r>
            <a:r>
              <a:rPr lang="en-GB" sz="1350" b="0" dirty="0"/>
              <a:t>of</a:t>
            </a:r>
            <a:r>
              <a:rPr lang="en-GB" sz="1350" b="1" dirty="0"/>
              <a:t> </a:t>
            </a:r>
            <a:r>
              <a:rPr lang="en-GB" sz="1350" dirty="0"/>
              <a:t>compliance issues from the </a:t>
            </a:r>
            <a:r>
              <a:rPr lang="en-GB" sz="1350" b="1" dirty="0"/>
              <a:t>negotiation stage </a:t>
            </a:r>
            <a:r>
              <a:rPr lang="en-GB" sz="1350" b="0" dirty="0"/>
              <a:t>to </a:t>
            </a:r>
            <a:r>
              <a:rPr lang="en-GB" sz="1350" b="1" dirty="0"/>
              <a:t>pre-qualifying</a:t>
            </a:r>
            <a:r>
              <a:rPr lang="en-GB" sz="1350" dirty="0"/>
              <a:t> can enable procurement personnel to: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-free up their time for </a:t>
            </a:r>
            <a:r>
              <a:rPr lang="en-GB" sz="1350" b="1" dirty="0"/>
              <a:t>agile decision making </a:t>
            </a:r>
            <a:r>
              <a:rPr lang="en-GB" sz="1350" dirty="0"/>
              <a:t>at the negotiation stage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r>
              <a:rPr lang="en-GB" sz="1350" dirty="0"/>
              <a:t>-more </a:t>
            </a:r>
            <a:r>
              <a:rPr lang="en-GB" sz="1350" b="1" dirty="0"/>
              <a:t>effectively focus their negotiation skills </a:t>
            </a:r>
            <a:r>
              <a:rPr lang="en-GB" sz="1350" dirty="0"/>
              <a:t>onto delivering </a:t>
            </a:r>
            <a:r>
              <a:rPr lang="en-GB" sz="1350" b="1" dirty="0"/>
              <a:t>results</a:t>
            </a:r>
            <a:r>
              <a:rPr lang="en-GB" sz="1350" dirty="0"/>
              <a:t> for the deal itself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-use their </a:t>
            </a:r>
            <a:r>
              <a:rPr lang="en-GB" sz="1350" b="1" dirty="0"/>
              <a:t>emotional intelligence </a:t>
            </a:r>
            <a:r>
              <a:rPr lang="en-GB" sz="1350" dirty="0"/>
              <a:t>and spend </a:t>
            </a:r>
            <a:r>
              <a:rPr lang="en-GB" sz="1350" b="1" dirty="0"/>
              <a:t>time</a:t>
            </a:r>
            <a:r>
              <a:rPr lang="en-GB" sz="1350" dirty="0"/>
              <a:t> to develop a deep understanding of stakeholders and suppliers’ </a:t>
            </a:r>
            <a:r>
              <a:rPr lang="en-GB" sz="1350" b="1" dirty="0"/>
              <a:t>needs and motivations</a:t>
            </a:r>
            <a:endParaRPr lang="en-GB" sz="1350" dirty="0"/>
          </a:p>
          <a:p>
            <a:pPr>
              <a:defRPr/>
            </a:pPr>
            <a:r>
              <a:rPr lang="en-GB" sz="1350" dirty="0"/>
              <a:t>-spend more </a:t>
            </a:r>
            <a:r>
              <a:rPr lang="en-GB" sz="1350" b="1" dirty="0"/>
              <a:t>time</a:t>
            </a:r>
            <a:r>
              <a:rPr lang="en-GB" sz="1350" dirty="0"/>
              <a:t> with stakeholders to agree on effective </a:t>
            </a:r>
            <a:r>
              <a:rPr lang="en-GB" sz="1350" b="1" dirty="0"/>
              <a:t>negotiation</a:t>
            </a:r>
            <a:r>
              <a:rPr lang="en-GB" sz="1350" dirty="0"/>
              <a:t> </a:t>
            </a:r>
            <a:r>
              <a:rPr lang="en-GB" sz="1350" b="1" dirty="0"/>
              <a:t>tactics</a:t>
            </a:r>
            <a:r>
              <a:rPr lang="en-GB" sz="1350" dirty="0"/>
              <a:t> in advance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-build </a:t>
            </a:r>
            <a:r>
              <a:rPr lang="en-GB" sz="1350" b="1" dirty="0"/>
              <a:t>mutual</a:t>
            </a:r>
            <a:r>
              <a:rPr lang="en-GB" sz="1350" dirty="0"/>
              <a:t> understanding</a:t>
            </a:r>
            <a:r>
              <a:rPr lang="en-GB" sz="1350" b="1" dirty="0"/>
              <a:t> </a:t>
            </a:r>
            <a:r>
              <a:rPr lang="en-GB" sz="1350" dirty="0"/>
              <a:t>between the parties in order to </a:t>
            </a:r>
            <a:r>
              <a:rPr lang="en-GB" sz="1350" b="1" dirty="0"/>
              <a:t>strengthen the relationship</a:t>
            </a:r>
            <a:endParaRPr lang="en-GB" sz="1350" dirty="0"/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r>
              <a:rPr lang="en-GB" sz="1350" dirty="0"/>
              <a:t>-find </a:t>
            </a:r>
            <a:r>
              <a:rPr lang="en-GB" sz="1350" b="1" dirty="0"/>
              <a:t>innovative</a:t>
            </a:r>
            <a:r>
              <a:rPr lang="en-GB" sz="1350" dirty="0"/>
              <a:t> ways to reduce </a:t>
            </a:r>
            <a:r>
              <a:rPr lang="en-GB" sz="1350" b="1" dirty="0"/>
              <a:t>cost</a:t>
            </a:r>
            <a:r>
              <a:rPr lang="en-GB" sz="1350" dirty="0"/>
              <a:t> and deliver the most appropriate and valued </a:t>
            </a:r>
            <a:r>
              <a:rPr lang="en-GB" sz="1350" b="1" dirty="0"/>
              <a:t>quality</a:t>
            </a:r>
            <a:r>
              <a:rPr lang="en-GB" sz="1350" dirty="0"/>
              <a:t> improvements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-and support suppliers to </a:t>
            </a:r>
            <a:r>
              <a:rPr lang="en-GB" sz="1350" b="1" dirty="0"/>
              <a:t>continuously improve </a:t>
            </a:r>
            <a:r>
              <a:rPr lang="en-GB" sz="1350" dirty="0"/>
              <a:t>their services and service delivery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tabLst/>
              <a:defRPr/>
            </a:pPr>
            <a:endParaRPr lang="en-GB" sz="1350" dirty="0">
              <a:cs typeface="Calibri"/>
            </a:endParaRPr>
          </a:p>
          <a:p>
            <a:pPr marL="285750" indent="-285750">
              <a:buFontTx/>
              <a:buChar char="-"/>
            </a:pPr>
            <a:endParaRPr lang="en-GB" sz="11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118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/>
              <a:t>Finally, the </a:t>
            </a:r>
            <a:r>
              <a:rPr lang="en-GB" sz="1350" b="1" dirty="0"/>
              <a:t>5th broad stage</a:t>
            </a:r>
            <a:r>
              <a:rPr lang="en-GB" sz="1350" dirty="0"/>
              <a:t> of the journey that we considered is the</a:t>
            </a:r>
            <a:r>
              <a:rPr lang="en-GB" sz="1350" b="1" dirty="0"/>
              <a:t> negotiation and completion of the contract</a:t>
            </a:r>
            <a:endParaRPr lang="en-US" sz="1350" dirty="0"/>
          </a:p>
          <a:p>
            <a:endParaRPr lang="en-GB" sz="1350" b="1" dirty="0">
              <a:cs typeface="Calibri"/>
            </a:endParaRPr>
          </a:p>
          <a:p>
            <a:r>
              <a:rPr lang="en-GB" sz="1350" dirty="0"/>
              <a:t>This is a particular area where a lot of </a:t>
            </a:r>
            <a:r>
              <a:rPr lang="en-GB" sz="1350" b="1" dirty="0"/>
              <a:t>time</a:t>
            </a:r>
            <a:r>
              <a:rPr lang="en-GB" sz="1350" dirty="0"/>
              <a:t> is often spent by </a:t>
            </a:r>
            <a:r>
              <a:rPr lang="en-GB" sz="1350" b="1" dirty="0"/>
              <a:t>both Legal and Procurement </a:t>
            </a:r>
            <a:r>
              <a:rPr lang="en-GB" sz="1350" b="0" dirty="0"/>
              <a:t>personnel</a:t>
            </a:r>
            <a:r>
              <a:rPr lang="en-GB" sz="1350" dirty="0"/>
              <a:t> on playing a slow game of </a:t>
            </a:r>
            <a:r>
              <a:rPr lang="en-GB" sz="1350" b="1" dirty="0"/>
              <a:t>contract tennis </a:t>
            </a:r>
            <a:r>
              <a:rPr lang="en-GB" sz="1350" dirty="0"/>
              <a:t>with the supplier, and hence could benefit greatly from use of: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</a:t>
            </a:r>
            <a:r>
              <a:rPr lang="en-GB" sz="1350" b="1" dirty="0"/>
              <a:t>artificial intelligence</a:t>
            </a:r>
            <a:r>
              <a:rPr lang="en-GB" sz="1350" dirty="0"/>
              <a:t> for </a:t>
            </a:r>
            <a:r>
              <a:rPr lang="en-GB" sz="1350" b="0" dirty="0"/>
              <a:t>amendments to </a:t>
            </a:r>
            <a:r>
              <a:rPr lang="en-GB" sz="1350" b="1" dirty="0"/>
              <a:t>low-risk clauses </a:t>
            </a:r>
            <a:r>
              <a:rPr lang="en-GB" sz="1350" b="0" dirty="0"/>
              <a:t>within</a:t>
            </a:r>
            <a:r>
              <a:rPr lang="en-GB" sz="1350" b="1" dirty="0"/>
              <a:t> </a:t>
            </a:r>
            <a:r>
              <a:rPr lang="en-GB" sz="1350" b="0" dirty="0"/>
              <a:t>defined parameters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</a:t>
            </a:r>
            <a:r>
              <a:rPr lang="en-GB" sz="1350" b="1" dirty="0"/>
              <a:t>automation </a:t>
            </a:r>
            <a:r>
              <a:rPr lang="en-GB" sz="1350" dirty="0"/>
              <a:t>in </a:t>
            </a:r>
            <a:r>
              <a:rPr lang="en-GB" sz="1350" b="1" dirty="0"/>
              <a:t>collating</a:t>
            </a:r>
            <a:r>
              <a:rPr lang="en-GB" sz="1350" dirty="0"/>
              <a:t> final drafts of contracts, and in managing </a:t>
            </a:r>
            <a:r>
              <a:rPr lang="en-GB" sz="1350" b="1" dirty="0"/>
              <a:t>approvals</a:t>
            </a:r>
            <a:endParaRPr lang="en-GB" sz="1350" dirty="0"/>
          </a:p>
          <a:p>
            <a:r>
              <a:rPr lang="en-GB" sz="1350" dirty="0"/>
              <a:t>-better</a:t>
            </a:r>
            <a:r>
              <a:rPr lang="en-GB" sz="1350" b="1" dirty="0"/>
              <a:t> template libraries </a:t>
            </a:r>
            <a:r>
              <a:rPr lang="en-GB" sz="1350" dirty="0"/>
              <a:t>that are more</a:t>
            </a:r>
            <a:r>
              <a:rPr lang="en-GB" sz="1350" b="1" dirty="0"/>
              <a:t> tailored </a:t>
            </a:r>
            <a:r>
              <a:rPr lang="en-GB" sz="1350" dirty="0"/>
              <a:t>for the particular range of contracts that the organisation uses</a:t>
            </a:r>
            <a:endParaRPr lang="en-GB" sz="1350" dirty="0">
              <a:cs typeface="Calibri"/>
            </a:endParaRPr>
          </a:p>
          <a:p>
            <a:r>
              <a:rPr lang="en-GB" sz="1350" dirty="0"/>
              <a:t>-more </a:t>
            </a:r>
            <a:r>
              <a:rPr lang="en-GB" sz="1350" b="1" dirty="0"/>
              <a:t>flexibility</a:t>
            </a:r>
            <a:r>
              <a:rPr lang="en-GB" sz="1350" dirty="0"/>
              <a:t> and </a:t>
            </a:r>
            <a:r>
              <a:rPr lang="en-GB" sz="1350" b="1" dirty="0"/>
              <a:t>less resistance </a:t>
            </a:r>
            <a:r>
              <a:rPr lang="en-GB" sz="1350" dirty="0"/>
              <a:t>to accommodating the use of </a:t>
            </a:r>
            <a:r>
              <a:rPr lang="en-GB" sz="1350" b="1" dirty="0"/>
              <a:t>supplier terms</a:t>
            </a:r>
            <a:endParaRPr lang="en-GB" sz="1350" dirty="0"/>
          </a:p>
          <a:p>
            <a:r>
              <a:rPr lang="en-GB" sz="1350" dirty="0"/>
              <a:t>Our colleagues looking at agility in the </a:t>
            </a:r>
            <a:r>
              <a:rPr lang="en-GB" sz="1350" b="1" dirty="0"/>
              <a:t>Procurement Process </a:t>
            </a:r>
            <a:r>
              <a:rPr lang="en-GB" sz="1350" dirty="0"/>
              <a:t>will be investigating some of these points shortly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buNone/>
              <a:tabLst/>
              <a:defRPr/>
            </a:pPr>
            <a:endParaRPr lang="en-GB" sz="1350" b="1" dirty="0">
              <a:cs typeface="Calibri"/>
            </a:endParaRPr>
          </a:p>
          <a:p>
            <a:pPr>
              <a:defRPr/>
            </a:pPr>
            <a:r>
              <a:rPr lang="en-GB" sz="1350" dirty="0"/>
              <a:t>So, finally, the potential </a:t>
            </a:r>
            <a:r>
              <a:rPr lang="en-GB" sz="1350" b="1" dirty="0"/>
              <a:t>value </a:t>
            </a:r>
            <a:r>
              <a:rPr lang="en-GB" sz="1350" dirty="0"/>
              <a:t>of removing these </a:t>
            </a:r>
            <a:r>
              <a:rPr lang="en-GB" sz="1350" b="1" dirty="0"/>
              <a:t>blockers to agility</a:t>
            </a:r>
            <a:r>
              <a:rPr lang="en-GB" sz="1350" dirty="0"/>
              <a:t>, is significant in terms of:</a:t>
            </a:r>
            <a:endParaRPr lang="en-GB" sz="1350" dirty="0">
              <a:cs typeface="Calibri"/>
            </a:endParaRPr>
          </a:p>
          <a:p>
            <a:pPr lvl="0" algn="l" defTabSz="1042873" eaLnBrk="1" fontAlgn="auto" latinLnBrk="0" hangingPunct="1">
              <a:buClrTx/>
              <a:buSzTx/>
              <a:buNone/>
              <a:tabLst/>
              <a:defRPr/>
            </a:pPr>
            <a:r>
              <a:rPr lang="en-GB" sz="1350" dirty="0"/>
              <a:t>-enabling Procurement personnel to use their </a:t>
            </a:r>
            <a:r>
              <a:rPr lang="en-GB" sz="1350" b="1" dirty="0"/>
              <a:t>unique skills </a:t>
            </a:r>
            <a:r>
              <a:rPr lang="en-GB" sz="1350" dirty="0"/>
              <a:t>to </a:t>
            </a:r>
            <a:r>
              <a:rPr lang="en-GB" sz="1350" b="1" dirty="0"/>
              <a:t>maximise the benefits </a:t>
            </a:r>
            <a:r>
              <a:rPr lang="en-GB" sz="1350" dirty="0"/>
              <a:t>for contract negotiation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-enabling them to focus their </a:t>
            </a:r>
            <a:r>
              <a:rPr lang="en-GB" sz="1350" b="1" dirty="0"/>
              <a:t>judgement </a:t>
            </a:r>
            <a:r>
              <a:rPr lang="en-GB" sz="1350" dirty="0"/>
              <a:t>skills</a:t>
            </a:r>
            <a:r>
              <a:rPr lang="en-GB" sz="1350" b="1" dirty="0"/>
              <a:t> </a:t>
            </a:r>
            <a:r>
              <a:rPr lang="en-GB" sz="1350" dirty="0"/>
              <a:t>on offering the most </a:t>
            </a:r>
            <a:r>
              <a:rPr lang="en-GB" sz="1350" b="1" dirty="0"/>
              <a:t>effective concessions </a:t>
            </a:r>
            <a:r>
              <a:rPr lang="en-GB" sz="1350" dirty="0"/>
              <a:t>on appropriate contract </a:t>
            </a:r>
            <a:r>
              <a:rPr lang="en-GB" sz="1350" b="1" dirty="0"/>
              <a:t>risks</a:t>
            </a:r>
            <a:r>
              <a:rPr lang="en-GB" sz="1350" dirty="0"/>
              <a:t>, and </a:t>
            </a:r>
            <a:r>
              <a:rPr lang="en-GB" sz="1350" b="1" dirty="0"/>
              <a:t>fine tuning </a:t>
            </a:r>
            <a:r>
              <a:rPr lang="en-GB" sz="1350" dirty="0"/>
              <a:t>critical contract terms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-enabling them to use their </a:t>
            </a:r>
            <a:r>
              <a:rPr lang="en-GB" sz="1350" b="1" dirty="0"/>
              <a:t>innovation</a:t>
            </a:r>
            <a:r>
              <a:rPr lang="en-GB" sz="1350" dirty="0"/>
              <a:t> and </a:t>
            </a:r>
            <a:r>
              <a:rPr lang="en-GB" sz="1350" b="1" dirty="0"/>
              <a:t>collaboration</a:t>
            </a:r>
            <a:r>
              <a:rPr lang="en-GB" sz="1350" dirty="0"/>
              <a:t> skills to find innovative solutions to </a:t>
            </a:r>
            <a:r>
              <a:rPr lang="en-GB" sz="1350" b="1" dirty="0"/>
              <a:t>mitigate risk </a:t>
            </a:r>
            <a:r>
              <a:rPr lang="en-GB" sz="1350" dirty="0"/>
              <a:t>and </a:t>
            </a:r>
            <a:r>
              <a:rPr lang="en-GB" sz="1350" b="1" dirty="0"/>
              <a:t>service</a:t>
            </a:r>
            <a:r>
              <a:rPr lang="en-GB" sz="1350" dirty="0"/>
              <a:t> issues</a:t>
            </a:r>
            <a:endParaRPr lang="en-GB" sz="1350" dirty="0">
              <a:cs typeface="Calibri"/>
            </a:endParaRPr>
          </a:p>
          <a:p>
            <a:pPr>
              <a:defRPr/>
            </a:pPr>
            <a:r>
              <a:rPr lang="en-GB" sz="1350" dirty="0"/>
              <a:t>-and to find new, better, more </a:t>
            </a:r>
            <a:r>
              <a:rPr lang="en-GB" sz="1350" b="1" dirty="0"/>
              <a:t>collaborative</a:t>
            </a:r>
            <a:r>
              <a:rPr lang="en-GB" sz="1350" dirty="0"/>
              <a:t> and </a:t>
            </a:r>
            <a:r>
              <a:rPr lang="en-GB" sz="1350" b="1" dirty="0"/>
              <a:t>holistic</a:t>
            </a:r>
            <a:r>
              <a:rPr lang="en-GB" sz="1350" dirty="0"/>
              <a:t> ways to manage </a:t>
            </a:r>
            <a:r>
              <a:rPr lang="en-GB" sz="1350" b="1" dirty="0"/>
              <a:t>contract and supplier governance</a:t>
            </a:r>
            <a:endParaRPr lang="en-GB" sz="1350" dirty="0"/>
          </a:p>
          <a:p>
            <a:pPr marR="0" lvl="0" algn="l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100" b="1" dirty="0">
              <a:latin typeface="Calibri"/>
              <a:cs typeface="Calibri"/>
            </a:endParaRPr>
          </a:p>
          <a:p>
            <a:pPr marL="285750" marR="0" lvl="0" indent="-285750" algn="l" defTabSz="10428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FontTx/>
              <a:buNone/>
            </a:pPr>
            <a:endParaRPr lang="en-GB" sz="1100" dirty="0"/>
          </a:p>
          <a:p>
            <a:pPr marL="285750" indent="-285750">
              <a:buFontTx/>
              <a:buChar char="-"/>
            </a:pP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899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50" dirty="0">
                <a:cs typeface="Calibri"/>
              </a:rPr>
              <a:t>Introduce Giles - he is an experienced Procurement Innovation Manager, with the following key skills.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57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industry 4.0">
            <a:extLst>
              <a:ext uri="{FF2B5EF4-FFF2-40B4-BE49-F238E27FC236}">
                <a16:creationId xmlns:a16="http://schemas.microsoft.com/office/drawing/2014/main" xmlns="" id="{35708E06-2CDE-4053-A6DD-D04B908E8C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28" y="177570"/>
            <a:ext cx="10382155" cy="6912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504F362-896B-4E00-9683-BF216FF62501}"/>
              </a:ext>
            </a:extLst>
          </p:cNvPr>
          <p:cNvSpPr txBox="1"/>
          <p:nvPr userDrawn="1"/>
        </p:nvSpPr>
        <p:spPr>
          <a:xfrm>
            <a:off x="299677" y="177570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PROCUREMENT</a:t>
            </a:r>
            <a:r>
              <a:rPr lang="en-GB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63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95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188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91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251906" y="251837"/>
            <a:ext cx="10188000" cy="705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F261E58-9BEE-4961-9BEE-68A08100E529}"/>
              </a:ext>
            </a:extLst>
          </p:cNvPr>
          <p:cNvSpPr txBox="1"/>
          <p:nvPr userDrawn="1"/>
        </p:nvSpPr>
        <p:spPr>
          <a:xfrm>
            <a:off x="1310063" y="13991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THANK YOU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88A6CE1-6C8A-4809-B504-5AA2B5567C38}"/>
              </a:ext>
            </a:extLst>
          </p:cNvPr>
          <p:cNvSpPr txBox="1"/>
          <p:nvPr userDrawn="1"/>
        </p:nvSpPr>
        <p:spPr>
          <a:xfrm>
            <a:off x="4436251" y="6955678"/>
            <a:ext cx="2624508" cy="49245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PROCUREMENT 4.0</a:t>
            </a:r>
          </a:p>
        </p:txBody>
      </p:sp>
    </p:spTree>
    <p:extLst>
      <p:ext uri="{BB962C8B-B14F-4D97-AF65-F5344CB8AC3E}">
        <p14:creationId xmlns:p14="http://schemas.microsoft.com/office/powerpoint/2010/main" val="386782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ketingEntityText"/>
          <p:cNvSpPr txBox="1"/>
          <p:nvPr userDrawn="1"/>
        </p:nvSpPr>
        <p:spPr>
          <a:xfrm>
            <a:off x="-1102639" y="7167446"/>
            <a:ext cx="2395057" cy="320304"/>
          </a:xfrm>
          <a:prstGeom prst="rect">
            <a:avLst/>
          </a:prstGeom>
        </p:spPr>
        <p:txBody>
          <a:bodyPr vert="horz" lIns="104299" tIns="52149" rIns="104299" bIns="52149" rtlCol="0" anchor="ctr"/>
          <a:lstStyle/>
          <a:p>
            <a:pPr algn="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600" kern="1200" cap="all" spc="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PROCUREMENT 4.0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B2E219B8-BC32-4AAD-B2DF-182DB2126F8C}"/>
              </a:ext>
            </a:extLst>
          </p:cNvPr>
          <p:cNvCxnSpPr>
            <a:cxnSpLocks/>
          </p:cNvCxnSpPr>
          <p:nvPr userDrawn="1"/>
        </p:nvCxnSpPr>
        <p:spPr>
          <a:xfrm>
            <a:off x="0" y="7152591"/>
            <a:ext cx="103888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C2220D84-2668-4687-8A93-E40C57CFB6A1}"/>
              </a:ext>
            </a:extLst>
          </p:cNvPr>
          <p:cNvCxnSpPr>
            <a:cxnSpLocks/>
          </p:cNvCxnSpPr>
          <p:nvPr userDrawn="1"/>
        </p:nvCxnSpPr>
        <p:spPr>
          <a:xfrm>
            <a:off x="308198" y="7094384"/>
            <a:ext cx="1038361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3FD7C38-F06F-4AE1-B4FD-44DD4B6FF95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782320" y="7210798"/>
            <a:ext cx="1721632" cy="32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27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69" r:id="rId4"/>
    <p:sldLayoutId id="2147483660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755957" rtl="0" eaLnBrk="1" latinLnBrk="0" hangingPunct="1">
        <a:lnSpc>
          <a:spcPct val="100000"/>
        </a:lnSpc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55957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5595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15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755957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50" indent="-120650" algn="l" defTabSz="755957" rtl="0" eaLnBrk="1" latinLnBrk="0" hangingPunct="1">
        <a:lnSpc>
          <a:spcPct val="110000"/>
        </a:lnSpc>
        <a:spcBef>
          <a:spcPts val="0"/>
        </a:spcBef>
        <a:spcAft>
          <a:spcPts val="900"/>
        </a:spcAft>
        <a:buClr>
          <a:schemeClr val="tx1"/>
        </a:buClr>
        <a:buFont typeface="Symbol" panose="05050102010706020507" pitchFamily="18" charset="2"/>
        <a:buChar char="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7650" indent="-127000" algn="l" defTabSz="755957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tx1"/>
        </a:buClr>
        <a:buFont typeface="Bree Rg" panose="02000503000000020004" pitchFamily="50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69888" indent="-119063" algn="l" defTabSz="755957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1"/>
        </a:buClr>
        <a:buFont typeface="Bree Rg" panose="02000503000000020004" pitchFamily="50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523875" indent="-149225" algn="l" defTabSz="755957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1"/>
        </a:buClr>
        <a:buFont typeface="Bree Rg" panose="02000503000000020004" pitchFamily="50" charset="0"/>
        <a:buChar char="–"/>
        <a:defRPr lang="en-GB" sz="12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23994" y="4037162"/>
            <a:ext cx="3467819" cy="12422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7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PEOPLE</a:t>
            </a:r>
            <a:endParaRPr lang="en-GB" sz="7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68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D1CD70A-6B6B-4C78-817A-1A9D09CF2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682" y="4040451"/>
            <a:ext cx="4635131" cy="29496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Introduction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2E69D6D-54BC-4000-BDEE-CC9F8A9A3191}"/>
              </a:ext>
            </a:extLst>
          </p:cNvPr>
          <p:cNvSpPr txBox="1"/>
          <p:nvPr/>
        </p:nvSpPr>
        <p:spPr>
          <a:xfrm>
            <a:off x="491827" y="1776535"/>
            <a:ext cx="6203613" cy="338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defTabSz="914400"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Impact of people on procurement agility:</a:t>
            </a:r>
          </a:p>
          <a:p>
            <a:pPr lvl="0" defTabSz="914400"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lvl="0" indent="-28575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People are </a:t>
            </a:r>
            <a:r>
              <a:rPr lang="en-US" sz="2000" b="1" dirty="0">
                <a:latin typeface="Century Gothic" panose="020B0502020202020204" pitchFamily="34" charset="0"/>
              </a:rPr>
              <a:t>integral</a:t>
            </a:r>
            <a:r>
              <a:rPr lang="en-US" sz="2000" dirty="0">
                <a:latin typeface="Century Gothic" panose="020B0502020202020204" pitchFamily="34" charset="0"/>
              </a:rPr>
              <a:t> to achieving agility</a:t>
            </a:r>
          </a:p>
          <a:p>
            <a:pPr lvl="0" defTabSz="914400"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lvl="0" indent="-28575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Remove blockers </a:t>
            </a:r>
            <a:r>
              <a:rPr lang="en-US" sz="2000" dirty="0">
                <a:latin typeface="Century Gothic" panose="020B0502020202020204" pitchFamily="34" charset="0"/>
              </a:rPr>
              <a:t>to agility in order to </a:t>
            </a:r>
            <a:r>
              <a:rPr lang="en-US" sz="2000" dirty="0" err="1">
                <a:latin typeface="Century Gothic" panose="020B0502020202020204" pitchFamily="34" charset="0"/>
              </a:rPr>
              <a:t>maximise</a:t>
            </a:r>
            <a:r>
              <a:rPr lang="en-US" sz="2000" dirty="0">
                <a:latin typeface="Century Gothic" panose="020B0502020202020204" pitchFamily="34" charset="0"/>
              </a:rPr>
              <a:t> value-add</a:t>
            </a:r>
          </a:p>
          <a:p>
            <a:pPr lvl="0" defTabSz="914400"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lvl="0" indent="-28575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Remove </a:t>
            </a:r>
            <a:r>
              <a:rPr lang="en-US" sz="2000" b="1" dirty="0">
                <a:latin typeface="Century Gothic" panose="020B0502020202020204" pitchFamily="34" charset="0"/>
              </a:rPr>
              <a:t>inefficiencies </a:t>
            </a:r>
            <a:r>
              <a:rPr lang="en-US" sz="2000" dirty="0">
                <a:latin typeface="Century Gothic" panose="020B0502020202020204" pitchFamily="34" charset="0"/>
              </a:rPr>
              <a:t>through technology and policy improvements</a:t>
            </a:r>
          </a:p>
          <a:p>
            <a:pPr marL="285750" lvl="0" indent="-28575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lvl="0" indent="-28575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Century Gothic" panose="020B0502020202020204" pitchFamily="34" charset="0"/>
              </a:rPr>
              <a:t>Capitalise</a:t>
            </a:r>
            <a:r>
              <a:rPr lang="en-US" sz="2000" dirty="0">
                <a:latin typeface="Century Gothic" panose="020B0502020202020204" pitchFamily="34" charset="0"/>
              </a:rPr>
              <a:t> through greater use of </a:t>
            </a:r>
            <a:r>
              <a:rPr lang="en-US" sz="2000" b="1" dirty="0">
                <a:latin typeface="Century Gothic" panose="020B0502020202020204" pitchFamily="34" charset="0"/>
              </a:rPr>
              <a:t>soft skills</a:t>
            </a:r>
          </a:p>
        </p:txBody>
      </p:sp>
    </p:spTree>
    <p:extLst>
      <p:ext uri="{BB962C8B-B14F-4D97-AF65-F5344CB8AC3E}">
        <p14:creationId xmlns:p14="http://schemas.microsoft.com/office/powerpoint/2010/main" val="337160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Skills and Attributes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2E69D6D-54BC-4000-BDEE-CC9F8A9A3191}"/>
              </a:ext>
            </a:extLst>
          </p:cNvPr>
          <p:cNvSpPr txBox="1"/>
          <p:nvPr/>
        </p:nvSpPr>
        <p:spPr>
          <a:xfrm>
            <a:off x="492914" y="1773355"/>
            <a:ext cx="5958685" cy="30777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People provide: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Judgement and pragmatism 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Soft skills, such as influencing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Relationship building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Understanding of psychological and behavioral aspects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6218422-B300-411E-91B9-B95F835AE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564" y="3779837"/>
            <a:ext cx="3742857" cy="31047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E907162-476F-478C-AD70-473F3B356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0820" y="1147661"/>
            <a:ext cx="3553953" cy="240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5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Procurement Journey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Freeform 91">
            <a:extLst>
              <a:ext uri="{FF2B5EF4-FFF2-40B4-BE49-F238E27FC236}">
                <a16:creationId xmlns:a16="http://schemas.microsoft.com/office/drawing/2014/main" xmlns="" id="{59F18D9C-B9CA-4938-9009-F335A7FA4951}"/>
              </a:ext>
            </a:extLst>
          </p:cNvPr>
          <p:cNvSpPr>
            <a:spLocks/>
          </p:cNvSpPr>
          <p:nvPr/>
        </p:nvSpPr>
        <p:spPr bwMode="auto">
          <a:xfrm>
            <a:off x="3655631" y="0"/>
            <a:ext cx="6284151" cy="7074947"/>
          </a:xfrm>
          <a:custGeom>
            <a:avLst/>
            <a:gdLst>
              <a:gd name="T0" fmla="*/ 297 w 1988"/>
              <a:gd name="T1" fmla="*/ 1187 h 1187"/>
              <a:gd name="T2" fmla="*/ 6 w 1988"/>
              <a:gd name="T3" fmla="*/ 968 h 1187"/>
              <a:gd name="T4" fmla="*/ 1103 w 1988"/>
              <a:gd name="T5" fmla="*/ 458 h 1187"/>
              <a:gd name="T6" fmla="*/ 793 w 1988"/>
              <a:gd name="T7" fmla="*/ 231 h 1187"/>
              <a:gd name="T8" fmla="*/ 1250 w 1988"/>
              <a:gd name="T9" fmla="*/ 0 h 1187"/>
              <a:gd name="T10" fmla="*/ 1337 w 1988"/>
              <a:gd name="T11" fmla="*/ 0 h 1187"/>
              <a:gd name="T12" fmla="*/ 1125 w 1988"/>
              <a:gd name="T13" fmla="*/ 112 h 1187"/>
              <a:gd name="T14" fmla="*/ 1130 w 1988"/>
              <a:gd name="T15" fmla="*/ 221 h 1187"/>
              <a:gd name="T16" fmla="*/ 1670 w 1988"/>
              <a:gd name="T17" fmla="*/ 365 h 1187"/>
              <a:gd name="T18" fmla="*/ 1869 w 1988"/>
              <a:gd name="T19" fmla="*/ 640 h 1187"/>
              <a:gd name="T20" fmla="*/ 1871 w 1988"/>
              <a:gd name="T21" fmla="*/ 1187 h 1187"/>
              <a:gd name="T22" fmla="*/ 297 w 1988"/>
              <a:gd name="T23" fmla="*/ 1187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88" h="1187">
                <a:moveTo>
                  <a:pt x="297" y="1187"/>
                </a:moveTo>
                <a:cubicBezTo>
                  <a:pt x="105" y="1128"/>
                  <a:pt x="8" y="1044"/>
                  <a:pt x="6" y="968"/>
                </a:cubicBezTo>
                <a:cubicBezTo>
                  <a:pt x="0" y="685"/>
                  <a:pt x="1498" y="615"/>
                  <a:pt x="1103" y="458"/>
                </a:cubicBezTo>
                <a:cubicBezTo>
                  <a:pt x="894" y="375"/>
                  <a:pt x="786" y="294"/>
                  <a:pt x="793" y="231"/>
                </a:cubicBezTo>
                <a:cubicBezTo>
                  <a:pt x="801" y="159"/>
                  <a:pt x="900" y="68"/>
                  <a:pt x="1250" y="0"/>
                </a:cubicBezTo>
                <a:cubicBezTo>
                  <a:pt x="1337" y="0"/>
                  <a:pt x="1337" y="0"/>
                  <a:pt x="1337" y="0"/>
                </a:cubicBezTo>
                <a:cubicBezTo>
                  <a:pt x="1294" y="18"/>
                  <a:pt x="1190" y="64"/>
                  <a:pt x="1125" y="112"/>
                </a:cubicBezTo>
                <a:cubicBezTo>
                  <a:pt x="1051" y="166"/>
                  <a:pt x="1073" y="199"/>
                  <a:pt x="1130" y="221"/>
                </a:cubicBezTo>
                <a:cubicBezTo>
                  <a:pt x="1297" y="287"/>
                  <a:pt x="1500" y="304"/>
                  <a:pt x="1670" y="365"/>
                </a:cubicBezTo>
                <a:cubicBezTo>
                  <a:pt x="1778" y="403"/>
                  <a:pt x="1988" y="496"/>
                  <a:pt x="1869" y="640"/>
                </a:cubicBezTo>
                <a:cubicBezTo>
                  <a:pt x="1737" y="799"/>
                  <a:pt x="1318" y="922"/>
                  <a:pt x="1871" y="1187"/>
                </a:cubicBezTo>
                <a:cubicBezTo>
                  <a:pt x="297" y="1187"/>
                  <a:pt x="297" y="1187"/>
                  <a:pt x="297" y="1187"/>
                </a:cubicBezTo>
                <a:close/>
              </a:path>
            </a:pathLst>
          </a:custGeom>
          <a:solidFill>
            <a:srgbClr val="000000">
              <a:alpha val="10980"/>
            </a:srgbClr>
          </a:solidFill>
          <a:ln>
            <a:noFill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xmlns="" id="{6B3834BF-DE86-4EF1-BD29-DC6AEB128D84}"/>
              </a:ext>
            </a:extLst>
          </p:cNvPr>
          <p:cNvSpPr>
            <a:spLocks/>
          </p:cNvSpPr>
          <p:nvPr/>
        </p:nvSpPr>
        <p:spPr bwMode="auto">
          <a:xfrm>
            <a:off x="5620415" y="5903495"/>
            <a:ext cx="1579701" cy="1171452"/>
          </a:xfrm>
          <a:custGeom>
            <a:avLst/>
            <a:gdLst>
              <a:gd name="T0" fmla="*/ 222 w 380"/>
              <a:gd name="T1" fmla="*/ 242 h 242"/>
              <a:gd name="T2" fmla="*/ 380 w 380"/>
              <a:gd name="T3" fmla="*/ 242 h 242"/>
              <a:gd name="T4" fmla="*/ 186 w 380"/>
              <a:gd name="T5" fmla="*/ 156 h 242"/>
              <a:gd name="T6" fmla="*/ 84 w 380"/>
              <a:gd name="T7" fmla="*/ 0 h 242"/>
              <a:gd name="T8" fmla="*/ 18 w 380"/>
              <a:gd name="T9" fmla="*/ 0 h 242"/>
              <a:gd name="T10" fmla="*/ 139 w 380"/>
              <a:gd name="T11" fmla="*/ 194 h 242"/>
              <a:gd name="T12" fmla="*/ 222 w 380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0" h="242">
                <a:moveTo>
                  <a:pt x="222" y="242"/>
                </a:moveTo>
                <a:cubicBezTo>
                  <a:pt x="380" y="242"/>
                  <a:pt x="380" y="242"/>
                  <a:pt x="380" y="242"/>
                </a:cubicBezTo>
                <a:cubicBezTo>
                  <a:pt x="306" y="217"/>
                  <a:pt x="238" y="189"/>
                  <a:pt x="186" y="156"/>
                </a:cubicBezTo>
                <a:cubicBezTo>
                  <a:pt x="103" y="103"/>
                  <a:pt x="69" y="50"/>
                  <a:pt x="8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66"/>
                  <a:pt x="50" y="133"/>
                  <a:pt x="139" y="194"/>
                </a:cubicBezTo>
                <a:cubicBezTo>
                  <a:pt x="164" y="211"/>
                  <a:pt x="191" y="227"/>
                  <a:pt x="222" y="242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6" name="Freeform 92">
            <a:extLst>
              <a:ext uri="{FF2B5EF4-FFF2-40B4-BE49-F238E27FC236}">
                <a16:creationId xmlns:a16="http://schemas.microsoft.com/office/drawing/2014/main" xmlns="" id="{F834C2AD-1A5A-47F2-A778-5D30C6672F94}"/>
              </a:ext>
            </a:extLst>
          </p:cNvPr>
          <p:cNvSpPr>
            <a:spLocks/>
          </p:cNvSpPr>
          <p:nvPr/>
        </p:nvSpPr>
        <p:spPr bwMode="auto">
          <a:xfrm>
            <a:off x="5770782" y="4612106"/>
            <a:ext cx="1579701" cy="1070448"/>
          </a:xfrm>
          <a:custGeom>
            <a:avLst/>
            <a:gdLst>
              <a:gd name="T0" fmla="*/ 425 w 425"/>
              <a:gd name="T1" fmla="*/ 0 h 166"/>
              <a:gd name="T2" fmla="*/ 72 w 425"/>
              <a:gd name="T3" fmla="*/ 166 h 166"/>
              <a:gd name="T4" fmla="*/ 0 w 425"/>
              <a:gd name="T5" fmla="*/ 166 h 166"/>
              <a:gd name="T6" fmla="*/ 312 w 425"/>
              <a:gd name="T7" fmla="*/ 0 h 166"/>
              <a:gd name="T8" fmla="*/ 425 w 425"/>
              <a:gd name="T9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5" h="166">
                <a:moveTo>
                  <a:pt x="425" y="0"/>
                </a:moveTo>
                <a:cubicBezTo>
                  <a:pt x="316" y="42"/>
                  <a:pt x="159" y="83"/>
                  <a:pt x="72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72" y="81"/>
                  <a:pt x="212" y="37"/>
                  <a:pt x="312" y="0"/>
                </a:cubicBezTo>
                <a:cubicBezTo>
                  <a:pt x="425" y="0"/>
                  <a:pt x="425" y="0"/>
                  <a:pt x="425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7" name="Freeform 93">
            <a:extLst>
              <a:ext uri="{FF2B5EF4-FFF2-40B4-BE49-F238E27FC236}">
                <a16:creationId xmlns:a16="http://schemas.microsoft.com/office/drawing/2014/main" xmlns="" id="{E3D157BA-8CEF-4ACE-BD8A-2DBA4BC6E6C0}"/>
              </a:ext>
            </a:extLst>
          </p:cNvPr>
          <p:cNvSpPr>
            <a:spLocks/>
          </p:cNvSpPr>
          <p:nvPr/>
        </p:nvSpPr>
        <p:spPr bwMode="auto">
          <a:xfrm>
            <a:off x="7136850" y="3382951"/>
            <a:ext cx="1400750" cy="1070447"/>
          </a:xfrm>
          <a:custGeom>
            <a:avLst/>
            <a:gdLst>
              <a:gd name="T0" fmla="*/ 360 w 360"/>
              <a:gd name="T1" fmla="*/ 0 h 124"/>
              <a:gd name="T2" fmla="*/ 104 w 360"/>
              <a:gd name="T3" fmla="*/ 124 h 124"/>
              <a:gd name="T4" fmla="*/ 0 w 360"/>
              <a:gd name="T5" fmla="*/ 124 h 124"/>
              <a:gd name="T6" fmla="*/ 309 w 360"/>
              <a:gd name="T7" fmla="*/ 0 h 124"/>
              <a:gd name="T8" fmla="*/ 360 w 360"/>
              <a:gd name="T9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124">
                <a:moveTo>
                  <a:pt x="360" y="0"/>
                </a:moveTo>
                <a:cubicBezTo>
                  <a:pt x="311" y="39"/>
                  <a:pt x="216" y="80"/>
                  <a:pt x="104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27" y="80"/>
                  <a:pt x="247" y="40"/>
                  <a:pt x="309" y="0"/>
                </a:cubicBezTo>
                <a:cubicBezTo>
                  <a:pt x="360" y="0"/>
                  <a:pt x="360" y="0"/>
                  <a:pt x="36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8" name="Freeform 94">
            <a:extLst>
              <a:ext uri="{FF2B5EF4-FFF2-40B4-BE49-F238E27FC236}">
                <a16:creationId xmlns:a16="http://schemas.microsoft.com/office/drawing/2014/main" xmlns="" id="{2B0D53C0-F7EB-47CE-91F7-C94A4BCCE800}"/>
              </a:ext>
            </a:extLst>
          </p:cNvPr>
          <p:cNvSpPr>
            <a:spLocks/>
          </p:cNvSpPr>
          <p:nvPr/>
        </p:nvSpPr>
        <p:spPr bwMode="auto">
          <a:xfrm>
            <a:off x="7868598" y="2542674"/>
            <a:ext cx="948134" cy="713653"/>
          </a:xfrm>
          <a:custGeom>
            <a:avLst/>
            <a:gdLst>
              <a:gd name="T0" fmla="*/ 62 w 218"/>
              <a:gd name="T1" fmla="*/ 0 h 116"/>
              <a:gd name="T2" fmla="*/ 177 w 218"/>
              <a:gd name="T3" fmla="*/ 116 h 116"/>
              <a:gd name="T4" fmla="*/ 133 w 218"/>
              <a:gd name="T5" fmla="*/ 116 h 116"/>
              <a:gd name="T6" fmla="*/ 0 w 218"/>
              <a:gd name="T7" fmla="*/ 0 h 116"/>
              <a:gd name="T8" fmla="*/ 62 w 218"/>
              <a:gd name="T9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16">
                <a:moveTo>
                  <a:pt x="62" y="0"/>
                </a:moveTo>
                <a:cubicBezTo>
                  <a:pt x="99" y="13"/>
                  <a:pt x="218" y="53"/>
                  <a:pt x="177" y="116"/>
                </a:cubicBezTo>
                <a:cubicBezTo>
                  <a:pt x="133" y="116"/>
                  <a:pt x="133" y="116"/>
                  <a:pt x="133" y="116"/>
                </a:cubicBezTo>
                <a:cubicBezTo>
                  <a:pt x="185" y="54"/>
                  <a:pt x="44" y="15"/>
                  <a:pt x="0" y="0"/>
                </a:cubicBezTo>
                <a:cubicBezTo>
                  <a:pt x="62" y="0"/>
                  <a:pt x="62" y="0"/>
                  <a:pt x="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0" name="Freeform 95">
            <a:extLst>
              <a:ext uri="{FF2B5EF4-FFF2-40B4-BE49-F238E27FC236}">
                <a16:creationId xmlns:a16="http://schemas.microsoft.com/office/drawing/2014/main" xmlns="" id="{C5E31672-7C97-49EB-9F84-C07A9A6939B4}"/>
              </a:ext>
            </a:extLst>
          </p:cNvPr>
          <p:cNvSpPr>
            <a:spLocks/>
          </p:cNvSpPr>
          <p:nvPr/>
        </p:nvSpPr>
        <p:spPr bwMode="auto">
          <a:xfrm>
            <a:off x="7302357" y="2136820"/>
            <a:ext cx="681791" cy="305657"/>
          </a:xfrm>
          <a:custGeom>
            <a:avLst/>
            <a:gdLst>
              <a:gd name="T0" fmla="*/ 59 w 198"/>
              <a:gd name="T1" fmla="*/ 0 h 47"/>
              <a:gd name="T2" fmla="*/ 198 w 198"/>
              <a:gd name="T3" fmla="*/ 47 h 47"/>
              <a:gd name="T4" fmla="*/ 136 w 198"/>
              <a:gd name="T5" fmla="*/ 47 h 47"/>
              <a:gd name="T6" fmla="*/ 0 w 198"/>
              <a:gd name="T7" fmla="*/ 0 h 47"/>
              <a:gd name="T8" fmla="*/ 59 w 198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" h="47">
                <a:moveTo>
                  <a:pt x="59" y="0"/>
                </a:moveTo>
                <a:cubicBezTo>
                  <a:pt x="109" y="18"/>
                  <a:pt x="159" y="34"/>
                  <a:pt x="198" y="47"/>
                </a:cubicBezTo>
                <a:cubicBezTo>
                  <a:pt x="136" y="47"/>
                  <a:pt x="136" y="47"/>
                  <a:pt x="136" y="47"/>
                </a:cubicBezTo>
                <a:cubicBezTo>
                  <a:pt x="93" y="33"/>
                  <a:pt x="46" y="17"/>
                  <a:pt x="0" y="0"/>
                </a:cubicBezTo>
                <a:cubicBezTo>
                  <a:pt x="59" y="0"/>
                  <a:pt x="59" y="0"/>
                  <a:pt x="5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1" name="Freeform 96">
            <a:extLst>
              <a:ext uri="{FF2B5EF4-FFF2-40B4-BE49-F238E27FC236}">
                <a16:creationId xmlns:a16="http://schemas.microsoft.com/office/drawing/2014/main" xmlns="" id="{803EBAC3-85B5-4297-9465-CEC232DAA2C8}"/>
              </a:ext>
            </a:extLst>
          </p:cNvPr>
          <p:cNvSpPr>
            <a:spLocks/>
          </p:cNvSpPr>
          <p:nvPr/>
        </p:nvSpPr>
        <p:spPr bwMode="auto">
          <a:xfrm>
            <a:off x="6900415" y="1803164"/>
            <a:ext cx="472870" cy="270344"/>
          </a:xfrm>
          <a:custGeom>
            <a:avLst/>
            <a:gdLst>
              <a:gd name="T0" fmla="*/ 52 w 167"/>
              <a:gd name="T1" fmla="*/ 0 h 50"/>
              <a:gd name="T2" fmla="*/ 167 w 167"/>
              <a:gd name="T3" fmla="*/ 50 h 50"/>
              <a:gd name="T4" fmla="*/ 110 w 167"/>
              <a:gd name="T5" fmla="*/ 50 h 50"/>
              <a:gd name="T6" fmla="*/ 0 w 167"/>
              <a:gd name="T7" fmla="*/ 0 h 50"/>
              <a:gd name="T8" fmla="*/ 52 w 16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" h="50">
                <a:moveTo>
                  <a:pt x="52" y="0"/>
                </a:moveTo>
                <a:cubicBezTo>
                  <a:pt x="87" y="18"/>
                  <a:pt x="127" y="34"/>
                  <a:pt x="167" y="50"/>
                </a:cubicBezTo>
                <a:cubicBezTo>
                  <a:pt x="110" y="50"/>
                  <a:pt x="110" y="50"/>
                  <a:pt x="110" y="50"/>
                </a:cubicBezTo>
                <a:cubicBezTo>
                  <a:pt x="70" y="34"/>
                  <a:pt x="32" y="18"/>
                  <a:pt x="0" y="0"/>
                </a:cubicBezTo>
                <a:cubicBezTo>
                  <a:pt x="52" y="0"/>
                  <a:pt x="52" y="0"/>
                  <a:pt x="5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EA398D28-DA73-4744-9BF5-9339BA162F92}"/>
              </a:ext>
            </a:extLst>
          </p:cNvPr>
          <p:cNvSpPr>
            <a:spLocks/>
          </p:cNvSpPr>
          <p:nvPr/>
        </p:nvSpPr>
        <p:spPr bwMode="auto">
          <a:xfrm>
            <a:off x="6644632" y="1469509"/>
            <a:ext cx="343124" cy="270343"/>
          </a:xfrm>
          <a:custGeom>
            <a:avLst/>
            <a:gdLst>
              <a:gd name="T0" fmla="*/ 38 w 106"/>
              <a:gd name="T1" fmla="*/ 0 h 47"/>
              <a:gd name="T2" fmla="*/ 106 w 106"/>
              <a:gd name="T3" fmla="*/ 47 h 47"/>
              <a:gd name="T4" fmla="*/ 57 w 106"/>
              <a:gd name="T5" fmla="*/ 47 h 47"/>
              <a:gd name="T6" fmla="*/ 0 w 106"/>
              <a:gd name="T7" fmla="*/ 0 h 47"/>
              <a:gd name="T8" fmla="*/ 38 w 106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47">
                <a:moveTo>
                  <a:pt x="38" y="0"/>
                </a:moveTo>
                <a:cubicBezTo>
                  <a:pt x="54" y="16"/>
                  <a:pt x="78" y="32"/>
                  <a:pt x="106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31" y="32"/>
                  <a:pt x="11" y="16"/>
                  <a:pt x="0" y="0"/>
                </a:cubicBezTo>
                <a:cubicBezTo>
                  <a:pt x="38" y="0"/>
                  <a:pt x="38" y="0"/>
                  <a:pt x="3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xmlns="" id="{79ED14EC-7458-44E6-97F0-F1742D1EFAEE}"/>
              </a:ext>
            </a:extLst>
          </p:cNvPr>
          <p:cNvSpPr>
            <a:spLocks/>
          </p:cNvSpPr>
          <p:nvPr/>
        </p:nvSpPr>
        <p:spPr bwMode="auto">
          <a:xfrm>
            <a:off x="6564421" y="966707"/>
            <a:ext cx="171431" cy="421161"/>
          </a:xfrm>
          <a:custGeom>
            <a:avLst/>
            <a:gdLst>
              <a:gd name="T0" fmla="*/ 39 w 43"/>
              <a:gd name="T1" fmla="*/ 0 h 53"/>
              <a:gd name="T2" fmla="*/ 43 w 43"/>
              <a:gd name="T3" fmla="*/ 53 h 53"/>
              <a:gd name="T4" fmla="*/ 9 w 43"/>
              <a:gd name="T5" fmla="*/ 53 h 53"/>
              <a:gd name="T6" fmla="*/ 14 w 43"/>
              <a:gd name="T7" fmla="*/ 0 h 53"/>
              <a:gd name="T8" fmla="*/ 39 w 43"/>
              <a:gd name="T9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" h="53">
                <a:moveTo>
                  <a:pt x="39" y="0"/>
                </a:moveTo>
                <a:cubicBezTo>
                  <a:pt x="27" y="17"/>
                  <a:pt x="29" y="35"/>
                  <a:pt x="43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1" y="37"/>
                  <a:pt x="0" y="19"/>
                  <a:pt x="14" y="0"/>
                </a:cubicBezTo>
                <a:cubicBezTo>
                  <a:pt x="39" y="0"/>
                  <a:pt x="39" y="0"/>
                  <a:pt x="3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A4B713C3-8C73-4229-B39D-91AAB2346FDA}"/>
              </a:ext>
            </a:extLst>
          </p:cNvPr>
          <p:cNvSpPr>
            <a:spLocks/>
          </p:cNvSpPr>
          <p:nvPr/>
        </p:nvSpPr>
        <p:spPr bwMode="auto">
          <a:xfrm>
            <a:off x="6927951" y="406031"/>
            <a:ext cx="249004" cy="14747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89B78275-9E8B-4375-AD36-A214B2FE3559}"/>
              </a:ext>
            </a:extLst>
          </p:cNvPr>
          <p:cNvSpPr>
            <a:spLocks/>
          </p:cNvSpPr>
          <p:nvPr/>
        </p:nvSpPr>
        <p:spPr bwMode="auto">
          <a:xfrm>
            <a:off x="7100521" y="263365"/>
            <a:ext cx="249004" cy="115322"/>
          </a:xfrm>
          <a:custGeom>
            <a:avLst/>
            <a:gdLst>
              <a:gd name="T0" fmla="*/ 77 w 77"/>
              <a:gd name="T1" fmla="*/ 0 h 18"/>
              <a:gd name="T2" fmla="*/ 32 w 77"/>
              <a:gd name="T3" fmla="*/ 18 h 18"/>
              <a:gd name="T4" fmla="*/ 0 w 77"/>
              <a:gd name="T5" fmla="*/ 18 h 18"/>
              <a:gd name="T6" fmla="*/ 46 w 77"/>
              <a:gd name="T7" fmla="*/ 0 h 18"/>
              <a:gd name="T8" fmla="*/ 77 w 77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8">
                <a:moveTo>
                  <a:pt x="77" y="0"/>
                </a:moveTo>
                <a:cubicBezTo>
                  <a:pt x="62" y="6"/>
                  <a:pt x="46" y="12"/>
                  <a:pt x="32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5" y="12"/>
                  <a:pt x="30" y="6"/>
                  <a:pt x="46" y="0"/>
                </a:cubicBezTo>
                <a:cubicBezTo>
                  <a:pt x="77" y="0"/>
                  <a:pt x="77" y="0"/>
                  <a:pt x="77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6F4AB2C-9F51-4544-BF27-3EFC82D0A749}"/>
              </a:ext>
            </a:extLst>
          </p:cNvPr>
          <p:cNvSpPr>
            <a:spLocks/>
          </p:cNvSpPr>
          <p:nvPr/>
        </p:nvSpPr>
        <p:spPr bwMode="auto">
          <a:xfrm>
            <a:off x="7302357" y="150963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xmlns="" id="{83E6F814-E25E-4DA8-A365-11D6FA7EBE48}"/>
              </a:ext>
            </a:extLst>
          </p:cNvPr>
          <p:cNvSpPr>
            <a:spLocks/>
          </p:cNvSpPr>
          <p:nvPr/>
        </p:nvSpPr>
        <p:spPr bwMode="auto">
          <a:xfrm>
            <a:off x="7489396" y="47327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91550E53-3AA6-42C0-93B7-AE31B2C947A6}"/>
              </a:ext>
            </a:extLst>
          </p:cNvPr>
          <p:cNvSpPr/>
          <p:nvPr/>
        </p:nvSpPr>
        <p:spPr>
          <a:xfrm>
            <a:off x="8120091" y="4746694"/>
            <a:ext cx="1127109" cy="109748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1</a:t>
            </a: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xmlns="" id="{AB492542-426F-4942-9CFF-15B8D49CA773}"/>
              </a:ext>
            </a:extLst>
          </p:cNvPr>
          <p:cNvSpPr>
            <a:spLocks/>
          </p:cNvSpPr>
          <p:nvPr/>
        </p:nvSpPr>
        <p:spPr bwMode="auto">
          <a:xfrm>
            <a:off x="6638842" y="608800"/>
            <a:ext cx="340894" cy="30175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5C30E072-4658-4FB7-BA6A-E52B5466C845}"/>
              </a:ext>
            </a:extLst>
          </p:cNvPr>
          <p:cNvCxnSpPr>
            <a:cxnSpLocks/>
          </p:cNvCxnSpPr>
          <p:nvPr/>
        </p:nvCxnSpPr>
        <p:spPr>
          <a:xfrm>
            <a:off x="8692934" y="5871411"/>
            <a:ext cx="0" cy="1114926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xmlns="" id="{61D497ED-FBF1-4A27-97EE-E17CC4EC572D}"/>
              </a:ext>
            </a:extLst>
          </p:cNvPr>
          <p:cNvSpPr txBox="1">
            <a:spLocks/>
          </p:cNvSpPr>
          <p:nvPr/>
        </p:nvSpPr>
        <p:spPr>
          <a:xfrm>
            <a:off x="993525" y="1525967"/>
            <a:ext cx="6016201" cy="45128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Gather Requirements, Build Specification</a:t>
            </a:r>
          </a:p>
        </p:txBody>
      </p:sp>
      <p:sp>
        <p:nvSpPr>
          <p:cNvPr id="23" name="Freeform 581">
            <a:extLst>
              <a:ext uri="{FF2B5EF4-FFF2-40B4-BE49-F238E27FC236}">
                <a16:creationId xmlns:a16="http://schemas.microsoft.com/office/drawing/2014/main" xmlns="" id="{E0B1A4A4-C670-40DC-93D5-375A20D6FF89}"/>
              </a:ext>
            </a:extLst>
          </p:cNvPr>
          <p:cNvSpPr>
            <a:spLocks noEditPoints="1"/>
          </p:cNvSpPr>
          <p:nvPr/>
        </p:nvSpPr>
        <p:spPr bwMode="auto">
          <a:xfrm>
            <a:off x="3103623" y="2383513"/>
            <a:ext cx="730777" cy="662582"/>
          </a:xfrm>
          <a:custGeom>
            <a:avLst/>
            <a:gdLst/>
            <a:ahLst/>
            <a:cxnLst>
              <a:cxn ang="0">
                <a:pos x="70" y="0"/>
              </a:cxn>
              <a:cxn ang="0">
                <a:pos x="0" y="70"/>
              </a:cxn>
              <a:cxn ang="0">
                <a:pos x="70" y="140"/>
              </a:cxn>
              <a:cxn ang="0">
                <a:pos x="140" y="70"/>
              </a:cxn>
              <a:cxn ang="0">
                <a:pos x="70" y="0"/>
              </a:cxn>
              <a:cxn ang="0">
                <a:pos x="87" y="116"/>
              </a:cxn>
              <a:cxn ang="0">
                <a:pos x="23" y="55"/>
              </a:cxn>
              <a:cxn ang="0">
                <a:pos x="32" y="49"/>
              </a:cxn>
              <a:cxn ang="0">
                <a:pos x="92" y="107"/>
              </a:cxn>
              <a:cxn ang="0">
                <a:pos x="87" y="116"/>
              </a:cxn>
              <a:cxn ang="0">
                <a:pos x="115" y="87"/>
              </a:cxn>
              <a:cxn ang="0">
                <a:pos x="109" y="92"/>
              </a:cxn>
              <a:cxn ang="0">
                <a:pos x="49" y="30"/>
              </a:cxn>
              <a:cxn ang="0">
                <a:pos x="52" y="24"/>
              </a:cxn>
              <a:cxn ang="0">
                <a:pos x="115" y="8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1" y="0"/>
                  <a:pt x="0" y="31"/>
                  <a:pt x="0" y="70"/>
                </a:cubicBezTo>
                <a:cubicBezTo>
                  <a:pt x="0" y="109"/>
                  <a:pt x="31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87" y="116"/>
                </a:moveTo>
                <a:cubicBezTo>
                  <a:pt x="79" y="120"/>
                  <a:pt x="17" y="127"/>
                  <a:pt x="23" y="55"/>
                </a:cubicBezTo>
                <a:cubicBezTo>
                  <a:pt x="23" y="55"/>
                  <a:pt x="25" y="42"/>
                  <a:pt x="32" y="49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7"/>
                  <a:pt x="95" y="113"/>
                  <a:pt x="87" y="116"/>
                </a:cubicBezTo>
                <a:close/>
                <a:moveTo>
                  <a:pt x="115" y="87"/>
                </a:moveTo>
                <a:cubicBezTo>
                  <a:pt x="114" y="95"/>
                  <a:pt x="109" y="92"/>
                  <a:pt x="109" y="92"/>
                </a:cubicBezTo>
                <a:cubicBezTo>
                  <a:pt x="49" y="30"/>
                  <a:pt x="49" y="30"/>
                  <a:pt x="49" y="30"/>
                </a:cubicBezTo>
                <a:cubicBezTo>
                  <a:pt x="45" y="25"/>
                  <a:pt x="52" y="24"/>
                  <a:pt x="52" y="24"/>
                </a:cubicBezTo>
                <a:cubicBezTo>
                  <a:pt x="124" y="7"/>
                  <a:pt x="116" y="79"/>
                  <a:pt x="115" y="87"/>
                </a:cubicBezTo>
                <a:close/>
              </a:path>
            </a:pathLst>
          </a:custGeom>
          <a:solidFill>
            <a:srgbClr val="FF0000">
              <a:alpha val="3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4" name="Freeform 625">
            <a:extLst>
              <a:ext uri="{FF2B5EF4-FFF2-40B4-BE49-F238E27FC236}">
                <a16:creationId xmlns:a16="http://schemas.microsoft.com/office/drawing/2014/main" xmlns="" id="{A476873A-4145-4820-8A58-5ECB2AEC8FA7}"/>
              </a:ext>
            </a:extLst>
          </p:cNvPr>
          <p:cNvSpPr>
            <a:spLocks/>
          </p:cNvSpPr>
          <p:nvPr/>
        </p:nvSpPr>
        <p:spPr bwMode="auto">
          <a:xfrm>
            <a:off x="4095044" y="2341149"/>
            <a:ext cx="839422" cy="710876"/>
          </a:xfrm>
          <a:custGeom>
            <a:avLst/>
            <a:gdLst/>
            <a:ahLst/>
            <a:cxnLst>
              <a:cxn ang="0">
                <a:pos x="111" y="44"/>
              </a:cxn>
              <a:cxn ang="0">
                <a:pos x="77" y="44"/>
              </a:cxn>
              <a:cxn ang="0">
                <a:pos x="77" y="11"/>
              </a:cxn>
              <a:cxn ang="0">
                <a:pos x="65" y="0"/>
              </a:cxn>
              <a:cxn ang="0">
                <a:pos x="57" y="0"/>
              </a:cxn>
              <a:cxn ang="0">
                <a:pos x="46" y="11"/>
              </a:cxn>
              <a:cxn ang="0">
                <a:pos x="46" y="44"/>
              </a:cxn>
              <a:cxn ang="0">
                <a:pos x="11" y="44"/>
              </a:cxn>
              <a:cxn ang="0">
                <a:pos x="0" y="56"/>
              </a:cxn>
              <a:cxn ang="0">
                <a:pos x="0" y="64"/>
              </a:cxn>
              <a:cxn ang="0">
                <a:pos x="11" y="75"/>
              </a:cxn>
              <a:cxn ang="0">
                <a:pos x="46" y="75"/>
              </a:cxn>
              <a:cxn ang="0">
                <a:pos x="46" y="111"/>
              </a:cxn>
              <a:cxn ang="0">
                <a:pos x="57" y="122"/>
              </a:cxn>
              <a:cxn ang="0">
                <a:pos x="65" y="122"/>
              </a:cxn>
              <a:cxn ang="0">
                <a:pos x="77" y="111"/>
              </a:cxn>
              <a:cxn ang="0">
                <a:pos x="77" y="75"/>
              </a:cxn>
              <a:cxn ang="0">
                <a:pos x="111" y="75"/>
              </a:cxn>
              <a:cxn ang="0">
                <a:pos x="123" y="64"/>
              </a:cxn>
              <a:cxn ang="0">
                <a:pos x="123" y="56"/>
              </a:cxn>
              <a:cxn ang="0">
                <a:pos x="111" y="44"/>
              </a:cxn>
            </a:cxnLst>
            <a:rect l="0" t="0" r="r" b="b"/>
            <a:pathLst>
              <a:path w="123" h="122">
                <a:moveTo>
                  <a:pt x="111" y="44"/>
                </a:moveTo>
                <a:cubicBezTo>
                  <a:pt x="77" y="44"/>
                  <a:pt x="77" y="44"/>
                  <a:pt x="77" y="44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5"/>
                  <a:pt x="72" y="0"/>
                  <a:pt x="65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1" y="0"/>
                  <a:pt x="46" y="5"/>
                  <a:pt x="46" y="11"/>
                </a:cubicBezTo>
                <a:cubicBezTo>
                  <a:pt x="46" y="44"/>
                  <a:pt x="46" y="44"/>
                  <a:pt x="46" y="44"/>
                </a:cubicBezTo>
                <a:cubicBezTo>
                  <a:pt x="11" y="44"/>
                  <a:pt x="11" y="44"/>
                  <a:pt x="11" y="44"/>
                </a:cubicBezTo>
                <a:cubicBezTo>
                  <a:pt x="5" y="44"/>
                  <a:pt x="0" y="49"/>
                  <a:pt x="0" y="56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70"/>
                  <a:pt x="5" y="75"/>
                  <a:pt x="11" y="75"/>
                </a:cubicBezTo>
                <a:cubicBezTo>
                  <a:pt x="46" y="75"/>
                  <a:pt x="46" y="75"/>
                  <a:pt x="46" y="75"/>
                </a:cubicBezTo>
                <a:cubicBezTo>
                  <a:pt x="46" y="111"/>
                  <a:pt x="46" y="111"/>
                  <a:pt x="46" y="111"/>
                </a:cubicBezTo>
                <a:cubicBezTo>
                  <a:pt x="46" y="117"/>
                  <a:pt x="51" y="122"/>
                  <a:pt x="57" y="122"/>
                </a:cubicBezTo>
                <a:cubicBezTo>
                  <a:pt x="65" y="122"/>
                  <a:pt x="65" y="122"/>
                  <a:pt x="65" y="122"/>
                </a:cubicBezTo>
                <a:cubicBezTo>
                  <a:pt x="72" y="122"/>
                  <a:pt x="77" y="117"/>
                  <a:pt x="77" y="111"/>
                </a:cubicBezTo>
                <a:cubicBezTo>
                  <a:pt x="77" y="75"/>
                  <a:pt x="77" y="75"/>
                  <a:pt x="77" y="75"/>
                </a:cubicBezTo>
                <a:cubicBezTo>
                  <a:pt x="111" y="75"/>
                  <a:pt x="111" y="75"/>
                  <a:pt x="111" y="75"/>
                </a:cubicBezTo>
                <a:cubicBezTo>
                  <a:pt x="118" y="75"/>
                  <a:pt x="123" y="70"/>
                  <a:pt x="123" y="64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49"/>
                  <a:pt x="118" y="44"/>
                  <a:pt x="111" y="44"/>
                </a:cubicBezTo>
                <a:close/>
              </a:path>
            </a:pathLst>
          </a:custGeom>
          <a:solidFill>
            <a:srgbClr val="43B02A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2E8E1FA8-C2FB-440F-B27B-0FAB924269B4}"/>
              </a:ext>
            </a:extLst>
          </p:cNvPr>
          <p:cNvSpPr txBox="1">
            <a:spLocks/>
          </p:cNvSpPr>
          <p:nvPr/>
        </p:nvSpPr>
        <p:spPr>
          <a:xfrm>
            <a:off x="443564" y="3570453"/>
            <a:ext cx="3400865" cy="211210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Blocker</a:t>
            </a:r>
          </a:p>
          <a:p>
            <a:pPr lvl="1" algn="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Time to gather requirements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Reconcile requirements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Stakeholder resistance</a:t>
            </a:r>
          </a:p>
          <a:p>
            <a:pPr lvl="1" algn="r"/>
            <a:endParaRPr lang="en-GB" sz="1108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2F11E243-9325-44DB-B4A5-FDF62D4F755B}"/>
              </a:ext>
            </a:extLst>
          </p:cNvPr>
          <p:cNvSpPr txBox="1">
            <a:spLocks/>
          </p:cNvSpPr>
          <p:nvPr/>
        </p:nvSpPr>
        <p:spPr>
          <a:xfrm>
            <a:off x="4052463" y="3564147"/>
            <a:ext cx="4372421" cy="21184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Value Add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Category &amp; organisational knowledge 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Provide pragmatic challenge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Gain stakeholder buy-in</a:t>
            </a:r>
          </a:p>
          <a:p>
            <a:pPr lvl="1"/>
            <a:endParaRPr lang="en-GB" sz="1108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2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Procurement Journey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Freeform 91">
            <a:extLst>
              <a:ext uri="{FF2B5EF4-FFF2-40B4-BE49-F238E27FC236}">
                <a16:creationId xmlns:a16="http://schemas.microsoft.com/office/drawing/2014/main" xmlns="" id="{59F18D9C-B9CA-4938-9009-F335A7FA4951}"/>
              </a:ext>
            </a:extLst>
          </p:cNvPr>
          <p:cNvSpPr>
            <a:spLocks/>
          </p:cNvSpPr>
          <p:nvPr/>
        </p:nvSpPr>
        <p:spPr bwMode="auto">
          <a:xfrm>
            <a:off x="3655631" y="0"/>
            <a:ext cx="6284151" cy="7074947"/>
          </a:xfrm>
          <a:custGeom>
            <a:avLst/>
            <a:gdLst>
              <a:gd name="T0" fmla="*/ 297 w 1988"/>
              <a:gd name="T1" fmla="*/ 1187 h 1187"/>
              <a:gd name="T2" fmla="*/ 6 w 1988"/>
              <a:gd name="T3" fmla="*/ 968 h 1187"/>
              <a:gd name="T4" fmla="*/ 1103 w 1988"/>
              <a:gd name="T5" fmla="*/ 458 h 1187"/>
              <a:gd name="T6" fmla="*/ 793 w 1988"/>
              <a:gd name="T7" fmla="*/ 231 h 1187"/>
              <a:gd name="T8" fmla="*/ 1250 w 1988"/>
              <a:gd name="T9" fmla="*/ 0 h 1187"/>
              <a:gd name="T10" fmla="*/ 1337 w 1988"/>
              <a:gd name="T11" fmla="*/ 0 h 1187"/>
              <a:gd name="T12" fmla="*/ 1125 w 1988"/>
              <a:gd name="T13" fmla="*/ 112 h 1187"/>
              <a:gd name="T14" fmla="*/ 1130 w 1988"/>
              <a:gd name="T15" fmla="*/ 221 h 1187"/>
              <a:gd name="T16" fmla="*/ 1670 w 1988"/>
              <a:gd name="T17" fmla="*/ 365 h 1187"/>
              <a:gd name="T18" fmla="*/ 1869 w 1988"/>
              <a:gd name="T19" fmla="*/ 640 h 1187"/>
              <a:gd name="T20" fmla="*/ 1871 w 1988"/>
              <a:gd name="T21" fmla="*/ 1187 h 1187"/>
              <a:gd name="T22" fmla="*/ 297 w 1988"/>
              <a:gd name="T23" fmla="*/ 1187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88" h="1187">
                <a:moveTo>
                  <a:pt x="297" y="1187"/>
                </a:moveTo>
                <a:cubicBezTo>
                  <a:pt x="105" y="1128"/>
                  <a:pt x="8" y="1044"/>
                  <a:pt x="6" y="968"/>
                </a:cubicBezTo>
                <a:cubicBezTo>
                  <a:pt x="0" y="685"/>
                  <a:pt x="1498" y="615"/>
                  <a:pt x="1103" y="458"/>
                </a:cubicBezTo>
                <a:cubicBezTo>
                  <a:pt x="894" y="375"/>
                  <a:pt x="786" y="294"/>
                  <a:pt x="793" y="231"/>
                </a:cubicBezTo>
                <a:cubicBezTo>
                  <a:pt x="801" y="159"/>
                  <a:pt x="900" y="68"/>
                  <a:pt x="1250" y="0"/>
                </a:cubicBezTo>
                <a:cubicBezTo>
                  <a:pt x="1337" y="0"/>
                  <a:pt x="1337" y="0"/>
                  <a:pt x="1337" y="0"/>
                </a:cubicBezTo>
                <a:cubicBezTo>
                  <a:pt x="1294" y="18"/>
                  <a:pt x="1190" y="64"/>
                  <a:pt x="1125" y="112"/>
                </a:cubicBezTo>
                <a:cubicBezTo>
                  <a:pt x="1051" y="166"/>
                  <a:pt x="1073" y="199"/>
                  <a:pt x="1130" y="221"/>
                </a:cubicBezTo>
                <a:cubicBezTo>
                  <a:pt x="1297" y="287"/>
                  <a:pt x="1500" y="304"/>
                  <a:pt x="1670" y="365"/>
                </a:cubicBezTo>
                <a:cubicBezTo>
                  <a:pt x="1778" y="403"/>
                  <a:pt x="1988" y="496"/>
                  <a:pt x="1869" y="640"/>
                </a:cubicBezTo>
                <a:cubicBezTo>
                  <a:pt x="1737" y="799"/>
                  <a:pt x="1318" y="922"/>
                  <a:pt x="1871" y="1187"/>
                </a:cubicBezTo>
                <a:cubicBezTo>
                  <a:pt x="297" y="1187"/>
                  <a:pt x="297" y="1187"/>
                  <a:pt x="297" y="1187"/>
                </a:cubicBezTo>
                <a:close/>
              </a:path>
            </a:pathLst>
          </a:custGeom>
          <a:solidFill>
            <a:srgbClr val="000000">
              <a:alpha val="10980"/>
            </a:srgbClr>
          </a:solidFill>
          <a:ln>
            <a:noFill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xmlns="" id="{6B3834BF-DE86-4EF1-BD29-DC6AEB128D84}"/>
              </a:ext>
            </a:extLst>
          </p:cNvPr>
          <p:cNvSpPr>
            <a:spLocks/>
          </p:cNvSpPr>
          <p:nvPr/>
        </p:nvSpPr>
        <p:spPr bwMode="auto">
          <a:xfrm>
            <a:off x="5620415" y="5903495"/>
            <a:ext cx="1579701" cy="1171452"/>
          </a:xfrm>
          <a:custGeom>
            <a:avLst/>
            <a:gdLst>
              <a:gd name="T0" fmla="*/ 222 w 380"/>
              <a:gd name="T1" fmla="*/ 242 h 242"/>
              <a:gd name="T2" fmla="*/ 380 w 380"/>
              <a:gd name="T3" fmla="*/ 242 h 242"/>
              <a:gd name="T4" fmla="*/ 186 w 380"/>
              <a:gd name="T5" fmla="*/ 156 h 242"/>
              <a:gd name="T6" fmla="*/ 84 w 380"/>
              <a:gd name="T7" fmla="*/ 0 h 242"/>
              <a:gd name="T8" fmla="*/ 18 w 380"/>
              <a:gd name="T9" fmla="*/ 0 h 242"/>
              <a:gd name="T10" fmla="*/ 139 w 380"/>
              <a:gd name="T11" fmla="*/ 194 h 242"/>
              <a:gd name="T12" fmla="*/ 222 w 380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0" h="242">
                <a:moveTo>
                  <a:pt x="222" y="242"/>
                </a:moveTo>
                <a:cubicBezTo>
                  <a:pt x="380" y="242"/>
                  <a:pt x="380" y="242"/>
                  <a:pt x="380" y="242"/>
                </a:cubicBezTo>
                <a:cubicBezTo>
                  <a:pt x="306" y="217"/>
                  <a:pt x="238" y="189"/>
                  <a:pt x="186" y="156"/>
                </a:cubicBezTo>
                <a:cubicBezTo>
                  <a:pt x="103" y="103"/>
                  <a:pt x="69" y="50"/>
                  <a:pt x="8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66"/>
                  <a:pt x="50" y="133"/>
                  <a:pt x="139" y="194"/>
                </a:cubicBezTo>
                <a:cubicBezTo>
                  <a:pt x="164" y="211"/>
                  <a:pt x="191" y="227"/>
                  <a:pt x="222" y="242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6" name="Freeform 92">
            <a:extLst>
              <a:ext uri="{FF2B5EF4-FFF2-40B4-BE49-F238E27FC236}">
                <a16:creationId xmlns:a16="http://schemas.microsoft.com/office/drawing/2014/main" xmlns="" id="{F834C2AD-1A5A-47F2-A778-5D30C6672F94}"/>
              </a:ext>
            </a:extLst>
          </p:cNvPr>
          <p:cNvSpPr>
            <a:spLocks/>
          </p:cNvSpPr>
          <p:nvPr/>
        </p:nvSpPr>
        <p:spPr bwMode="auto">
          <a:xfrm>
            <a:off x="5770782" y="4612106"/>
            <a:ext cx="1579701" cy="1070448"/>
          </a:xfrm>
          <a:custGeom>
            <a:avLst/>
            <a:gdLst>
              <a:gd name="T0" fmla="*/ 425 w 425"/>
              <a:gd name="T1" fmla="*/ 0 h 166"/>
              <a:gd name="T2" fmla="*/ 72 w 425"/>
              <a:gd name="T3" fmla="*/ 166 h 166"/>
              <a:gd name="T4" fmla="*/ 0 w 425"/>
              <a:gd name="T5" fmla="*/ 166 h 166"/>
              <a:gd name="T6" fmla="*/ 312 w 425"/>
              <a:gd name="T7" fmla="*/ 0 h 166"/>
              <a:gd name="T8" fmla="*/ 425 w 425"/>
              <a:gd name="T9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5" h="166">
                <a:moveTo>
                  <a:pt x="425" y="0"/>
                </a:moveTo>
                <a:cubicBezTo>
                  <a:pt x="316" y="42"/>
                  <a:pt x="159" y="83"/>
                  <a:pt x="72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72" y="81"/>
                  <a:pt x="212" y="37"/>
                  <a:pt x="312" y="0"/>
                </a:cubicBezTo>
                <a:cubicBezTo>
                  <a:pt x="425" y="0"/>
                  <a:pt x="425" y="0"/>
                  <a:pt x="425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7" name="Freeform 93">
            <a:extLst>
              <a:ext uri="{FF2B5EF4-FFF2-40B4-BE49-F238E27FC236}">
                <a16:creationId xmlns:a16="http://schemas.microsoft.com/office/drawing/2014/main" xmlns="" id="{E3D157BA-8CEF-4ACE-BD8A-2DBA4BC6E6C0}"/>
              </a:ext>
            </a:extLst>
          </p:cNvPr>
          <p:cNvSpPr>
            <a:spLocks/>
          </p:cNvSpPr>
          <p:nvPr/>
        </p:nvSpPr>
        <p:spPr bwMode="auto">
          <a:xfrm>
            <a:off x="7136850" y="3382951"/>
            <a:ext cx="1400750" cy="1070447"/>
          </a:xfrm>
          <a:custGeom>
            <a:avLst/>
            <a:gdLst>
              <a:gd name="T0" fmla="*/ 360 w 360"/>
              <a:gd name="T1" fmla="*/ 0 h 124"/>
              <a:gd name="T2" fmla="*/ 104 w 360"/>
              <a:gd name="T3" fmla="*/ 124 h 124"/>
              <a:gd name="T4" fmla="*/ 0 w 360"/>
              <a:gd name="T5" fmla="*/ 124 h 124"/>
              <a:gd name="T6" fmla="*/ 309 w 360"/>
              <a:gd name="T7" fmla="*/ 0 h 124"/>
              <a:gd name="T8" fmla="*/ 360 w 360"/>
              <a:gd name="T9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124">
                <a:moveTo>
                  <a:pt x="360" y="0"/>
                </a:moveTo>
                <a:cubicBezTo>
                  <a:pt x="311" y="39"/>
                  <a:pt x="216" y="80"/>
                  <a:pt x="104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27" y="80"/>
                  <a:pt x="247" y="40"/>
                  <a:pt x="309" y="0"/>
                </a:cubicBezTo>
                <a:cubicBezTo>
                  <a:pt x="360" y="0"/>
                  <a:pt x="360" y="0"/>
                  <a:pt x="36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8" name="Freeform 94">
            <a:extLst>
              <a:ext uri="{FF2B5EF4-FFF2-40B4-BE49-F238E27FC236}">
                <a16:creationId xmlns:a16="http://schemas.microsoft.com/office/drawing/2014/main" xmlns="" id="{2B0D53C0-F7EB-47CE-91F7-C94A4BCCE800}"/>
              </a:ext>
            </a:extLst>
          </p:cNvPr>
          <p:cNvSpPr>
            <a:spLocks/>
          </p:cNvSpPr>
          <p:nvPr/>
        </p:nvSpPr>
        <p:spPr bwMode="auto">
          <a:xfrm>
            <a:off x="7868598" y="2542674"/>
            <a:ext cx="948134" cy="713653"/>
          </a:xfrm>
          <a:custGeom>
            <a:avLst/>
            <a:gdLst>
              <a:gd name="T0" fmla="*/ 62 w 218"/>
              <a:gd name="T1" fmla="*/ 0 h 116"/>
              <a:gd name="T2" fmla="*/ 177 w 218"/>
              <a:gd name="T3" fmla="*/ 116 h 116"/>
              <a:gd name="T4" fmla="*/ 133 w 218"/>
              <a:gd name="T5" fmla="*/ 116 h 116"/>
              <a:gd name="T6" fmla="*/ 0 w 218"/>
              <a:gd name="T7" fmla="*/ 0 h 116"/>
              <a:gd name="T8" fmla="*/ 62 w 218"/>
              <a:gd name="T9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16">
                <a:moveTo>
                  <a:pt x="62" y="0"/>
                </a:moveTo>
                <a:cubicBezTo>
                  <a:pt x="99" y="13"/>
                  <a:pt x="218" y="53"/>
                  <a:pt x="177" y="116"/>
                </a:cubicBezTo>
                <a:cubicBezTo>
                  <a:pt x="133" y="116"/>
                  <a:pt x="133" y="116"/>
                  <a:pt x="133" y="116"/>
                </a:cubicBezTo>
                <a:cubicBezTo>
                  <a:pt x="185" y="54"/>
                  <a:pt x="44" y="15"/>
                  <a:pt x="0" y="0"/>
                </a:cubicBezTo>
                <a:cubicBezTo>
                  <a:pt x="62" y="0"/>
                  <a:pt x="62" y="0"/>
                  <a:pt x="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0" name="Freeform 95">
            <a:extLst>
              <a:ext uri="{FF2B5EF4-FFF2-40B4-BE49-F238E27FC236}">
                <a16:creationId xmlns:a16="http://schemas.microsoft.com/office/drawing/2014/main" xmlns="" id="{C5E31672-7C97-49EB-9F84-C07A9A6939B4}"/>
              </a:ext>
            </a:extLst>
          </p:cNvPr>
          <p:cNvSpPr>
            <a:spLocks/>
          </p:cNvSpPr>
          <p:nvPr/>
        </p:nvSpPr>
        <p:spPr bwMode="auto">
          <a:xfrm>
            <a:off x="7302357" y="2136820"/>
            <a:ext cx="681791" cy="305657"/>
          </a:xfrm>
          <a:custGeom>
            <a:avLst/>
            <a:gdLst>
              <a:gd name="T0" fmla="*/ 59 w 198"/>
              <a:gd name="T1" fmla="*/ 0 h 47"/>
              <a:gd name="T2" fmla="*/ 198 w 198"/>
              <a:gd name="T3" fmla="*/ 47 h 47"/>
              <a:gd name="T4" fmla="*/ 136 w 198"/>
              <a:gd name="T5" fmla="*/ 47 h 47"/>
              <a:gd name="T6" fmla="*/ 0 w 198"/>
              <a:gd name="T7" fmla="*/ 0 h 47"/>
              <a:gd name="T8" fmla="*/ 59 w 198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" h="47">
                <a:moveTo>
                  <a:pt x="59" y="0"/>
                </a:moveTo>
                <a:cubicBezTo>
                  <a:pt x="109" y="18"/>
                  <a:pt x="159" y="34"/>
                  <a:pt x="198" y="47"/>
                </a:cubicBezTo>
                <a:cubicBezTo>
                  <a:pt x="136" y="47"/>
                  <a:pt x="136" y="47"/>
                  <a:pt x="136" y="47"/>
                </a:cubicBezTo>
                <a:cubicBezTo>
                  <a:pt x="93" y="33"/>
                  <a:pt x="46" y="17"/>
                  <a:pt x="0" y="0"/>
                </a:cubicBezTo>
                <a:cubicBezTo>
                  <a:pt x="59" y="0"/>
                  <a:pt x="59" y="0"/>
                  <a:pt x="5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1" name="Freeform 96">
            <a:extLst>
              <a:ext uri="{FF2B5EF4-FFF2-40B4-BE49-F238E27FC236}">
                <a16:creationId xmlns:a16="http://schemas.microsoft.com/office/drawing/2014/main" xmlns="" id="{803EBAC3-85B5-4297-9465-CEC232DAA2C8}"/>
              </a:ext>
            </a:extLst>
          </p:cNvPr>
          <p:cNvSpPr>
            <a:spLocks/>
          </p:cNvSpPr>
          <p:nvPr/>
        </p:nvSpPr>
        <p:spPr bwMode="auto">
          <a:xfrm>
            <a:off x="6900415" y="1803164"/>
            <a:ext cx="472870" cy="270344"/>
          </a:xfrm>
          <a:custGeom>
            <a:avLst/>
            <a:gdLst>
              <a:gd name="T0" fmla="*/ 52 w 167"/>
              <a:gd name="T1" fmla="*/ 0 h 50"/>
              <a:gd name="T2" fmla="*/ 167 w 167"/>
              <a:gd name="T3" fmla="*/ 50 h 50"/>
              <a:gd name="T4" fmla="*/ 110 w 167"/>
              <a:gd name="T5" fmla="*/ 50 h 50"/>
              <a:gd name="T6" fmla="*/ 0 w 167"/>
              <a:gd name="T7" fmla="*/ 0 h 50"/>
              <a:gd name="T8" fmla="*/ 52 w 16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" h="50">
                <a:moveTo>
                  <a:pt x="52" y="0"/>
                </a:moveTo>
                <a:cubicBezTo>
                  <a:pt x="87" y="18"/>
                  <a:pt x="127" y="34"/>
                  <a:pt x="167" y="50"/>
                </a:cubicBezTo>
                <a:cubicBezTo>
                  <a:pt x="110" y="50"/>
                  <a:pt x="110" y="50"/>
                  <a:pt x="110" y="50"/>
                </a:cubicBezTo>
                <a:cubicBezTo>
                  <a:pt x="70" y="34"/>
                  <a:pt x="32" y="18"/>
                  <a:pt x="0" y="0"/>
                </a:cubicBezTo>
                <a:cubicBezTo>
                  <a:pt x="52" y="0"/>
                  <a:pt x="52" y="0"/>
                  <a:pt x="5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EA398D28-DA73-4744-9BF5-9339BA162F92}"/>
              </a:ext>
            </a:extLst>
          </p:cNvPr>
          <p:cNvSpPr>
            <a:spLocks/>
          </p:cNvSpPr>
          <p:nvPr/>
        </p:nvSpPr>
        <p:spPr bwMode="auto">
          <a:xfrm>
            <a:off x="6644632" y="1469509"/>
            <a:ext cx="343124" cy="270343"/>
          </a:xfrm>
          <a:custGeom>
            <a:avLst/>
            <a:gdLst>
              <a:gd name="T0" fmla="*/ 38 w 106"/>
              <a:gd name="T1" fmla="*/ 0 h 47"/>
              <a:gd name="T2" fmla="*/ 106 w 106"/>
              <a:gd name="T3" fmla="*/ 47 h 47"/>
              <a:gd name="T4" fmla="*/ 57 w 106"/>
              <a:gd name="T5" fmla="*/ 47 h 47"/>
              <a:gd name="T6" fmla="*/ 0 w 106"/>
              <a:gd name="T7" fmla="*/ 0 h 47"/>
              <a:gd name="T8" fmla="*/ 38 w 106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47">
                <a:moveTo>
                  <a:pt x="38" y="0"/>
                </a:moveTo>
                <a:cubicBezTo>
                  <a:pt x="54" y="16"/>
                  <a:pt x="78" y="32"/>
                  <a:pt x="106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31" y="32"/>
                  <a:pt x="11" y="16"/>
                  <a:pt x="0" y="0"/>
                </a:cubicBezTo>
                <a:cubicBezTo>
                  <a:pt x="38" y="0"/>
                  <a:pt x="38" y="0"/>
                  <a:pt x="3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xmlns="" id="{79ED14EC-7458-44E6-97F0-F1742D1EFAEE}"/>
              </a:ext>
            </a:extLst>
          </p:cNvPr>
          <p:cNvSpPr>
            <a:spLocks/>
          </p:cNvSpPr>
          <p:nvPr/>
        </p:nvSpPr>
        <p:spPr bwMode="auto">
          <a:xfrm>
            <a:off x="6564421" y="966707"/>
            <a:ext cx="171431" cy="421161"/>
          </a:xfrm>
          <a:custGeom>
            <a:avLst/>
            <a:gdLst>
              <a:gd name="T0" fmla="*/ 39 w 43"/>
              <a:gd name="T1" fmla="*/ 0 h 53"/>
              <a:gd name="T2" fmla="*/ 43 w 43"/>
              <a:gd name="T3" fmla="*/ 53 h 53"/>
              <a:gd name="T4" fmla="*/ 9 w 43"/>
              <a:gd name="T5" fmla="*/ 53 h 53"/>
              <a:gd name="T6" fmla="*/ 14 w 43"/>
              <a:gd name="T7" fmla="*/ 0 h 53"/>
              <a:gd name="T8" fmla="*/ 39 w 43"/>
              <a:gd name="T9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" h="53">
                <a:moveTo>
                  <a:pt x="39" y="0"/>
                </a:moveTo>
                <a:cubicBezTo>
                  <a:pt x="27" y="17"/>
                  <a:pt x="29" y="35"/>
                  <a:pt x="43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1" y="37"/>
                  <a:pt x="0" y="19"/>
                  <a:pt x="14" y="0"/>
                </a:cubicBezTo>
                <a:cubicBezTo>
                  <a:pt x="39" y="0"/>
                  <a:pt x="39" y="0"/>
                  <a:pt x="3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A4B713C3-8C73-4229-B39D-91AAB2346FDA}"/>
              </a:ext>
            </a:extLst>
          </p:cNvPr>
          <p:cNvSpPr>
            <a:spLocks/>
          </p:cNvSpPr>
          <p:nvPr/>
        </p:nvSpPr>
        <p:spPr bwMode="auto">
          <a:xfrm>
            <a:off x="6927951" y="406031"/>
            <a:ext cx="249004" cy="14747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89B78275-9E8B-4375-AD36-A214B2FE3559}"/>
              </a:ext>
            </a:extLst>
          </p:cNvPr>
          <p:cNvSpPr>
            <a:spLocks/>
          </p:cNvSpPr>
          <p:nvPr/>
        </p:nvSpPr>
        <p:spPr bwMode="auto">
          <a:xfrm>
            <a:off x="7100521" y="263365"/>
            <a:ext cx="249004" cy="115322"/>
          </a:xfrm>
          <a:custGeom>
            <a:avLst/>
            <a:gdLst>
              <a:gd name="T0" fmla="*/ 77 w 77"/>
              <a:gd name="T1" fmla="*/ 0 h 18"/>
              <a:gd name="T2" fmla="*/ 32 w 77"/>
              <a:gd name="T3" fmla="*/ 18 h 18"/>
              <a:gd name="T4" fmla="*/ 0 w 77"/>
              <a:gd name="T5" fmla="*/ 18 h 18"/>
              <a:gd name="T6" fmla="*/ 46 w 77"/>
              <a:gd name="T7" fmla="*/ 0 h 18"/>
              <a:gd name="T8" fmla="*/ 77 w 77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8">
                <a:moveTo>
                  <a:pt x="77" y="0"/>
                </a:moveTo>
                <a:cubicBezTo>
                  <a:pt x="62" y="6"/>
                  <a:pt x="46" y="12"/>
                  <a:pt x="32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5" y="12"/>
                  <a:pt x="30" y="6"/>
                  <a:pt x="46" y="0"/>
                </a:cubicBezTo>
                <a:cubicBezTo>
                  <a:pt x="77" y="0"/>
                  <a:pt x="77" y="0"/>
                  <a:pt x="77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6F4AB2C-9F51-4544-BF27-3EFC82D0A749}"/>
              </a:ext>
            </a:extLst>
          </p:cNvPr>
          <p:cNvSpPr>
            <a:spLocks/>
          </p:cNvSpPr>
          <p:nvPr/>
        </p:nvSpPr>
        <p:spPr bwMode="auto">
          <a:xfrm>
            <a:off x="7302357" y="150963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xmlns="" id="{83E6F814-E25E-4DA8-A365-11D6FA7EBE48}"/>
              </a:ext>
            </a:extLst>
          </p:cNvPr>
          <p:cNvSpPr>
            <a:spLocks/>
          </p:cNvSpPr>
          <p:nvPr/>
        </p:nvSpPr>
        <p:spPr bwMode="auto">
          <a:xfrm>
            <a:off x="7489396" y="47327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91550E53-3AA6-42C0-93B7-AE31B2C947A6}"/>
              </a:ext>
            </a:extLst>
          </p:cNvPr>
          <p:cNvSpPr/>
          <p:nvPr/>
        </p:nvSpPr>
        <p:spPr>
          <a:xfrm>
            <a:off x="8120091" y="4746694"/>
            <a:ext cx="1127109" cy="109748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2</a:t>
            </a: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xmlns="" id="{AB492542-426F-4942-9CFF-15B8D49CA773}"/>
              </a:ext>
            </a:extLst>
          </p:cNvPr>
          <p:cNvSpPr>
            <a:spLocks/>
          </p:cNvSpPr>
          <p:nvPr/>
        </p:nvSpPr>
        <p:spPr bwMode="auto">
          <a:xfrm>
            <a:off x="6638842" y="608800"/>
            <a:ext cx="340894" cy="30175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5C30E072-4658-4FB7-BA6A-E52B5466C845}"/>
              </a:ext>
            </a:extLst>
          </p:cNvPr>
          <p:cNvCxnSpPr>
            <a:cxnSpLocks/>
          </p:cNvCxnSpPr>
          <p:nvPr/>
        </p:nvCxnSpPr>
        <p:spPr>
          <a:xfrm>
            <a:off x="8692934" y="5871411"/>
            <a:ext cx="0" cy="1114926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xmlns="" id="{61D497ED-FBF1-4A27-97EE-E17CC4EC572D}"/>
              </a:ext>
            </a:extLst>
          </p:cNvPr>
          <p:cNvSpPr txBox="1">
            <a:spLocks/>
          </p:cNvSpPr>
          <p:nvPr/>
        </p:nvSpPr>
        <p:spPr>
          <a:xfrm>
            <a:off x="935469" y="1525967"/>
            <a:ext cx="6016201" cy="45128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Build the RFI / RFP</a:t>
            </a:r>
          </a:p>
        </p:txBody>
      </p:sp>
      <p:sp>
        <p:nvSpPr>
          <p:cNvPr id="23" name="Freeform 581">
            <a:extLst>
              <a:ext uri="{FF2B5EF4-FFF2-40B4-BE49-F238E27FC236}">
                <a16:creationId xmlns:a16="http://schemas.microsoft.com/office/drawing/2014/main" xmlns="" id="{E0B1A4A4-C670-40DC-93D5-375A20D6FF89}"/>
              </a:ext>
            </a:extLst>
          </p:cNvPr>
          <p:cNvSpPr>
            <a:spLocks noEditPoints="1"/>
          </p:cNvSpPr>
          <p:nvPr/>
        </p:nvSpPr>
        <p:spPr bwMode="auto">
          <a:xfrm>
            <a:off x="3103623" y="2383513"/>
            <a:ext cx="730777" cy="662582"/>
          </a:xfrm>
          <a:custGeom>
            <a:avLst/>
            <a:gdLst/>
            <a:ahLst/>
            <a:cxnLst>
              <a:cxn ang="0">
                <a:pos x="70" y="0"/>
              </a:cxn>
              <a:cxn ang="0">
                <a:pos x="0" y="70"/>
              </a:cxn>
              <a:cxn ang="0">
                <a:pos x="70" y="140"/>
              </a:cxn>
              <a:cxn ang="0">
                <a:pos x="140" y="70"/>
              </a:cxn>
              <a:cxn ang="0">
                <a:pos x="70" y="0"/>
              </a:cxn>
              <a:cxn ang="0">
                <a:pos x="87" y="116"/>
              </a:cxn>
              <a:cxn ang="0">
                <a:pos x="23" y="55"/>
              </a:cxn>
              <a:cxn ang="0">
                <a:pos x="32" y="49"/>
              </a:cxn>
              <a:cxn ang="0">
                <a:pos x="92" y="107"/>
              </a:cxn>
              <a:cxn ang="0">
                <a:pos x="87" y="116"/>
              </a:cxn>
              <a:cxn ang="0">
                <a:pos x="115" y="87"/>
              </a:cxn>
              <a:cxn ang="0">
                <a:pos x="109" y="92"/>
              </a:cxn>
              <a:cxn ang="0">
                <a:pos x="49" y="30"/>
              </a:cxn>
              <a:cxn ang="0">
                <a:pos x="52" y="24"/>
              </a:cxn>
              <a:cxn ang="0">
                <a:pos x="115" y="8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1" y="0"/>
                  <a:pt x="0" y="31"/>
                  <a:pt x="0" y="70"/>
                </a:cubicBezTo>
                <a:cubicBezTo>
                  <a:pt x="0" y="109"/>
                  <a:pt x="31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87" y="116"/>
                </a:moveTo>
                <a:cubicBezTo>
                  <a:pt x="79" y="120"/>
                  <a:pt x="17" y="127"/>
                  <a:pt x="23" y="55"/>
                </a:cubicBezTo>
                <a:cubicBezTo>
                  <a:pt x="23" y="55"/>
                  <a:pt x="25" y="42"/>
                  <a:pt x="32" y="49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7"/>
                  <a:pt x="95" y="113"/>
                  <a:pt x="87" y="116"/>
                </a:cubicBezTo>
                <a:close/>
                <a:moveTo>
                  <a:pt x="115" y="87"/>
                </a:moveTo>
                <a:cubicBezTo>
                  <a:pt x="114" y="95"/>
                  <a:pt x="109" y="92"/>
                  <a:pt x="109" y="92"/>
                </a:cubicBezTo>
                <a:cubicBezTo>
                  <a:pt x="49" y="30"/>
                  <a:pt x="49" y="30"/>
                  <a:pt x="49" y="30"/>
                </a:cubicBezTo>
                <a:cubicBezTo>
                  <a:pt x="45" y="25"/>
                  <a:pt x="52" y="24"/>
                  <a:pt x="52" y="24"/>
                </a:cubicBezTo>
                <a:cubicBezTo>
                  <a:pt x="124" y="7"/>
                  <a:pt x="116" y="79"/>
                  <a:pt x="115" y="87"/>
                </a:cubicBezTo>
                <a:close/>
              </a:path>
            </a:pathLst>
          </a:custGeom>
          <a:solidFill>
            <a:srgbClr val="FF0000">
              <a:alpha val="3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4" name="Freeform 625">
            <a:extLst>
              <a:ext uri="{FF2B5EF4-FFF2-40B4-BE49-F238E27FC236}">
                <a16:creationId xmlns:a16="http://schemas.microsoft.com/office/drawing/2014/main" xmlns="" id="{A476873A-4145-4820-8A58-5ECB2AEC8FA7}"/>
              </a:ext>
            </a:extLst>
          </p:cNvPr>
          <p:cNvSpPr>
            <a:spLocks/>
          </p:cNvSpPr>
          <p:nvPr/>
        </p:nvSpPr>
        <p:spPr bwMode="auto">
          <a:xfrm>
            <a:off x="4095044" y="2341149"/>
            <a:ext cx="839422" cy="710876"/>
          </a:xfrm>
          <a:custGeom>
            <a:avLst/>
            <a:gdLst/>
            <a:ahLst/>
            <a:cxnLst>
              <a:cxn ang="0">
                <a:pos x="111" y="44"/>
              </a:cxn>
              <a:cxn ang="0">
                <a:pos x="77" y="44"/>
              </a:cxn>
              <a:cxn ang="0">
                <a:pos x="77" y="11"/>
              </a:cxn>
              <a:cxn ang="0">
                <a:pos x="65" y="0"/>
              </a:cxn>
              <a:cxn ang="0">
                <a:pos x="57" y="0"/>
              </a:cxn>
              <a:cxn ang="0">
                <a:pos x="46" y="11"/>
              </a:cxn>
              <a:cxn ang="0">
                <a:pos x="46" y="44"/>
              </a:cxn>
              <a:cxn ang="0">
                <a:pos x="11" y="44"/>
              </a:cxn>
              <a:cxn ang="0">
                <a:pos x="0" y="56"/>
              </a:cxn>
              <a:cxn ang="0">
                <a:pos x="0" y="64"/>
              </a:cxn>
              <a:cxn ang="0">
                <a:pos x="11" y="75"/>
              </a:cxn>
              <a:cxn ang="0">
                <a:pos x="46" y="75"/>
              </a:cxn>
              <a:cxn ang="0">
                <a:pos x="46" y="111"/>
              </a:cxn>
              <a:cxn ang="0">
                <a:pos x="57" y="122"/>
              </a:cxn>
              <a:cxn ang="0">
                <a:pos x="65" y="122"/>
              </a:cxn>
              <a:cxn ang="0">
                <a:pos x="77" y="111"/>
              </a:cxn>
              <a:cxn ang="0">
                <a:pos x="77" y="75"/>
              </a:cxn>
              <a:cxn ang="0">
                <a:pos x="111" y="75"/>
              </a:cxn>
              <a:cxn ang="0">
                <a:pos x="123" y="64"/>
              </a:cxn>
              <a:cxn ang="0">
                <a:pos x="123" y="56"/>
              </a:cxn>
              <a:cxn ang="0">
                <a:pos x="111" y="44"/>
              </a:cxn>
            </a:cxnLst>
            <a:rect l="0" t="0" r="r" b="b"/>
            <a:pathLst>
              <a:path w="123" h="122">
                <a:moveTo>
                  <a:pt x="111" y="44"/>
                </a:moveTo>
                <a:cubicBezTo>
                  <a:pt x="77" y="44"/>
                  <a:pt x="77" y="44"/>
                  <a:pt x="77" y="44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5"/>
                  <a:pt x="72" y="0"/>
                  <a:pt x="65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1" y="0"/>
                  <a:pt x="46" y="5"/>
                  <a:pt x="46" y="11"/>
                </a:cubicBezTo>
                <a:cubicBezTo>
                  <a:pt x="46" y="44"/>
                  <a:pt x="46" y="44"/>
                  <a:pt x="46" y="44"/>
                </a:cubicBezTo>
                <a:cubicBezTo>
                  <a:pt x="11" y="44"/>
                  <a:pt x="11" y="44"/>
                  <a:pt x="11" y="44"/>
                </a:cubicBezTo>
                <a:cubicBezTo>
                  <a:pt x="5" y="44"/>
                  <a:pt x="0" y="49"/>
                  <a:pt x="0" y="56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70"/>
                  <a:pt x="5" y="75"/>
                  <a:pt x="11" y="75"/>
                </a:cubicBezTo>
                <a:cubicBezTo>
                  <a:pt x="46" y="75"/>
                  <a:pt x="46" y="75"/>
                  <a:pt x="46" y="75"/>
                </a:cubicBezTo>
                <a:cubicBezTo>
                  <a:pt x="46" y="111"/>
                  <a:pt x="46" y="111"/>
                  <a:pt x="46" y="111"/>
                </a:cubicBezTo>
                <a:cubicBezTo>
                  <a:pt x="46" y="117"/>
                  <a:pt x="51" y="122"/>
                  <a:pt x="57" y="122"/>
                </a:cubicBezTo>
                <a:cubicBezTo>
                  <a:pt x="65" y="122"/>
                  <a:pt x="65" y="122"/>
                  <a:pt x="65" y="122"/>
                </a:cubicBezTo>
                <a:cubicBezTo>
                  <a:pt x="72" y="122"/>
                  <a:pt x="77" y="117"/>
                  <a:pt x="77" y="111"/>
                </a:cubicBezTo>
                <a:cubicBezTo>
                  <a:pt x="77" y="75"/>
                  <a:pt x="77" y="75"/>
                  <a:pt x="77" y="75"/>
                </a:cubicBezTo>
                <a:cubicBezTo>
                  <a:pt x="111" y="75"/>
                  <a:pt x="111" y="75"/>
                  <a:pt x="111" y="75"/>
                </a:cubicBezTo>
                <a:cubicBezTo>
                  <a:pt x="118" y="75"/>
                  <a:pt x="123" y="70"/>
                  <a:pt x="123" y="64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49"/>
                  <a:pt x="118" y="44"/>
                  <a:pt x="111" y="44"/>
                </a:cubicBezTo>
                <a:close/>
              </a:path>
            </a:pathLst>
          </a:custGeom>
          <a:solidFill>
            <a:srgbClr val="43B02A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2E8E1FA8-C2FB-440F-B27B-0FAB924269B4}"/>
              </a:ext>
            </a:extLst>
          </p:cNvPr>
          <p:cNvSpPr txBox="1">
            <a:spLocks/>
          </p:cNvSpPr>
          <p:nvPr/>
        </p:nvSpPr>
        <p:spPr>
          <a:xfrm>
            <a:off x="159657" y="3570453"/>
            <a:ext cx="3672113" cy="23620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Blocker</a:t>
            </a:r>
          </a:p>
          <a:p>
            <a:pPr lvl="1" algn="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Time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Onerous systems requirements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Issues not valued by stakeholders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2F11E243-9325-44DB-B4A5-FDF62D4F755B}"/>
              </a:ext>
            </a:extLst>
          </p:cNvPr>
          <p:cNvSpPr txBox="1">
            <a:spLocks/>
          </p:cNvSpPr>
          <p:nvPr/>
        </p:nvSpPr>
        <p:spPr>
          <a:xfrm>
            <a:off x="4052463" y="3564147"/>
            <a:ext cx="4236475" cy="269151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Value Add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Coordinating variety of contributors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Gaining stakeholder approvals for RFP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Influencing process changes</a:t>
            </a:r>
          </a:p>
          <a:p>
            <a:pPr lvl="1"/>
            <a:endParaRPr lang="en-GB" sz="19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7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Procurement Journey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Freeform 91">
            <a:extLst>
              <a:ext uri="{FF2B5EF4-FFF2-40B4-BE49-F238E27FC236}">
                <a16:creationId xmlns:a16="http://schemas.microsoft.com/office/drawing/2014/main" xmlns="" id="{59F18D9C-B9CA-4938-9009-F335A7FA4951}"/>
              </a:ext>
            </a:extLst>
          </p:cNvPr>
          <p:cNvSpPr>
            <a:spLocks/>
          </p:cNvSpPr>
          <p:nvPr/>
        </p:nvSpPr>
        <p:spPr bwMode="auto">
          <a:xfrm>
            <a:off x="3655631" y="0"/>
            <a:ext cx="6284151" cy="7074947"/>
          </a:xfrm>
          <a:custGeom>
            <a:avLst/>
            <a:gdLst>
              <a:gd name="T0" fmla="*/ 297 w 1988"/>
              <a:gd name="T1" fmla="*/ 1187 h 1187"/>
              <a:gd name="T2" fmla="*/ 6 w 1988"/>
              <a:gd name="T3" fmla="*/ 968 h 1187"/>
              <a:gd name="T4" fmla="*/ 1103 w 1988"/>
              <a:gd name="T5" fmla="*/ 458 h 1187"/>
              <a:gd name="T6" fmla="*/ 793 w 1988"/>
              <a:gd name="T7" fmla="*/ 231 h 1187"/>
              <a:gd name="T8" fmla="*/ 1250 w 1988"/>
              <a:gd name="T9" fmla="*/ 0 h 1187"/>
              <a:gd name="T10" fmla="*/ 1337 w 1988"/>
              <a:gd name="T11" fmla="*/ 0 h 1187"/>
              <a:gd name="T12" fmla="*/ 1125 w 1988"/>
              <a:gd name="T13" fmla="*/ 112 h 1187"/>
              <a:gd name="T14" fmla="*/ 1130 w 1988"/>
              <a:gd name="T15" fmla="*/ 221 h 1187"/>
              <a:gd name="T16" fmla="*/ 1670 w 1988"/>
              <a:gd name="T17" fmla="*/ 365 h 1187"/>
              <a:gd name="T18" fmla="*/ 1869 w 1988"/>
              <a:gd name="T19" fmla="*/ 640 h 1187"/>
              <a:gd name="T20" fmla="*/ 1871 w 1988"/>
              <a:gd name="T21" fmla="*/ 1187 h 1187"/>
              <a:gd name="T22" fmla="*/ 297 w 1988"/>
              <a:gd name="T23" fmla="*/ 1187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88" h="1187">
                <a:moveTo>
                  <a:pt x="297" y="1187"/>
                </a:moveTo>
                <a:cubicBezTo>
                  <a:pt x="105" y="1128"/>
                  <a:pt x="8" y="1044"/>
                  <a:pt x="6" y="968"/>
                </a:cubicBezTo>
                <a:cubicBezTo>
                  <a:pt x="0" y="685"/>
                  <a:pt x="1498" y="615"/>
                  <a:pt x="1103" y="458"/>
                </a:cubicBezTo>
                <a:cubicBezTo>
                  <a:pt x="894" y="375"/>
                  <a:pt x="786" y="294"/>
                  <a:pt x="793" y="231"/>
                </a:cubicBezTo>
                <a:cubicBezTo>
                  <a:pt x="801" y="159"/>
                  <a:pt x="900" y="68"/>
                  <a:pt x="1250" y="0"/>
                </a:cubicBezTo>
                <a:cubicBezTo>
                  <a:pt x="1337" y="0"/>
                  <a:pt x="1337" y="0"/>
                  <a:pt x="1337" y="0"/>
                </a:cubicBezTo>
                <a:cubicBezTo>
                  <a:pt x="1294" y="18"/>
                  <a:pt x="1190" y="64"/>
                  <a:pt x="1125" y="112"/>
                </a:cubicBezTo>
                <a:cubicBezTo>
                  <a:pt x="1051" y="166"/>
                  <a:pt x="1073" y="199"/>
                  <a:pt x="1130" y="221"/>
                </a:cubicBezTo>
                <a:cubicBezTo>
                  <a:pt x="1297" y="287"/>
                  <a:pt x="1500" y="304"/>
                  <a:pt x="1670" y="365"/>
                </a:cubicBezTo>
                <a:cubicBezTo>
                  <a:pt x="1778" y="403"/>
                  <a:pt x="1988" y="496"/>
                  <a:pt x="1869" y="640"/>
                </a:cubicBezTo>
                <a:cubicBezTo>
                  <a:pt x="1737" y="799"/>
                  <a:pt x="1318" y="922"/>
                  <a:pt x="1871" y="1187"/>
                </a:cubicBezTo>
                <a:cubicBezTo>
                  <a:pt x="297" y="1187"/>
                  <a:pt x="297" y="1187"/>
                  <a:pt x="297" y="1187"/>
                </a:cubicBezTo>
                <a:close/>
              </a:path>
            </a:pathLst>
          </a:custGeom>
          <a:solidFill>
            <a:srgbClr val="000000">
              <a:alpha val="10980"/>
            </a:srgbClr>
          </a:solidFill>
          <a:ln>
            <a:noFill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xmlns="" id="{6B3834BF-DE86-4EF1-BD29-DC6AEB128D84}"/>
              </a:ext>
            </a:extLst>
          </p:cNvPr>
          <p:cNvSpPr>
            <a:spLocks/>
          </p:cNvSpPr>
          <p:nvPr/>
        </p:nvSpPr>
        <p:spPr bwMode="auto">
          <a:xfrm>
            <a:off x="5620415" y="5903495"/>
            <a:ext cx="1579701" cy="1171452"/>
          </a:xfrm>
          <a:custGeom>
            <a:avLst/>
            <a:gdLst>
              <a:gd name="T0" fmla="*/ 222 w 380"/>
              <a:gd name="T1" fmla="*/ 242 h 242"/>
              <a:gd name="T2" fmla="*/ 380 w 380"/>
              <a:gd name="T3" fmla="*/ 242 h 242"/>
              <a:gd name="T4" fmla="*/ 186 w 380"/>
              <a:gd name="T5" fmla="*/ 156 h 242"/>
              <a:gd name="T6" fmla="*/ 84 w 380"/>
              <a:gd name="T7" fmla="*/ 0 h 242"/>
              <a:gd name="T8" fmla="*/ 18 w 380"/>
              <a:gd name="T9" fmla="*/ 0 h 242"/>
              <a:gd name="T10" fmla="*/ 139 w 380"/>
              <a:gd name="T11" fmla="*/ 194 h 242"/>
              <a:gd name="T12" fmla="*/ 222 w 380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0" h="242">
                <a:moveTo>
                  <a:pt x="222" y="242"/>
                </a:moveTo>
                <a:cubicBezTo>
                  <a:pt x="380" y="242"/>
                  <a:pt x="380" y="242"/>
                  <a:pt x="380" y="242"/>
                </a:cubicBezTo>
                <a:cubicBezTo>
                  <a:pt x="306" y="217"/>
                  <a:pt x="238" y="189"/>
                  <a:pt x="186" y="156"/>
                </a:cubicBezTo>
                <a:cubicBezTo>
                  <a:pt x="103" y="103"/>
                  <a:pt x="69" y="50"/>
                  <a:pt x="8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66"/>
                  <a:pt x="50" y="133"/>
                  <a:pt x="139" y="194"/>
                </a:cubicBezTo>
                <a:cubicBezTo>
                  <a:pt x="164" y="211"/>
                  <a:pt x="191" y="227"/>
                  <a:pt x="222" y="242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6" name="Freeform 92">
            <a:extLst>
              <a:ext uri="{FF2B5EF4-FFF2-40B4-BE49-F238E27FC236}">
                <a16:creationId xmlns:a16="http://schemas.microsoft.com/office/drawing/2014/main" xmlns="" id="{F834C2AD-1A5A-47F2-A778-5D30C6672F94}"/>
              </a:ext>
            </a:extLst>
          </p:cNvPr>
          <p:cNvSpPr>
            <a:spLocks/>
          </p:cNvSpPr>
          <p:nvPr/>
        </p:nvSpPr>
        <p:spPr bwMode="auto">
          <a:xfrm>
            <a:off x="5770782" y="4612106"/>
            <a:ext cx="1579701" cy="1070448"/>
          </a:xfrm>
          <a:custGeom>
            <a:avLst/>
            <a:gdLst>
              <a:gd name="T0" fmla="*/ 425 w 425"/>
              <a:gd name="T1" fmla="*/ 0 h 166"/>
              <a:gd name="T2" fmla="*/ 72 w 425"/>
              <a:gd name="T3" fmla="*/ 166 h 166"/>
              <a:gd name="T4" fmla="*/ 0 w 425"/>
              <a:gd name="T5" fmla="*/ 166 h 166"/>
              <a:gd name="T6" fmla="*/ 312 w 425"/>
              <a:gd name="T7" fmla="*/ 0 h 166"/>
              <a:gd name="T8" fmla="*/ 425 w 425"/>
              <a:gd name="T9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5" h="166">
                <a:moveTo>
                  <a:pt x="425" y="0"/>
                </a:moveTo>
                <a:cubicBezTo>
                  <a:pt x="316" y="42"/>
                  <a:pt x="159" y="83"/>
                  <a:pt x="72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72" y="81"/>
                  <a:pt x="212" y="37"/>
                  <a:pt x="312" y="0"/>
                </a:cubicBezTo>
                <a:cubicBezTo>
                  <a:pt x="425" y="0"/>
                  <a:pt x="425" y="0"/>
                  <a:pt x="425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7" name="Freeform 93">
            <a:extLst>
              <a:ext uri="{FF2B5EF4-FFF2-40B4-BE49-F238E27FC236}">
                <a16:creationId xmlns:a16="http://schemas.microsoft.com/office/drawing/2014/main" xmlns="" id="{E3D157BA-8CEF-4ACE-BD8A-2DBA4BC6E6C0}"/>
              </a:ext>
            </a:extLst>
          </p:cNvPr>
          <p:cNvSpPr>
            <a:spLocks/>
          </p:cNvSpPr>
          <p:nvPr/>
        </p:nvSpPr>
        <p:spPr bwMode="auto">
          <a:xfrm>
            <a:off x="7136850" y="3382951"/>
            <a:ext cx="1400750" cy="1070447"/>
          </a:xfrm>
          <a:custGeom>
            <a:avLst/>
            <a:gdLst>
              <a:gd name="T0" fmla="*/ 360 w 360"/>
              <a:gd name="T1" fmla="*/ 0 h 124"/>
              <a:gd name="T2" fmla="*/ 104 w 360"/>
              <a:gd name="T3" fmla="*/ 124 h 124"/>
              <a:gd name="T4" fmla="*/ 0 w 360"/>
              <a:gd name="T5" fmla="*/ 124 h 124"/>
              <a:gd name="T6" fmla="*/ 309 w 360"/>
              <a:gd name="T7" fmla="*/ 0 h 124"/>
              <a:gd name="T8" fmla="*/ 360 w 360"/>
              <a:gd name="T9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124">
                <a:moveTo>
                  <a:pt x="360" y="0"/>
                </a:moveTo>
                <a:cubicBezTo>
                  <a:pt x="311" y="39"/>
                  <a:pt x="216" y="80"/>
                  <a:pt x="104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27" y="80"/>
                  <a:pt x="247" y="40"/>
                  <a:pt x="309" y="0"/>
                </a:cubicBezTo>
                <a:cubicBezTo>
                  <a:pt x="360" y="0"/>
                  <a:pt x="360" y="0"/>
                  <a:pt x="36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8" name="Freeform 94">
            <a:extLst>
              <a:ext uri="{FF2B5EF4-FFF2-40B4-BE49-F238E27FC236}">
                <a16:creationId xmlns:a16="http://schemas.microsoft.com/office/drawing/2014/main" xmlns="" id="{2B0D53C0-F7EB-47CE-91F7-C94A4BCCE800}"/>
              </a:ext>
            </a:extLst>
          </p:cNvPr>
          <p:cNvSpPr>
            <a:spLocks/>
          </p:cNvSpPr>
          <p:nvPr/>
        </p:nvSpPr>
        <p:spPr bwMode="auto">
          <a:xfrm>
            <a:off x="7868598" y="2542674"/>
            <a:ext cx="948134" cy="713653"/>
          </a:xfrm>
          <a:custGeom>
            <a:avLst/>
            <a:gdLst>
              <a:gd name="T0" fmla="*/ 62 w 218"/>
              <a:gd name="T1" fmla="*/ 0 h 116"/>
              <a:gd name="T2" fmla="*/ 177 w 218"/>
              <a:gd name="T3" fmla="*/ 116 h 116"/>
              <a:gd name="T4" fmla="*/ 133 w 218"/>
              <a:gd name="T5" fmla="*/ 116 h 116"/>
              <a:gd name="T6" fmla="*/ 0 w 218"/>
              <a:gd name="T7" fmla="*/ 0 h 116"/>
              <a:gd name="T8" fmla="*/ 62 w 218"/>
              <a:gd name="T9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16">
                <a:moveTo>
                  <a:pt x="62" y="0"/>
                </a:moveTo>
                <a:cubicBezTo>
                  <a:pt x="99" y="13"/>
                  <a:pt x="218" y="53"/>
                  <a:pt x="177" y="116"/>
                </a:cubicBezTo>
                <a:cubicBezTo>
                  <a:pt x="133" y="116"/>
                  <a:pt x="133" y="116"/>
                  <a:pt x="133" y="116"/>
                </a:cubicBezTo>
                <a:cubicBezTo>
                  <a:pt x="185" y="54"/>
                  <a:pt x="44" y="15"/>
                  <a:pt x="0" y="0"/>
                </a:cubicBezTo>
                <a:cubicBezTo>
                  <a:pt x="62" y="0"/>
                  <a:pt x="62" y="0"/>
                  <a:pt x="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0" name="Freeform 95">
            <a:extLst>
              <a:ext uri="{FF2B5EF4-FFF2-40B4-BE49-F238E27FC236}">
                <a16:creationId xmlns:a16="http://schemas.microsoft.com/office/drawing/2014/main" xmlns="" id="{C5E31672-7C97-49EB-9F84-C07A9A6939B4}"/>
              </a:ext>
            </a:extLst>
          </p:cNvPr>
          <p:cNvSpPr>
            <a:spLocks/>
          </p:cNvSpPr>
          <p:nvPr/>
        </p:nvSpPr>
        <p:spPr bwMode="auto">
          <a:xfrm>
            <a:off x="7302357" y="2136820"/>
            <a:ext cx="681791" cy="305657"/>
          </a:xfrm>
          <a:custGeom>
            <a:avLst/>
            <a:gdLst>
              <a:gd name="T0" fmla="*/ 59 w 198"/>
              <a:gd name="T1" fmla="*/ 0 h 47"/>
              <a:gd name="T2" fmla="*/ 198 w 198"/>
              <a:gd name="T3" fmla="*/ 47 h 47"/>
              <a:gd name="T4" fmla="*/ 136 w 198"/>
              <a:gd name="T5" fmla="*/ 47 h 47"/>
              <a:gd name="T6" fmla="*/ 0 w 198"/>
              <a:gd name="T7" fmla="*/ 0 h 47"/>
              <a:gd name="T8" fmla="*/ 59 w 198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" h="47">
                <a:moveTo>
                  <a:pt x="59" y="0"/>
                </a:moveTo>
                <a:cubicBezTo>
                  <a:pt x="109" y="18"/>
                  <a:pt x="159" y="34"/>
                  <a:pt x="198" y="47"/>
                </a:cubicBezTo>
                <a:cubicBezTo>
                  <a:pt x="136" y="47"/>
                  <a:pt x="136" y="47"/>
                  <a:pt x="136" y="47"/>
                </a:cubicBezTo>
                <a:cubicBezTo>
                  <a:pt x="93" y="33"/>
                  <a:pt x="46" y="17"/>
                  <a:pt x="0" y="0"/>
                </a:cubicBezTo>
                <a:cubicBezTo>
                  <a:pt x="59" y="0"/>
                  <a:pt x="59" y="0"/>
                  <a:pt x="5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1" name="Freeform 96">
            <a:extLst>
              <a:ext uri="{FF2B5EF4-FFF2-40B4-BE49-F238E27FC236}">
                <a16:creationId xmlns:a16="http://schemas.microsoft.com/office/drawing/2014/main" xmlns="" id="{803EBAC3-85B5-4297-9465-CEC232DAA2C8}"/>
              </a:ext>
            </a:extLst>
          </p:cNvPr>
          <p:cNvSpPr>
            <a:spLocks/>
          </p:cNvSpPr>
          <p:nvPr/>
        </p:nvSpPr>
        <p:spPr bwMode="auto">
          <a:xfrm>
            <a:off x="6900415" y="1803164"/>
            <a:ext cx="472870" cy="270344"/>
          </a:xfrm>
          <a:custGeom>
            <a:avLst/>
            <a:gdLst>
              <a:gd name="T0" fmla="*/ 52 w 167"/>
              <a:gd name="T1" fmla="*/ 0 h 50"/>
              <a:gd name="T2" fmla="*/ 167 w 167"/>
              <a:gd name="T3" fmla="*/ 50 h 50"/>
              <a:gd name="T4" fmla="*/ 110 w 167"/>
              <a:gd name="T5" fmla="*/ 50 h 50"/>
              <a:gd name="T6" fmla="*/ 0 w 167"/>
              <a:gd name="T7" fmla="*/ 0 h 50"/>
              <a:gd name="T8" fmla="*/ 52 w 16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" h="50">
                <a:moveTo>
                  <a:pt x="52" y="0"/>
                </a:moveTo>
                <a:cubicBezTo>
                  <a:pt x="87" y="18"/>
                  <a:pt x="127" y="34"/>
                  <a:pt x="167" y="50"/>
                </a:cubicBezTo>
                <a:cubicBezTo>
                  <a:pt x="110" y="50"/>
                  <a:pt x="110" y="50"/>
                  <a:pt x="110" y="50"/>
                </a:cubicBezTo>
                <a:cubicBezTo>
                  <a:pt x="70" y="34"/>
                  <a:pt x="32" y="18"/>
                  <a:pt x="0" y="0"/>
                </a:cubicBezTo>
                <a:cubicBezTo>
                  <a:pt x="52" y="0"/>
                  <a:pt x="52" y="0"/>
                  <a:pt x="5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EA398D28-DA73-4744-9BF5-9339BA162F92}"/>
              </a:ext>
            </a:extLst>
          </p:cNvPr>
          <p:cNvSpPr>
            <a:spLocks/>
          </p:cNvSpPr>
          <p:nvPr/>
        </p:nvSpPr>
        <p:spPr bwMode="auto">
          <a:xfrm>
            <a:off x="6644632" y="1469509"/>
            <a:ext cx="343124" cy="270343"/>
          </a:xfrm>
          <a:custGeom>
            <a:avLst/>
            <a:gdLst>
              <a:gd name="T0" fmla="*/ 38 w 106"/>
              <a:gd name="T1" fmla="*/ 0 h 47"/>
              <a:gd name="T2" fmla="*/ 106 w 106"/>
              <a:gd name="T3" fmla="*/ 47 h 47"/>
              <a:gd name="T4" fmla="*/ 57 w 106"/>
              <a:gd name="T5" fmla="*/ 47 h 47"/>
              <a:gd name="T6" fmla="*/ 0 w 106"/>
              <a:gd name="T7" fmla="*/ 0 h 47"/>
              <a:gd name="T8" fmla="*/ 38 w 106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47">
                <a:moveTo>
                  <a:pt x="38" y="0"/>
                </a:moveTo>
                <a:cubicBezTo>
                  <a:pt x="54" y="16"/>
                  <a:pt x="78" y="32"/>
                  <a:pt x="106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31" y="32"/>
                  <a:pt x="11" y="16"/>
                  <a:pt x="0" y="0"/>
                </a:cubicBezTo>
                <a:cubicBezTo>
                  <a:pt x="38" y="0"/>
                  <a:pt x="38" y="0"/>
                  <a:pt x="3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xmlns="" id="{79ED14EC-7458-44E6-97F0-F1742D1EFAEE}"/>
              </a:ext>
            </a:extLst>
          </p:cNvPr>
          <p:cNvSpPr>
            <a:spLocks/>
          </p:cNvSpPr>
          <p:nvPr/>
        </p:nvSpPr>
        <p:spPr bwMode="auto">
          <a:xfrm>
            <a:off x="6564421" y="966707"/>
            <a:ext cx="171431" cy="421161"/>
          </a:xfrm>
          <a:custGeom>
            <a:avLst/>
            <a:gdLst>
              <a:gd name="T0" fmla="*/ 39 w 43"/>
              <a:gd name="T1" fmla="*/ 0 h 53"/>
              <a:gd name="T2" fmla="*/ 43 w 43"/>
              <a:gd name="T3" fmla="*/ 53 h 53"/>
              <a:gd name="T4" fmla="*/ 9 w 43"/>
              <a:gd name="T5" fmla="*/ 53 h 53"/>
              <a:gd name="T6" fmla="*/ 14 w 43"/>
              <a:gd name="T7" fmla="*/ 0 h 53"/>
              <a:gd name="T8" fmla="*/ 39 w 43"/>
              <a:gd name="T9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" h="53">
                <a:moveTo>
                  <a:pt x="39" y="0"/>
                </a:moveTo>
                <a:cubicBezTo>
                  <a:pt x="27" y="17"/>
                  <a:pt x="29" y="35"/>
                  <a:pt x="43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1" y="37"/>
                  <a:pt x="0" y="19"/>
                  <a:pt x="14" y="0"/>
                </a:cubicBezTo>
                <a:cubicBezTo>
                  <a:pt x="39" y="0"/>
                  <a:pt x="39" y="0"/>
                  <a:pt x="3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A4B713C3-8C73-4229-B39D-91AAB2346FDA}"/>
              </a:ext>
            </a:extLst>
          </p:cNvPr>
          <p:cNvSpPr>
            <a:spLocks/>
          </p:cNvSpPr>
          <p:nvPr/>
        </p:nvSpPr>
        <p:spPr bwMode="auto">
          <a:xfrm>
            <a:off x="6927951" y="406031"/>
            <a:ext cx="249004" cy="14747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89B78275-9E8B-4375-AD36-A214B2FE3559}"/>
              </a:ext>
            </a:extLst>
          </p:cNvPr>
          <p:cNvSpPr>
            <a:spLocks/>
          </p:cNvSpPr>
          <p:nvPr/>
        </p:nvSpPr>
        <p:spPr bwMode="auto">
          <a:xfrm>
            <a:off x="7100521" y="263365"/>
            <a:ext cx="249004" cy="115322"/>
          </a:xfrm>
          <a:custGeom>
            <a:avLst/>
            <a:gdLst>
              <a:gd name="T0" fmla="*/ 77 w 77"/>
              <a:gd name="T1" fmla="*/ 0 h 18"/>
              <a:gd name="T2" fmla="*/ 32 w 77"/>
              <a:gd name="T3" fmla="*/ 18 h 18"/>
              <a:gd name="T4" fmla="*/ 0 w 77"/>
              <a:gd name="T5" fmla="*/ 18 h 18"/>
              <a:gd name="T6" fmla="*/ 46 w 77"/>
              <a:gd name="T7" fmla="*/ 0 h 18"/>
              <a:gd name="T8" fmla="*/ 77 w 77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8">
                <a:moveTo>
                  <a:pt x="77" y="0"/>
                </a:moveTo>
                <a:cubicBezTo>
                  <a:pt x="62" y="6"/>
                  <a:pt x="46" y="12"/>
                  <a:pt x="32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5" y="12"/>
                  <a:pt x="30" y="6"/>
                  <a:pt x="46" y="0"/>
                </a:cubicBezTo>
                <a:cubicBezTo>
                  <a:pt x="77" y="0"/>
                  <a:pt x="77" y="0"/>
                  <a:pt x="77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6F4AB2C-9F51-4544-BF27-3EFC82D0A749}"/>
              </a:ext>
            </a:extLst>
          </p:cNvPr>
          <p:cNvSpPr>
            <a:spLocks/>
          </p:cNvSpPr>
          <p:nvPr/>
        </p:nvSpPr>
        <p:spPr bwMode="auto">
          <a:xfrm>
            <a:off x="7302357" y="150963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xmlns="" id="{83E6F814-E25E-4DA8-A365-11D6FA7EBE48}"/>
              </a:ext>
            </a:extLst>
          </p:cNvPr>
          <p:cNvSpPr>
            <a:spLocks/>
          </p:cNvSpPr>
          <p:nvPr/>
        </p:nvSpPr>
        <p:spPr bwMode="auto">
          <a:xfrm>
            <a:off x="7489396" y="47327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91550E53-3AA6-42C0-93B7-AE31B2C947A6}"/>
              </a:ext>
            </a:extLst>
          </p:cNvPr>
          <p:cNvSpPr/>
          <p:nvPr/>
        </p:nvSpPr>
        <p:spPr>
          <a:xfrm>
            <a:off x="8120091" y="4746694"/>
            <a:ext cx="1127109" cy="109748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3</a:t>
            </a: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xmlns="" id="{AB492542-426F-4942-9CFF-15B8D49CA773}"/>
              </a:ext>
            </a:extLst>
          </p:cNvPr>
          <p:cNvSpPr>
            <a:spLocks/>
          </p:cNvSpPr>
          <p:nvPr/>
        </p:nvSpPr>
        <p:spPr bwMode="auto">
          <a:xfrm>
            <a:off x="6638842" y="608800"/>
            <a:ext cx="340894" cy="30175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5C30E072-4658-4FB7-BA6A-E52B5466C845}"/>
              </a:ext>
            </a:extLst>
          </p:cNvPr>
          <p:cNvCxnSpPr>
            <a:cxnSpLocks/>
          </p:cNvCxnSpPr>
          <p:nvPr/>
        </p:nvCxnSpPr>
        <p:spPr>
          <a:xfrm>
            <a:off x="8692934" y="5871411"/>
            <a:ext cx="0" cy="1114926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xmlns="" id="{61D497ED-FBF1-4A27-97EE-E17CC4EC572D}"/>
              </a:ext>
            </a:extLst>
          </p:cNvPr>
          <p:cNvSpPr txBox="1">
            <a:spLocks/>
          </p:cNvSpPr>
          <p:nvPr/>
        </p:nvSpPr>
        <p:spPr>
          <a:xfrm>
            <a:off x="920955" y="1525967"/>
            <a:ext cx="6016201" cy="45128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Issue and Manage the RFI / RFP</a:t>
            </a:r>
          </a:p>
        </p:txBody>
      </p:sp>
      <p:sp>
        <p:nvSpPr>
          <p:cNvPr id="23" name="Freeform 581">
            <a:extLst>
              <a:ext uri="{FF2B5EF4-FFF2-40B4-BE49-F238E27FC236}">
                <a16:creationId xmlns:a16="http://schemas.microsoft.com/office/drawing/2014/main" xmlns="" id="{E0B1A4A4-C670-40DC-93D5-375A20D6FF89}"/>
              </a:ext>
            </a:extLst>
          </p:cNvPr>
          <p:cNvSpPr>
            <a:spLocks noEditPoints="1"/>
          </p:cNvSpPr>
          <p:nvPr/>
        </p:nvSpPr>
        <p:spPr bwMode="auto">
          <a:xfrm>
            <a:off x="3103626" y="2383513"/>
            <a:ext cx="730777" cy="662582"/>
          </a:xfrm>
          <a:custGeom>
            <a:avLst/>
            <a:gdLst/>
            <a:ahLst/>
            <a:cxnLst>
              <a:cxn ang="0">
                <a:pos x="70" y="0"/>
              </a:cxn>
              <a:cxn ang="0">
                <a:pos x="0" y="70"/>
              </a:cxn>
              <a:cxn ang="0">
                <a:pos x="70" y="140"/>
              </a:cxn>
              <a:cxn ang="0">
                <a:pos x="140" y="70"/>
              </a:cxn>
              <a:cxn ang="0">
                <a:pos x="70" y="0"/>
              </a:cxn>
              <a:cxn ang="0">
                <a:pos x="87" y="116"/>
              </a:cxn>
              <a:cxn ang="0">
                <a:pos x="23" y="55"/>
              </a:cxn>
              <a:cxn ang="0">
                <a:pos x="32" y="49"/>
              </a:cxn>
              <a:cxn ang="0">
                <a:pos x="92" y="107"/>
              </a:cxn>
              <a:cxn ang="0">
                <a:pos x="87" y="116"/>
              </a:cxn>
              <a:cxn ang="0">
                <a:pos x="115" y="87"/>
              </a:cxn>
              <a:cxn ang="0">
                <a:pos x="109" y="92"/>
              </a:cxn>
              <a:cxn ang="0">
                <a:pos x="49" y="30"/>
              </a:cxn>
              <a:cxn ang="0">
                <a:pos x="52" y="24"/>
              </a:cxn>
              <a:cxn ang="0">
                <a:pos x="115" y="8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1" y="0"/>
                  <a:pt x="0" y="31"/>
                  <a:pt x="0" y="70"/>
                </a:cubicBezTo>
                <a:cubicBezTo>
                  <a:pt x="0" y="109"/>
                  <a:pt x="31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87" y="116"/>
                </a:moveTo>
                <a:cubicBezTo>
                  <a:pt x="79" y="120"/>
                  <a:pt x="17" y="127"/>
                  <a:pt x="23" y="55"/>
                </a:cubicBezTo>
                <a:cubicBezTo>
                  <a:pt x="23" y="55"/>
                  <a:pt x="25" y="42"/>
                  <a:pt x="32" y="49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7"/>
                  <a:pt x="95" y="113"/>
                  <a:pt x="87" y="116"/>
                </a:cubicBezTo>
                <a:close/>
                <a:moveTo>
                  <a:pt x="115" y="87"/>
                </a:moveTo>
                <a:cubicBezTo>
                  <a:pt x="114" y="95"/>
                  <a:pt x="109" y="92"/>
                  <a:pt x="109" y="92"/>
                </a:cubicBezTo>
                <a:cubicBezTo>
                  <a:pt x="49" y="30"/>
                  <a:pt x="49" y="30"/>
                  <a:pt x="49" y="30"/>
                </a:cubicBezTo>
                <a:cubicBezTo>
                  <a:pt x="45" y="25"/>
                  <a:pt x="52" y="24"/>
                  <a:pt x="52" y="24"/>
                </a:cubicBezTo>
                <a:cubicBezTo>
                  <a:pt x="124" y="7"/>
                  <a:pt x="116" y="79"/>
                  <a:pt x="115" y="87"/>
                </a:cubicBezTo>
                <a:close/>
              </a:path>
            </a:pathLst>
          </a:custGeom>
          <a:solidFill>
            <a:srgbClr val="FF0000">
              <a:alpha val="3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4" name="Freeform 625">
            <a:extLst>
              <a:ext uri="{FF2B5EF4-FFF2-40B4-BE49-F238E27FC236}">
                <a16:creationId xmlns:a16="http://schemas.microsoft.com/office/drawing/2014/main" xmlns="" id="{A476873A-4145-4820-8A58-5ECB2AEC8FA7}"/>
              </a:ext>
            </a:extLst>
          </p:cNvPr>
          <p:cNvSpPr>
            <a:spLocks/>
          </p:cNvSpPr>
          <p:nvPr/>
        </p:nvSpPr>
        <p:spPr bwMode="auto">
          <a:xfrm>
            <a:off x="4095050" y="2341149"/>
            <a:ext cx="839422" cy="710876"/>
          </a:xfrm>
          <a:custGeom>
            <a:avLst/>
            <a:gdLst/>
            <a:ahLst/>
            <a:cxnLst>
              <a:cxn ang="0">
                <a:pos x="111" y="44"/>
              </a:cxn>
              <a:cxn ang="0">
                <a:pos x="77" y="44"/>
              </a:cxn>
              <a:cxn ang="0">
                <a:pos x="77" y="11"/>
              </a:cxn>
              <a:cxn ang="0">
                <a:pos x="65" y="0"/>
              </a:cxn>
              <a:cxn ang="0">
                <a:pos x="57" y="0"/>
              </a:cxn>
              <a:cxn ang="0">
                <a:pos x="46" y="11"/>
              </a:cxn>
              <a:cxn ang="0">
                <a:pos x="46" y="44"/>
              </a:cxn>
              <a:cxn ang="0">
                <a:pos x="11" y="44"/>
              </a:cxn>
              <a:cxn ang="0">
                <a:pos x="0" y="56"/>
              </a:cxn>
              <a:cxn ang="0">
                <a:pos x="0" y="64"/>
              </a:cxn>
              <a:cxn ang="0">
                <a:pos x="11" y="75"/>
              </a:cxn>
              <a:cxn ang="0">
                <a:pos x="46" y="75"/>
              </a:cxn>
              <a:cxn ang="0">
                <a:pos x="46" y="111"/>
              </a:cxn>
              <a:cxn ang="0">
                <a:pos x="57" y="122"/>
              </a:cxn>
              <a:cxn ang="0">
                <a:pos x="65" y="122"/>
              </a:cxn>
              <a:cxn ang="0">
                <a:pos x="77" y="111"/>
              </a:cxn>
              <a:cxn ang="0">
                <a:pos x="77" y="75"/>
              </a:cxn>
              <a:cxn ang="0">
                <a:pos x="111" y="75"/>
              </a:cxn>
              <a:cxn ang="0">
                <a:pos x="123" y="64"/>
              </a:cxn>
              <a:cxn ang="0">
                <a:pos x="123" y="56"/>
              </a:cxn>
              <a:cxn ang="0">
                <a:pos x="111" y="44"/>
              </a:cxn>
            </a:cxnLst>
            <a:rect l="0" t="0" r="r" b="b"/>
            <a:pathLst>
              <a:path w="123" h="122">
                <a:moveTo>
                  <a:pt x="111" y="44"/>
                </a:moveTo>
                <a:cubicBezTo>
                  <a:pt x="77" y="44"/>
                  <a:pt x="77" y="44"/>
                  <a:pt x="77" y="44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5"/>
                  <a:pt x="72" y="0"/>
                  <a:pt x="65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1" y="0"/>
                  <a:pt x="46" y="5"/>
                  <a:pt x="46" y="11"/>
                </a:cubicBezTo>
                <a:cubicBezTo>
                  <a:pt x="46" y="44"/>
                  <a:pt x="46" y="44"/>
                  <a:pt x="46" y="44"/>
                </a:cubicBezTo>
                <a:cubicBezTo>
                  <a:pt x="11" y="44"/>
                  <a:pt x="11" y="44"/>
                  <a:pt x="11" y="44"/>
                </a:cubicBezTo>
                <a:cubicBezTo>
                  <a:pt x="5" y="44"/>
                  <a:pt x="0" y="49"/>
                  <a:pt x="0" y="56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70"/>
                  <a:pt x="5" y="75"/>
                  <a:pt x="11" y="75"/>
                </a:cubicBezTo>
                <a:cubicBezTo>
                  <a:pt x="46" y="75"/>
                  <a:pt x="46" y="75"/>
                  <a:pt x="46" y="75"/>
                </a:cubicBezTo>
                <a:cubicBezTo>
                  <a:pt x="46" y="111"/>
                  <a:pt x="46" y="111"/>
                  <a:pt x="46" y="111"/>
                </a:cubicBezTo>
                <a:cubicBezTo>
                  <a:pt x="46" y="117"/>
                  <a:pt x="51" y="122"/>
                  <a:pt x="57" y="122"/>
                </a:cubicBezTo>
                <a:cubicBezTo>
                  <a:pt x="65" y="122"/>
                  <a:pt x="65" y="122"/>
                  <a:pt x="65" y="122"/>
                </a:cubicBezTo>
                <a:cubicBezTo>
                  <a:pt x="72" y="122"/>
                  <a:pt x="77" y="117"/>
                  <a:pt x="77" y="111"/>
                </a:cubicBezTo>
                <a:cubicBezTo>
                  <a:pt x="77" y="75"/>
                  <a:pt x="77" y="75"/>
                  <a:pt x="77" y="75"/>
                </a:cubicBezTo>
                <a:cubicBezTo>
                  <a:pt x="111" y="75"/>
                  <a:pt x="111" y="75"/>
                  <a:pt x="111" y="75"/>
                </a:cubicBezTo>
                <a:cubicBezTo>
                  <a:pt x="118" y="75"/>
                  <a:pt x="123" y="70"/>
                  <a:pt x="123" y="64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49"/>
                  <a:pt x="118" y="44"/>
                  <a:pt x="111" y="44"/>
                </a:cubicBezTo>
                <a:close/>
              </a:path>
            </a:pathLst>
          </a:custGeom>
          <a:solidFill>
            <a:srgbClr val="43B02A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2E8E1FA8-C2FB-440F-B27B-0FAB924269B4}"/>
              </a:ext>
            </a:extLst>
          </p:cNvPr>
          <p:cNvSpPr txBox="1">
            <a:spLocks/>
          </p:cNvSpPr>
          <p:nvPr/>
        </p:nvSpPr>
        <p:spPr>
          <a:xfrm>
            <a:off x="167798" y="3570453"/>
            <a:ext cx="3666955" cy="23620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Blocker</a:t>
            </a:r>
          </a:p>
          <a:p>
            <a:pPr lvl="1" algn="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Intermediary for information flow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Gatekeeper for RFP sign-offs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Gatekeeper for governance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2F11E243-9325-44DB-B4A5-FDF62D4F755B}"/>
              </a:ext>
            </a:extLst>
          </p:cNvPr>
          <p:cNvSpPr txBox="1">
            <a:spLocks/>
          </p:cNvSpPr>
          <p:nvPr/>
        </p:nvSpPr>
        <p:spPr>
          <a:xfrm>
            <a:off x="4052466" y="3564147"/>
            <a:ext cx="4528676" cy="18748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Value Add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Judgement for tactical information flow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Systems knowledge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Lessons learnt from audit trail</a:t>
            </a:r>
          </a:p>
        </p:txBody>
      </p:sp>
    </p:spTree>
    <p:extLst>
      <p:ext uri="{BB962C8B-B14F-4D97-AF65-F5344CB8AC3E}">
        <p14:creationId xmlns:p14="http://schemas.microsoft.com/office/powerpoint/2010/main" val="15941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Procurement Journey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Freeform 91">
            <a:extLst>
              <a:ext uri="{FF2B5EF4-FFF2-40B4-BE49-F238E27FC236}">
                <a16:creationId xmlns:a16="http://schemas.microsoft.com/office/drawing/2014/main" xmlns="" id="{59F18D9C-B9CA-4938-9009-F335A7FA4951}"/>
              </a:ext>
            </a:extLst>
          </p:cNvPr>
          <p:cNvSpPr>
            <a:spLocks/>
          </p:cNvSpPr>
          <p:nvPr/>
        </p:nvSpPr>
        <p:spPr bwMode="auto">
          <a:xfrm>
            <a:off x="3655631" y="0"/>
            <a:ext cx="6284151" cy="7074947"/>
          </a:xfrm>
          <a:custGeom>
            <a:avLst/>
            <a:gdLst>
              <a:gd name="T0" fmla="*/ 297 w 1988"/>
              <a:gd name="T1" fmla="*/ 1187 h 1187"/>
              <a:gd name="T2" fmla="*/ 6 w 1988"/>
              <a:gd name="T3" fmla="*/ 968 h 1187"/>
              <a:gd name="T4" fmla="*/ 1103 w 1988"/>
              <a:gd name="T5" fmla="*/ 458 h 1187"/>
              <a:gd name="T6" fmla="*/ 793 w 1988"/>
              <a:gd name="T7" fmla="*/ 231 h 1187"/>
              <a:gd name="T8" fmla="*/ 1250 w 1988"/>
              <a:gd name="T9" fmla="*/ 0 h 1187"/>
              <a:gd name="T10" fmla="*/ 1337 w 1988"/>
              <a:gd name="T11" fmla="*/ 0 h 1187"/>
              <a:gd name="T12" fmla="*/ 1125 w 1988"/>
              <a:gd name="T13" fmla="*/ 112 h 1187"/>
              <a:gd name="T14" fmla="*/ 1130 w 1988"/>
              <a:gd name="T15" fmla="*/ 221 h 1187"/>
              <a:gd name="T16" fmla="*/ 1670 w 1988"/>
              <a:gd name="T17" fmla="*/ 365 h 1187"/>
              <a:gd name="T18" fmla="*/ 1869 w 1988"/>
              <a:gd name="T19" fmla="*/ 640 h 1187"/>
              <a:gd name="T20" fmla="*/ 1871 w 1988"/>
              <a:gd name="T21" fmla="*/ 1187 h 1187"/>
              <a:gd name="T22" fmla="*/ 297 w 1988"/>
              <a:gd name="T23" fmla="*/ 1187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88" h="1187">
                <a:moveTo>
                  <a:pt x="297" y="1187"/>
                </a:moveTo>
                <a:cubicBezTo>
                  <a:pt x="105" y="1128"/>
                  <a:pt x="8" y="1044"/>
                  <a:pt x="6" y="968"/>
                </a:cubicBezTo>
                <a:cubicBezTo>
                  <a:pt x="0" y="685"/>
                  <a:pt x="1498" y="615"/>
                  <a:pt x="1103" y="458"/>
                </a:cubicBezTo>
                <a:cubicBezTo>
                  <a:pt x="894" y="375"/>
                  <a:pt x="786" y="294"/>
                  <a:pt x="793" y="231"/>
                </a:cubicBezTo>
                <a:cubicBezTo>
                  <a:pt x="801" y="159"/>
                  <a:pt x="900" y="68"/>
                  <a:pt x="1250" y="0"/>
                </a:cubicBezTo>
                <a:cubicBezTo>
                  <a:pt x="1337" y="0"/>
                  <a:pt x="1337" y="0"/>
                  <a:pt x="1337" y="0"/>
                </a:cubicBezTo>
                <a:cubicBezTo>
                  <a:pt x="1294" y="18"/>
                  <a:pt x="1190" y="64"/>
                  <a:pt x="1125" y="112"/>
                </a:cubicBezTo>
                <a:cubicBezTo>
                  <a:pt x="1051" y="166"/>
                  <a:pt x="1073" y="199"/>
                  <a:pt x="1130" y="221"/>
                </a:cubicBezTo>
                <a:cubicBezTo>
                  <a:pt x="1297" y="287"/>
                  <a:pt x="1500" y="304"/>
                  <a:pt x="1670" y="365"/>
                </a:cubicBezTo>
                <a:cubicBezTo>
                  <a:pt x="1778" y="403"/>
                  <a:pt x="1988" y="496"/>
                  <a:pt x="1869" y="640"/>
                </a:cubicBezTo>
                <a:cubicBezTo>
                  <a:pt x="1737" y="799"/>
                  <a:pt x="1318" y="922"/>
                  <a:pt x="1871" y="1187"/>
                </a:cubicBezTo>
                <a:cubicBezTo>
                  <a:pt x="297" y="1187"/>
                  <a:pt x="297" y="1187"/>
                  <a:pt x="297" y="1187"/>
                </a:cubicBezTo>
                <a:close/>
              </a:path>
            </a:pathLst>
          </a:custGeom>
          <a:solidFill>
            <a:srgbClr val="000000">
              <a:alpha val="10980"/>
            </a:srgbClr>
          </a:solidFill>
          <a:ln>
            <a:noFill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xmlns="" id="{6B3834BF-DE86-4EF1-BD29-DC6AEB128D84}"/>
              </a:ext>
            </a:extLst>
          </p:cNvPr>
          <p:cNvSpPr>
            <a:spLocks/>
          </p:cNvSpPr>
          <p:nvPr/>
        </p:nvSpPr>
        <p:spPr bwMode="auto">
          <a:xfrm>
            <a:off x="5620415" y="5903495"/>
            <a:ext cx="1579701" cy="1171452"/>
          </a:xfrm>
          <a:custGeom>
            <a:avLst/>
            <a:gdLst>
              <a:gd name="T0" fmla="*/ 222 w 380"/>
              <a:gd name="T1" fmla="*/ 242 h 242"/>
              <a:gd name="T2" fmla="*/ 380 w 380"/>
              <a:gd name="T3" fmla="*/ 242 h 242"/>
              <a:gd name="T4" fmla="*/ 186 w 380"/>
              <a:gd name="T5" fmla="*/ 156 h 242"/>
              <a:gd name="T6" fmla="*/ 84 w 380"/>
              <a:gd name="T7" fmla="*/ 0 h 242"/>
              <a:gd name="T8" fmla="*/ 18 w 380"/>
              <a:gd name="T9" fmla="*/ 0 h 242"/>
              <a:gd name="T10" fmla="*/ 139 w 380"/>
              <a:gd name="T11" fmla="*/ 194 h 242"/>
              <a:gd name="T12" fmla="*/ 222 w 380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0" h="242">
                <a:moveTo>
                  <a:pt x="222" y="242"/>
                </a:moveTo>
                <a:cubicBezTo>
                  <a:pt x="380" y="242"/>
                  <a:pt x="380" y="242"/>
                  <a:pt x="380" y="242"/>
                </a:cubicBezTo>
                <a:cubicBezTo>
                  <a:pt x="306" y="217"/>
                  <a:pt x="238" y="189"/>
                  <a:pt x="186" y="156"/>
                </a:cubicBezTo>
                <a:cubicBezTo>
                  <a:pt x="103" y="103"/>
                  <a:pt x="69" y="50"/>
                  <a:pt x="8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66"/>
                  <a:pt x="50" y="133"/>
                  <a:pt x="139" y="194"/>
                </a:cubicBezTo>
                <a:cubicBezTo>
                  <a:pt x="164" y="211"/>
                  <a:pt x="191" y="227"/>
                  <a:pt x="222" y="242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6" name="Freeform 92">
            <a:extLst>
              <a:ext uri="{FF2B5EF4-FFF2-40B4-BE49-F238E27FC236}">
                <a16:creationId xmlns:a16="http://schemas.microsoft.com/office/drawing/2014/main" xmlns="" id="{F834C2AD-1A5A-47F2-A778-5D30C6672F94}"/>
              </a:ext>
            </a:extLst>
          </p:cNvPr>
          <p:cNvSpPr>
            <a:spLocks/>
          </p:cNvSpPr>
          <p:nvPr/>
        </p:nvSpPr>
        <p:spPr bwMode="auto">
          <a:xfrm>
            <a:off x="5770782" y="4612106"/>
            <a:ext cx="1579701" cy="1070448"/>
          </a:xfrm>
          <a:custGeom>
            <a:avLst/>
            <a:gdLst>
              <a:gd name="T0" fmla="*/ 425 w 425"/>
              <a:gd name="T1" fmla="*/ 0 h 166"/>
              <a:gd name="T2" fmla="*/ 72 w 425"/>
              <a:gd name="T3" fmla="*/ 166 h 166"/>
              <a:gd name="T4" fmla="*/ 0 w 425"/>
              <a:gd name="T5" fmla="*/ 166 h 166"/>
              <a:gd name="T6" fmla="*/ 312 w 425"/>
              <a:gd name="T7" fmla="*/ 0 h 166"/>
              <a:gd name="T8" fmla="*/ 425 w 425"/>
              <a:gd name="T9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5" h="166">
                <a:moveTo>
                  <a:pt x="425" y="0"/>
                </a:moveTo>
                <a:cubicBezTo>
                  <a:pt x="316" y="42"/>
                  <a:pt x="159" y="83"/>
                  <a:pt x="72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72" y="81"/>
                  <a:pt x="212" y="37"/>
                  <a:pt x="312" y="0"/>
                </a:cubicBezTo>
                <a:cubicBezTo>
                  <a:pt x="425" y="0"/>
                  <a:pt x="425" y="0"/>
                  <a:pt x="425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7" name="Freeform 93">
            <a:extLst>
              <a:ext uri="{FF2B5EF4-FFF2-40B4-BE49-F238E27FC236}">
                <a16:creationId xmlns:a16="http://schemas.microsoft.com/office/drawing/2014/main" xmlns="" id="{E3D157BA-8CEF-4ACE-BD8A-2DBA4BC6E6C0}"/>
              </a:ext>
            </a:extLst>
          </p:cNvPr>
          <p:cNvSpPr>
            <a:spLocks/>
          </p:cNvSpPr>
          <p:nvPr/>
        </p:nvSpPr>
        <p:spPr bwMode="auto">
          <a:xfrm>
            <a:off x="7136850" y="3382951"/>
            <a:ext cx="1400750" cy="1070447"/>
          </a:xfrm>
          <a:custGeom>
            <a:avLst/>
            <a:gdLst>
              <a:gd name="T0" fmla="*/ 360 w 360"/>
              <a:gd name="T1" fmla="*/ 0 h 124"/>
              <a:gd name="T2" fmla="*/ 104 w 360"/>
              <a:gd name="T3" fmla="*/ 124 h 124"/>
              <a:gd name="T4" fmla="*/ 0 w 360"/>
              <a:gd name="T5" fmla="*/ 124 h 124"/>
              <a:gd name="T6" fmla="*/ 309 w 360"/>
              <a:gd name="T7" fmla="*/ 0 h 124"/>
              <a:gd name="T8" fmla="*/ 360 w 360"/>
              <a:gd name="T9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124">
                <a:moveTo>
                  <a:pt x="360" y="0"/>
                </a:moveTo>
                <a:cubicBezTo>
                  <a:pt x="311" y="39"/>
                  <a:pt x="216" y="80"/>
                  <a:pt x="104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27" y="80"/>
                  <a:pt x="247" y="40"/>
                  <a:pt x="309" y="0"/>
                </a:cubicBezTo>
                <a:cubicBezTo>
                  <a:pt x="360" y="0"/>
                  <a:pt x="360" y="0"/>
                  <a:pt x="36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8" name="Freeform 94">
            <a:extLst>
              <a:ext uri="{FF2B5EF4-FFF2-40B4-BE49-F238E27FC236}">
                <a16:creationId xmlns:a16="http://schemas.microsoft.com/office/drawing/2014/main" xmlns="" id="{2B0D53C0-F7EB-47CE-91F7-C94A4BCCE800}"/>
              </a:ext>
            </a:extLst>
          </p:cNvPr>
          <p:cNvSpPr>
            <a:spLocks/>
          </p:cNvSpPr>
          <p:nvPr/>
        </p:nvSpPr>
        <p:spPr bwMode="auto">
          <a:xfrm>
            <a:off x="7868598" y="2542674"/>
            <a:ext cx="948134" cy="713653"/>
          </a:xfrm>
          <a:custGeom>
            <a:avLst/>
            <a:gdLst>
              <a:gd name="T0" fmla="*/ 62 w 218"/>
              <a:gd name="T1" fmla="*/ 0 h 116"/>
              <a:gd name="T2" fmla="*/ 177 w 218"/>
              <a:gd name="T3" fmla="*/ 116 h 116"/>
              <a:gd name="T4" fmla="*/ 133 w 218"/>
              <a:gd name="T5" fmla="*/ 116 h 116"/>
              <a:gd name="T6" fmla="*/ 0 w 218"/>
              <a:gd name="T7" fmla="*/ 0 h 116"/>
              <a:gd name="T8" fmla="*/ 62 w 218"/>
              <a:gd name="T9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16">
                <a:moveTo>
                  <a:pt x="62" y="0"/>
                </a:moveTo>
                <a:cubicBezTo>
                  <a:pt x="99" y="13"/>
                  <a:pt x="218" y="53"/>
                  <a:pt x="177" y="116"/>
                </a:cubicBezTo>
                <a:cubicBezTo>
                  <a:pt x="133" y="116"/>
                  <a:pt x="133" y="116"/>
                  <a:pt x="133" y="116"/>
                </a:cubicBezTo>
                <a:cubicBezTo>
                  <a:pt x="185" y="54"/>
                  <a:pt x="44" y="15"/>
                  <a:pt x="0" y="0"/>
                </a:cubicBezTo>
                <a:cubicBezTo>
                  <a:pt x="62" y="0"/>
                  <a:pt x="62" y="0"/>
                  <a:pt x="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0" name="Freeform 95">
            <a:extLst>
              <a:ext uri="{FF2B5EF4-FFF2-40B4-BE49-F238E27FC236}">
                <a16:creationId xmlns:a16="http://schemas.microsoft.com/office/drawing/2014/main" xmlns="" id="{C5E31672-7C97-49EB-9F84-C07A9A6939B4}"/>
              </a:ext>
            </a:extLst>
          </p:cNvPr>
          <p:cNvSpPr>
            <a:spLocks/>
          </p:cNvSpPr>
          <p:nvPr/>
        </p:nvSpPr>
        <p:spPr bwMode="auto">
          <a:xfrm>
            <a:off x="7302357" y="2136820"/>
            <a:ext cx="681791" cy="305657"/>
          </a:xfrm>
          <a:custGeom>
            <a:avLst/>
            <a:gdLst>
              <a:gd name="T0" fmla="*/ 59 w 198"/>
              <a:gd name="T1" fmla="*/ 0 h 47"/>
              <a:gd name="T2" fmla="*/ 198 w 198"/>
              <a:gd name="T3" fmla="*/ 47 h 47"/>
              <a:gd name="T4" fmla="*/ 136 w 198"/>
              <a:gd name="T5" fmla="*/ 47 h 47"/>
              <a:gd name="T6" fmla="*/ 0 w 198"/>
              <a:gd name="T7" fmla="*/ 0 h 47"/>
              <a:gd name="T8" fmla="*/ 59 w 198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" h="47">
                <a:moveTo>
                  <a:pt x="59" y="0"/>
                </a:moveTo>
                <a:cubicBezTo>
                  <a:pt x="109" y="18"/>
                  <a:pt x="159" y="34"/>
                  <a:pt x="198" y="47"/>
                </a:cubicBezTo>
                <a:cubicBezTo>
                  <a:pt x="136" y="47"/>
                  <a:pt x="136" y="47"/>
                  <a:pt x="136" y="47"/>
                </a:cubicBezTo>
                <a:cubicBezTo>
                  <a:pt x="93" y="33"/>
                  <a:pt x="46" y="17"/>
                  <a:pt x="0" y="0"/>
                </a:cubicBezTo>
                <a:cubicBezTo>
                  <a:pt x="59" y="0"/>
                  <a:pt x="59" y="0"/>
                  <a:pt x="5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1" name="Freeform 96">
            <a:extLst>
              <a:ext uri="{FF2B5EF4-FFF2-40B4-BE49-F238E27FC236}">
                <a16:creationId xmlns:a16="http://schemas.microsoft.com/office/drawing/2014/main" xmlns="" id="{803EBAC3-85B5-4297-9465-CEC232DAA2C8}"/>
              </a:ext>
            </a:extLst>
          </p:cNvPr>
          <p:cNvSpPr>
            <a:spLocks/>
          </p:cNvSpPr>
          <p:nvPr/>
        </p:nvSpPr>
        <p:spPr bwMode="auto">
          <a:xfrm>
            <a:off x="6900415" y="1803164"/>
            <a:ext cx="472870" cy="270344"/>
          </a:xfrm>
          <a:custGeom>
            <a:avLst/>
            <a:gdLst>
              <a:gd name="T0" fmla="*/ 52 w 167"/>
              <a:gd name="T1" fmla="*/ 0 h 50"/>
              <a:gd name="T2" fmla="*/ 167 w 167"/>
              <a:gd name="T3" fmla="*/ 50 h 50"/>
              <a:gd name="T4" fmla="*/ 110 w 167"/>
              <a:gd name="T5" fmla="*/ 50 h 50"/>
              <a:gd name="T6" fmla="*/ 0 w 167"/>
              <a:gd name="T7" fmla="*/ 0 h 50"/>
              <a:gd name="T8" fmla="*/ 52 w 16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" h="50">
                <a:moveTo>
                  <a:pt x="52" y="0"/>
                </a:moveTo>
                <a:cubicBezTo>
                  <a:pt x="87" y="18"/>
                  <a:pt x="127" y="34"/>
                  <a:pt x="167" y="50"/>
                </a:cubicBezTo>
                <a:cubicBezTo>
                  <a:pt x="110" y="50"/>
                  <a:pt x="110" y="50"/>
                  <a:pt x="110" y="50"/>
                </a:cubicBezTo>
                <a:cubicBezTo>
                  <a:pt x="70" y="34"/>
                  <a:pt x="32" y="18"/>
                  <a:pt x="0" y="0"/>
                </a:cubicBezTo>
                <a:cubicBezTo>
                  <a:pt x="52" y="0"/>
                  <a:pt x="52" y="0"/>
                  <a:pt x="5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EA398D28-DA73-4744-9BF5-9339BA162F92}"/>
              </a:ext>
            </a:extLst>
          </p:cNvPr>
          <p:cNvSpPr>
            <a:spLocks/>
          </p:cNvSpPr>
          <p:nvPr/>
        </p:nvSpPr>
        <p:spPr bwMode="auto">
          <a:xfrm>
            <a:off x="6644632" y="1469509"/>
            <a:ext cx="343124" cy="270343"/>
          </a:xfrm>
          <a:custGeom>
            <a:avLst/>
            <a:gdLst>
              <a:gd name="T0" fmla="*/ 38 w 106"/>
              <a:gd name="T1" fmla="*/ 0 h 47"/>
              <a:gd name="T2" fmla="*/ 106 w 106"/>
              <a:gd name="T3" fmla="*/ 47 h 47"/>
              <a:gd name="T4" fmla="*/ 57 w 106"/>
              <a:gd name="T5" fmla="*/ 47 h 47"/>
              <a:gd name="T6" fmla="*/ 0 w 106"/>
              <a:gd name="T7" fmla="*/ 0 h 47"/>
              <a:gd name="T8" fmla="*/ 38 w 106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47">
                <a:moveTo>
                  <a:pt x="38" y="0"/>
                </a:moveTo>
                <a:cubicBezTo>
                  <a:pt x="54" y="16"/>
                  <a:pt x="78" y="32"/>
                  <a:pt x="106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31" y="32"/>
                  <a:pt x="11" y="16"/>
                  <a:pt x="0" y="0"/>
                </a:cubicBezTo>
                <a:cubicBezTo>
                  <a:pt x="38" y="0"/>
                  <a:pt x="38" y="0"/>
                  <a:pt x="3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xmlns="" id="{79ED14EC-7458-44E6-97F0-F1742D1EFAEE}"/>
              </a:ext>
            </a:extLst>
          </p:cNvPr>
          <p:cNvSpPr>
            <a:spLocks/>
          </p:cNvSpPr>
          <p:nvPr/>
        </p:nvSpPr>
        <p:spPr bwMode="auto">
          <a:xfrm>
            <a:off x="6564421" y="966707"/>
            <a:ext cx="171431" cy="421161"/>
          </a:xfrm>
          <a:custGeom>
            <a:avLst/>
            <a:gdLst>
              <a:gd name="T0" fmla="*/ 39 w 43"/>
              <a:gd name="T1" fmla="*/ 0 h 53"/>
              <a:gd name="T2" fmla="*/ 43 w 43"/>
              <a:gd name="T3" fmla="*/ 53 h 53"/>
              <a:gd name="T4" fmla="*/ 9 w 43"/>
              <a:gd name="T5" fmla="*/ 53 h 53"/>
              <a:gd name="T6" fmla="*/ 14 w 43"/>
              <a:gd name="T7" fmla="*/ 0 h 53"/>
              <a:gd name="T8" fmla="*/ 39 w 43"/>
              <a:gd name="T9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" h="53">
                <a:moveTo>
                  <a:pt x="39" y="0"/>
                </a:moveTo>
                <a:cubicBezTo>
                  <a:pt x="27" y="17"/>
                  <a:pt x="29" y="35"/>
                  <a:pt x="43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1" y="37"/>
                  <a:pt x="0" y="19"/>
                  <a:pt x="14" y="0"/>
                </a:cubicBezTo>
                <a:cubicBezTo>
                  <a:pt x="39" y="0"/>
                  <a:pt x="39" y="0"/>
                  <a:pt x="3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A4B713C3-8C73-4229-B39D-91AAB2346FDA}"/>
              </a:ext>
            </a:extLst>
          </p:cNvPr>
          <p:cNvSpPr>
            <a:spLocks/>
          </p:cNvSpPr>
          <p:nvPr/>
        </p:nvSpPr>
        <p:spPr bwMode="auto">
          <a:xfrm>
            <a:off x="6927951" y="406031"/>
            <a:ext cx="249004" cy="14747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89B78275-9E8B-4375-AD36-A214B2FE3559}"/>
              </a:ext>
            </a:extLst>
          </p:cNvPr>
          <p:cNvSpPr>
            <a:spLocks/>
          </p:cNvSpPr>
          <p:nvPr/>
        </p:nvSpPr>
        <p:spPr bwMode="auto">
          <a:xfrm>
            <a:off x="7100521" y="263365"/>
            <a:ext cx="249004" cy="115322"/>
          </a:xfrm>
          <a:custGeom>
            <a:avLst/>
            <a:gdLst>
              <a:gd name="T0" fmla="*/ 77 w 77"/>
              <a:gd name="T1" fmla="*/ 0 h 18"/>
              <a:gd name="T2" fmla="*/ 32 w 77"/>
              <a:gd name="T3" fmla="*/ 18 h 18"/>
              <a:gd name="T4" fmla="*/ 0 w 77"/>
              <a:gd name="T5" fmla="*/ 18 h 18"/>
              <a:gd name="T6" fmla="*/ 46 w 77"/>
              <a:gd name="T7" fmla="*/ 0 h 18"/>
              <a:gd name="T8" fmla="*/ 77 w 77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8">
                <a:moveTo>
                  <a:pt x="77" y="0"/>
                </a:moveTo>
                <a:cubicBezTo>
                  <a:pt x="62" y="6"/>
                  <a:pt x="46" y="12"/>
                  <a:pt x="32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5" y="12"/>
                  <a:pt x="30" y="6"/>
                  <a:pt x="46" y="0"/>
                </a:cubicBezTo>
                <a:cubicBezTo>
                  <a:pt x="77" y="0"/>
                  <a:pt x="77" y="0"/>
                  <a:pt x="77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6F4AB2C-9F51-4544-BF27-3EFC82D0A749}"/>
              </a:ext>
            </a:extLst>
          </p:cNvPr>
          <p:cNvSpPr>
            <a:spLocks/>
          </p:cNvSpPr>
          <p:nvPr/>
        </p:nvSpPr>
        <p:spPr bwMode="auto">
          <a:xfrm>
            <a:off x="7302357" y="150963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xmlns="" id="{83E6F814-E25E-4DA8-A365-11D6FA7EBE48}"/>
              </a:ext>
            </a:extLst>
          </p:cNvPr>
          <p:cNvSpPr>
            <a:spLocks/>
          </p:cNvSpPr>
          <p:nvPr/>
        </p:nvSpPr>
        <p:spPr bwMode="auto">
          <a:xfrm>
            <a:off x="7489396" y="47327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91550E53-3AA6-42C0-93B7-AE31B2C947A6}"/>
              </a:ext>
            </a:extLst>
          </p:cNvPr>
          <p:cNvSpPr/>
          <p:nvPr/>
        </p:nvSpPr>
        <p:spPr>
          <a:xfrm>
            <a:off x="8120091" y="4746694"/>
            <a:ext cx="1127109" cy="109748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4</a:t>
            </a: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xmlns="" id="{AB492542-426F-4942-9CFF-15B8D49CA773}"/>
              </a:ext>
            </a:extLst>
          </p:cNvPr>
          <p:cNvSpPr>
            <a:spLocks/>
          </p:cNvSpPr>
          <p:nvPr/>
        </p:nvSpPr>
        <p:spPr bwMode="auto">
          <a:xfrm>
            <a:off x="6638842" y="608800"/>
            <a:ext cx="340894" cy="30175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5C30E072-4658-4FB7-BA6A-E52B5466C845}"/>
              </a:ext>
            </a:extLst>
          </p:cNvPr>
          <p:cNvCxnSpPr>
            <a:cxnSpLocks/>
          </p:cNvCxnSpPr>
          <p:nvPr/>
        </p:nvCxnSpPr>
        <p:spPr>
          <a:xfrm>
            <a:off x="8692934" y="5871411"/>
            <a:ext cx="0" cy="1114926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xmlns="" id="{61D497ED-FBF1-4A27-97EE-E17CC4EC572D}"/>
              </a:ext>
            </a:extLst>
          </p:cNvPr>
          <p:cNvSpPr txBox="1">
            <a:spLocks/>
          </p:cNvSpPr>
          <p:nvPr/>
        </p:nvSpPr>
        <p:spPr>
          <a:xfrm>
            <a:off x="920955" y="1525967"/>
            <a:ext cx="6016201" cy="45128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Negotiate the Deal</a:t>
            </a:r>
          </a:p>
        </p:txBody>
      </p:sp>
      <p:sp>
        <p:nvSpPr>
          <p:cNvPr id="23" name="Freeform 581">
            <a:extLst>
              <a:ext uri="{FF2B5EF4-FFF2-40B4-BE49-F238E27FC236}">
                <a16:creationId xmlns:a16="http://schemas.microsoft.com/office/drawing/2014/main" xmlns="" id="{E0B1A4A4-C670-40DC-93D5-375A20D6FF89}"/>
              </a:ext>
            </a:extLst>
          </p:cNvPr>
          <p:cNvSpPr>
            <a:spLocks noEditPoints="1"/>
          </p:cNvSpPr>
          <p:nvPr/>
        </p:nvSpPr>
        <p:spPr bwMode="auto">
          <a:xfrm>
            <a:off x="3103623" y="2383513"/>
            <a:ext cx="730777" cy="662582"/>
          </a:xfrm>
          <a:custGeom>
            <a:avLst/>
            <a:gdLst/>
            <a:ahLst/>
            <a:cxnLst>
              <a:cxn ang="0">
                <a:pos x="70" y="0"/>
              </a:cxn>
              <a:cxn ang="0">
                <a:pos x="0" y="70"/>
              </a:cxn>
              <a:cxn ang="0">
                <a:pos x="70" y="140"/>
              </a:cxn>
              <a:cxn ang="0">
                <a:pos x="140" y="70"/>
              </a:cxn>
              <a:cxn ang="0">
                <a:pos x="70" y="0"/>
              </a:cxn>
              <a:cxn ang="0">
                <a:pos x="87" y="116"/>
              </a:cxn>
              <a:cxn ang="0">
                <a:pos x="23" y="55"/>
              </a:cxn>
              <a:cxn ang="0">
                <a:pos x="32" y="49"/>
              </a:cxn>
              <a:cxn ang="0">
                <a:pos x="92" y="107"/>
              </a:cxn>
              <a:cxn ang="0">
                <a:pos x="87" y="116"/>
              </a:cxn>
              <a:cxn ang="0">
                <a:pos x="115" y="87"/>
              </a:cxn>
              <a:cxn ang="0">
                <a:pos x="109" y="92"/>
              </a:cxn>
              <a:cxn ang="0">
                <a:pos x="49" y="30"/>
              </a:cxn>
              <a:cxn ang="0">
                <a:pos x="52" y="24"/>
              </a:cxn>
              <a:cxn ang="0">
                <a:pos x="115" y="8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1" y="0"/>
                  <a:pt x="0" y="31"/>
                  <a:pt x="0" y="70"/>
                </a:cubicBezTo>
                <a:cubicBezTo>
                  <a:pt x="0" y="109"/>
                  <a:pt x="31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87" y="116"/>
                </a:moveTo>
                <a:cubicBezTo>
                  <a:pt x="79" y="120"/>
                  <a:pt x="17" y="127"/>
                  <a:pt x="23" y="55"/>
                </a:cubicBezTo>
                <a:cubicBezTo>
                  <a:pt x="23" y="55"/>
                  <a:pt x="25" y="42"/>
                  <a:pt x="32" y="49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7"/>
                  <a:pt x="95" y="113"/>
                  <a:pt x="87" y="116"/>
                </a:cubicBezTo>
                <a:close/>
                <a:moveTo>
                  <a:pt x="115" y="87"/>
                </a:moveTo>
                <a:cubicBezTo>
                  <a:pt x="114" y="95"/>
                  <a:pt x="109" y="92"/>
                  <a:pt x="109" y="92"/>
                </a:cubicBezTo>
                <a:cubicBezTo>
                  <a:pt x="49" y="30"/>
                  <a:pt x="49" y="30"/>
                  <a:pt x="49" y="30"/>
                </a:cubicBezTo>
                <a:cubicBezTo>
                  <a:pt x="45" y="25"/>
                  <a:pt x="52" y="24"/>
                  <a:pt x="52" y="24"/>
                </a:cubicBezTo>
                <a:cubicBezTo>
                  <a:pt x="124" y="7"/>
                  <a:pt x="116" y="79"/>
                  <a:pt x="115" y="87"/>
                </a:cubicBezTo>
                <a:close/>
              </a:path>
            </a:pathLst>
          </a:custGeom>
          <a:solidFill>
            <a:srgbClr val="FF0000">
              <a:alpha val="3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4" name="Freeform 625">
            <a:extLst>
              <a:ext uri="{FF2B5EF4-FFF2-40B4-BE49-F238E27FC236}">
                <a16:creationId xmlns:a16="http://schemas.microsoft.com/office/drawing/2014/main" xmlns="" id="{A476873A-4145-4820-8A58-5ECB2AEC8FA7}"/>
              </a:ext>
            </a:extLst>
          </p:cNvPr>
          <p:cNvSpPr>
            <a:spLocks/>
          </p:cNvSpPr>
          <p:nvPr/>
        </p:nvSpPr>
        <p:spPr bwMode="auto">
          <a:xfrm>
            <a:off x="4095043" y="2341149"/>
            <a:ext cx="839422" cy="710876"/>
          </a:xfrm>
          <a:custGeom>
            <a:avLst/>
            <a:gdLst/>
            <a:ahLst/>
            <a:cxnLst>
              <a:cxn ang="0">
                <a:pos x="111" y="44"/>
              </a:cxn>
              <a:cxn ang="0">
                <a:pos x="77" y="44"/>
              </a:cxn>
              <a:cxn ang="0">
                <a:pos x="77" y="11"/>
              </a:cxn>
              <a:cxn ang="0">
                <a:pos x="65" y="0"/>
              </a:cxn>
              <a:cxn ang="0">
                <a:pos x="57" y="0"/>
              </a:cxn>
              <a:cxn ang="0">
                <a:pos x="46" y="11"/>
              </a:cxn>
              <a:cxn ang="0">
                <a:pos x="46" y="44"/>
              </a:cxn>
              <a:cxn ang="0">
                <a:pos x="11" y="44"/>
              </a:cxn>
              <a:cxn ang="0">
                <a:pos x="0" y="56"/>
              </a:cxn>
              <a:cxn ang="0">
                <a:pos x="0" y="64"/>
              </a:cxn>
              <a:cxn ang="0">
                <a:pos x="11" y="75"/>
              </a:cxn>
              <a:cxn ang="0">
                <a:pos x="46" y="75"/>
              </a:cxn>
              <a:cxn ang="0">
                <a:pos x="46" y="111"/>
              </a:cxn>
              <a:cxn ang="0">
                <a:pos x="57" y="122"/>
              </a:cxn>
              <a:cxn ang="0">
                <a:pos x="65" y="122"/>
              </a:cxn>
              <a:cxn ang="0">
                <a:pos x="77" y="111"/>
              </a:cxn>
              <a:cxn ang="0">
                <a:pos x="77" y="75"/>
              </a:cxn>
              <a:cxn ang="0">
                <a:pos x="111" y="75"/>
              </a:cxn>
              <a:cxn ang="0">
                <a:pos x="123" y="64"/>
              </a:cxn>
              <a:cxn ang="0">
                <a:pos x="123" y="56"/>
              </a:cxn>
              <a:cxn ang="0">
                <a:pos x="111" y="44"/>
              </a:cxn>
            </a:cxnLst>
            <a:rect l="0" t="0" r="r" b="b"/>
            <a:pathLst>
              <a:path w="123" h="122">
                <a:moveTo>
                  <a:pt x="111" y="44"/>
                </a:moveTo>
                <a:cubicBezTo>
                  <a:pt x="77" y="44"/>
                  <a:pt x="77" y="44"/>
                  <a:pt x="77" y="44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5"/>
                  <a:pt x="72" y="0"/>
                  <a:pt x="65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1" y="0"/>
                  <a:pt x="46" y="5"/>
                  <a:pt x="46" y="11"/>
                </a:cubicBezTo>
                <a:cubicBezTo>
                  <a:pt x="46" y="44"/>
                  <a:pt x="46" y="44"/>
                  <a:pt x="46" y="44"/>
                </a:cubicBezTo>
                <a:cubicBezTo>
                  <a:pt x="11" y="44"/>
                  <a:pt x="11" y="44"/>
                  <a:pt x="11" y="44"/>
                </a:cubicBezTo>
                <a:cubicBezTo>
                  <a:pt x="5" y="44"/>
                  <a:pt x="0" y="49"/>
                  <a:pt x="0" y="56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70"/>
                  <a:pt x="5" y="75"/>
                  <a:pt x="11" y="75"/>
                </a:cubicBezTo>
                <a:cubicBezTo>
                  <a:pt x="46" y="75"/>
                  <a:pt x="46" y="75"/>
                  <a:pt x="46" y="75"/>
                </a:cubicBezTo>
                <a:cubicBezTo>
                  <a:pt x="46" y="111"/>
                  <a:pt x="46" y="111"/>
                  <a:pt x="46" y="111"/>
                </a:cubicBezTo>
                <a:cubicBezTo>
                  <a:pt x="46" y="117"/>
                  <a:pt x="51" y="122"/>
                  <a:pt x="57" y="122"/>
                </a:cubicBezTo>
                <a:cubicBezTo>
                  <a:pt x="65" y="122"/>
                  <a:pt x="65" y="122"/>
                  <a:pt x="65" y="122"/>
                </a:cubicBezTo>
                <a:cubicBezTo>
                  <a:pt x="72" y="122"/>
                  <a:pt x="77" y="117"/>
                  <a:pt x="77" y="111"/>
                </a:cubicBezTo>
                <a:cubicBezTo>
                  <a:pt x="77" y="75"/>
                  <a:pt x="77" y="75"/>
                  <a:pt x="77" y="75"/>
                </a:cubicBezTo>
                <a:cubicBezTo>
                  <a:pt x="111" y="75"/>
                  <a:pt x="111" y="75"/>
                  <a:pt x="111" y="75"/>
                </a:cubicBezTo>
                <a:cubicBezTo>
                  <a:pt x="118" y="75"/>
                  <a:pt x="123" y="70"/>
                  <a:pt x="123" y="64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49"/>
                  <a:pt x="118" y="44"/>
                  <a:pt x="111" y="44"/>
                </a:cubicBezTo>
                <a:close/>
              </a:path>
            </a:pathLst>
          </a:custGeom>
          <a:solidFill>
            <a:srgbClr val="43B02A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2E8E1FA8-C2FB-440F-B27B-0FAB924269B4}"/>
              </a:ext>
            </a:extLst>
          </p:cNvPr>
          <p:cNvSpPr txBox="1">
            <a:spLocks/>
          </p:cNvSpPr>
          <p:nvPr/>
        </p:nvSpPr>
        <p:spPr>
          <a:xfrm>
            <a:off x="429050" y="3570453"/>
            <a:ext cx="3400865" cy="23620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Blocker</a:t>
            </a:r>
          </a:p>
          <a:p>
            <a:pPr lvl="1" algn="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Time for issues not valued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Concessions that risk service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Concessions that risk the relationship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2F11E243-9325-44DB-B4A5-FDF62D4F755B}"/>
              </a:ext>
            </a:extLst>
          </p:cNvPr>
          <p:cNvSpPr txBox="1">
            <a:spLocks/>
          </p:cNvSpPr>
          <p:nvPr/>
        </p:nvSpPr>
        <p:spPr>
          <a:xfrm>
            <a:off x="4052464" y="3564147"/>
            <a:ext cx="4120928" cy="18748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Value Add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Negotiation skills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EQ and relationship skills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Innovation on cost and quality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Continuous improvement on services</a:t>
            </a:r>
          </a:p>
          <a:p>
            <a:pPr lvl="1">
              <a:spcAft>
                <a:spcPts val="600"/>
              </a:spcAft>
            </a:pPr>
            <a:endParaRPr lang="en-GB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8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6F24E29-A648-464E-801E-E42232BE12A9}"/>
              </a:ext>
            </a:extLst>
          </p:cNvPr>
          <p:cNvSpPr txBox="1"/>
          <p:nvPr/>
        </p:nvSpPr>
        <p:spPr>
          <a:xfrm>
            <a:off x="308198" y="484728"/>
            <a:ext cx="4186961" cy="844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Procurement Journey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Freeform 91">
            <a:extLst>
              <a:ext uri="{FF2B5EF4-FFF2-40B4-BE49-F238E27FC236}">
                <a16:creationId xmlns:a16="http://schemas.microsoft.com/office/drawing/2014/main" xmlns="" id="{59F18D9C-B9CA-4938-9009-F335A7FA4951}"/>
              </a:ext>
            </a:extLst>
          </p:cNvPr>
          <p:cNvSpPr>
            <a:spLocks/>
          </p:cNvSpPr>
          <p:nvPr/>
        </p:nvSpPr>
        <p:spPr bwMode="auto">
          <a:xfrm>
            <a:off x="3655631" y="0"/>
            <a:ext cx="6284151" cy="7074947"/>
          </a:xfrm>
          <a:custGeom>
            <a:avLst/>
            <a:gdLst>
              <a:gd name="T0" fmla="*/ 297 w 1988"/>
              <a:gd name="T1" fmla="*/ 1187 h 1187"/>
              <a:gd name="T2" fmla="*/ 6 w 1988"/>
              <a:gd name="T3" fmla="*/ 968 h 1187"/>
              <a:gd name="T4" fmla="*/ 1103 w 1988"/>
              <a:gd name="T5" fmla="*/ 458 h 1187"/>
              <a:gd name="T6" fmla="*/ 793 w 1988"/>
              <a:gd name="T7" fmla="*/ 231 h 1187"/>
              <a:gd name="T8" fmla="*/ 1250 w 1988"/>
              <a:gd name="T9" fmla="*/ 0 h 1187"/>
              <a:gd name="T10" fmla="*/ 1337 w 1988"/>
              <a:gd name="T11" fmla="*/ 0 h 1187"/>
              <a:gd name="T12" fmla="*/ 1125 w 1988"/>
              <a:gd name="T13" fmla="*/ 112 h 1187"/>
              <a:gd name="T14" fmla="*/ 1130 w 1988"/>
              <a:gd name="T15" fmla="*/ 221 h 1187"/>
              <a:gd name="T16" fmla="*/ 1670 w 1988"/>
              <a:gd name="T17" fmla="*/ 365 h 1187"/>
              <a:gd name="T18" fmla="*/ 1869 w 1988"/>
              <a:gd name="T19" fmla="*/ 640 h 1187"/>
              <a:gd name="T20" fmla="*/ 1871 w 1988"/>
              <a:gd name="T21" fmla="*/ 1187 h 1187"/>
              <a:gd name="T22" fmla="*/ 297 w 1988"/>
              <a:gd name="T23" fmla="*/ 1187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88" h="1187">
                <a:moveTo>
                  <a:pt x="297" y="1187"/>
                </a:moveTo>
                <a:cubicBezTo>
                  <a:pt x="105" y="1128"/>
                  <a:pt x="8" y="1044"/>
                  <a:pt x="6" y="968"/>
                </a:cubicBezTo>
                <a:cubicBezTo>
                  <a:pt x="0" y="685"/>
                  <a:pt x="1498" y="615"/>
                  <a:pt x="1103" y="458"/>
                </a:cubicBezTo>
                <a:cubicBezTo>
                  <a:pt x="894" y="375"/>
                  <a:pt x="786" y="294"/>
                  <a:pt x="793" y="231"/>
                </a:cubicBezTo>
                <a:cubicBezTo>
                  <a:pt x="801" y="159"/>
                  <a:pt x="900" y="68"/>
                  <a:pt x="1250" y="0"/>
                </a:cubicBezTo>
                <a:cubicBezTo>
                  <a:pt x="1337" y="0"/>
                  <a:pt x="1337" y="0"/>
                  <a:pt x="1337" y="0"/>
                </a:cubicBezTo>
                <a:cubicBezTo>
                  <a:pt x="1294" y="18"/>
                  <a:pt x="1190" y="64"/>
                  <a:pt x="1125" y="112"/>
                </a:cubicBezTo>
                <a:cubicBezTo>
                  <a:pt x="1051" y="166"/>
                  <a:pt x="1073" y="199"/>
                  <a:pt x="1130" y="221"/>
                </a:cubicBezTo>
                <a:cubicBezTo>
                  <a:pt x="1297" y="287"/>
                  <a:pt x="1500" y="304"/>
                  <a:pt x="1670" y="365"/>
                </a:cubicBezTo>
                <a:cubicBezTo>
                  <a:pt x="1778" y="403"/>
                  <a:pt x="1988" y="496"/>
                  <a:pt x="1869" y="640"/>
                </a:cubicBezTo>
                <a:cubicBezTo>
                  <a:pt x="1737" y="799"/>
                  <a:pt x="1318" y="922"/>
                  <a:pt x="1871" y="1187"/>
                </a:cubicBezTo>
                <a:cubicBezTo>
                  <a:pt x="297" y="1187"/>
                  <a:pt x="297" y="1187"/>
                  <a:pt x="297" y="1187"/>
                </a:cubicBezTo>
                <a:close/>
              </a:path>
            </a:pathLst>
          </a:custGeom>
          <a:solidFill>
            <a:srgbClr val="000000">
              <a:alpha val="10980"/>
            </a:srgbClr>
          </a:solidFill>
          <a:ln>
            <a:noFill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xmlns="" id="{6B3834BF-DE86-4EF1-BD29-DC6AEB128D84}"/>
              </a:ext>
            </a:extLst>
          </p:cNvPr>
          <p:cNvSpPr>
            <a:spLocks/>
          </p:cNvSpPr>
          <p:nvPr/>
        </p:nvSpPr>
        <p:spPr bwMode="auto">
          <a:xfrm>
            <a:off x="5620415" y="5903495"/>
            <a:ext cx="1579701" cy="1171452"/>
          </a:xfrm>
          <a:custGeom>
            <a:avLst/>
            <a:gdLst>
              <a:gd name="T0" fmla="*/ 222 w 380"/>
              <a:gd name="T1" fmla="*/ 242 h 242"/>
              <a:gd name="T2" fmla="*/ 380 w 380"/>
              <a:gd name="T3" fmla="*/ 242 h 242"/>
              <a:gd name="T4" fmla="*/ 186 w 380"/>
              <a:gd name="T5" fmla="*/ 156 h 242"/>
              <a:gd name="T6" fmla="*/ 84 w 380"/>
              <a:gd name="T7" fmla="*/ 0 h 242"/>
              <a:gd name="T8" fmla="*/ 18 w 380"/>
              <a:gd name="T9" fmla="*/ 0 h 242"/>
              <a:gd name="T10" fmla="*/ 139 w 380"/>
              <a:gd name="T11" fmla="*/ 194 h 242"/>
              <a:gd name="T12" fmla="*/ 222 w 380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0" h="242">
                <a:moveTo>
                  <a:pt x="222" y="242"/>
                </a:moveTo>
                <a:cubicBezTo>
                  <a:pt x="380" y="242"/>
                  <a:pt x="380" y="242"/>
                  <a:pt x="380" y="242"/>
                </a:cubicBezTo>
                <a:cubicBezTo>
                  <a:pt x="306" y="217"/>
                  <a:pt x="238" y="189"/>
                  <a:pt x="186" y="156"/>
                </a:cubicBezTo>
                <a:cubicBezTo>
                  <a:pt x="103" y="103"/>
                  <a:pt x="69" y="50"/>
                  <a:pt x="8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66"/>
                  <a:pt x="50" y="133"/>
                  <a:pt x="139" y="194"/>
                </a:cubicBezTo>
                <a:cubicBezTo>
                  <a:pt x="164" y="211"/>
                  <a:pt x="191" y="227"/>
                  <a:pt x="222" y="242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6" name="Freeform 92">
            <a:extLst>
              <a:ext uri="{FF2B5EF4-FFF2-40B4-BE49-F238E27FC236}">
                <a16:creationId xmlns:a16="http://schemas.microsoft.com/office/drawing/2014/main" xmlns="" id="{F834C2AD-1A5A-47F2-A778-5D30C6672F94}"/>
              </a:ext>
            </a:extLst>
          </p:cNvPr>
          <p:cNvSpPr>
            <a:spLocks/>
          </p:cNvSpPr>
          <p:nvPr/>
        </p:nvSpPr>
        <p:spPr bwMode="auto">
          <a:xfrm>
            <a:off x="5770782" y="4612106"/>
            <a:ext cx="1579701" cy="1070448"/>
          </a:xfrm>
          <a:custGeom>
            <a:avLst/>
            <a:gdLst>
              <a:gd name="T0" fmla="*/ 425 w 425"/>
              <a:gd name="T1" fmla="*/ 0 h 166"/>
              <a:gd name="T2" fmla="*/ 72 w 425"/>
              <a:gd name="T3" fmla="*/ 166 h 166"/>
              <a:gd name="T4" fmla="*/ 0 w 425"/>
              <a:gd name="T5" fmla="*/ 166 h 166"/>
              <a:gd name="T6" fmla="*/ 312 w 425"/>
              <a:gd name="T7" fmla="*/ 0 h 166"/>
              <a:gd name="T8" fmla="*/ 425 w 425"/>
              <a:gd name="T9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5" h="166">
                <a:moveTo>
                  <a:pt x="425" y="0"/>
                </a:moveTo>
                <a:cubicBezTo>
                  <a:pt x="316" y="42"/>
                  <a:pt x="159" y="83"/>
                  <a:pt x="72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72" y="81"/>
                  <a:pt x="212" y="37"/>
                  <a:pt x="312" y="0"/>
                </a:cubicBezTo>
                <a:cubicBezTo>
                  <a:pt x="425" y="0"/>
                  <a:pt x="425" y="0"/>
                  <a:pt x="425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7" name="Freeform 93">
            <a:extLst>
              <a:ext uri="{FF2B5EF4-FFF2-40B4-BE49-F238E27FC236}">
                <a16:creationId xmlns:a16="http://schemas.microsoft.com/office/drawing/2014/main" xmlns="" id="{E3D157BA-8CEF-4ACE-BD8A-2DBA4BC6E6C0}"/>
              </a:ext>
            </a:extLst>
          </p:cNvPr>
          <p:cNvSpPr>
            <a:spLocks/>
          </p:cNvSpPr>
          <p:nvPr/>
        </p:nvSpPr>
        <p:spPr bwMode="auto">
          <a:xfrm>
            <a:off x="7136850" y="3382951"/>
            <a:ext cx="1400750" cy="1070447"/>
          </a:xfrm>
          <a:custGeom>
            <a:avLst/>
            <a:gdLst>
              <a:gd name="T0" fmla="*/ 360 w 360"/>
              <a:gd name="T1" fmla="*/ 0 h 124"/>
              <a:gd name="T2" fmla="*/ 104 w 360"/>
              <a:gd name="T3" fmla="*/ 124 h 124"/>
              <a:gd name="T4" fmla="*/ 0 w 360"/>
              <a:gd name="T5" fmla="*/ 124 h 124"/>
              <a:gd name="T6" fmla="*/ 309 w 360"/>
              <a:gd name="T7" fmla="*/ 0 h 124"/>
              <a:gd name="T8" fmla="*/ 360 w 360"/>
              <a:gd name="T9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124">
                <a:moveTo>
                  <a:pt x="360" y="0"/>
                </a:moveTo>
                <a:cubicBezTo>
                  <a:pt x="311" y="39"/>
                  <a:pt x="216" y="80"/>
                  <a:pt x="104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27" y="80"/>
                  <a:pt x="247" y="40"/>
                  <a:pt x="309" y="0"/>
                </a:cubicBezTo>
                <a:cubicBezTo>
                  <a:pt x="360" y="0"/>
                  <a:pt x="360" y="0"/>
                  <a:pt x="36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8" name="Freeform 94">
            <a:extLst>
              <a:ext uri="{FF2B5EF4-FFF2-40B4-BE49-F238E27FC236}">
                <a16:creationId xmlns:a16="http://schemas.microsoft.com/office/drawing/2014/main" xmlns="" id="{2B0D53C0-F7EB-47CE-91F7-C94A4BCCE800}"/>
              </a:ext>
            </a:extLst>
          </p:cNvPr>
          <p:cNvSpPr>
            <a:spLocks/>
          </p:cNvSpPr>
          <p:nvPr/>
        </p:nvSpPr>
        <p:spPr bwMode="auto">
          <a:xfrm>
            <a:off x="7868598" y="2542674"/>
            <a:ext cx="948134" cy="713653"/>
          </a:xfrm>
          <a:custGeom>
            <a:avLst/>
            <a:gdLst>
              <a:gd name="T0" fmla="*/ 62 w 218"/>
              <a:gd name="T1" fmla="*/ 0 h 116"/>
              <a:gd name="T2" fmla="*/ 177 w 218"/>
              <a:gd name="T3" fmla="*/ 116 h 116"/>
              <a:gd name="T4" fmla="*/ 133 w 218"/>
              <a:gd name="T5" fmla="*/ 116 h 116"/>
              <a:gd name="T6" fmla="*/ 0 w 218"/>
              <a:gd name="T7" fmla="*/ 0 h 116"/>
              <a:gd name="T8" fmla="*/ 62 w 218"/>
              <a:gd name="T9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16">
                <a:moveTo>
                  <a:pt x="62" y="0"/>
                </a:moveTo>
                <a:cubicBezTo>
                  <a:pt x="99" y="13"/>
                  <a:pt x="218" y="53"/>
                  <a:pt x="177" y="116"/>
                </a:cubicBezTo>
                <a:cubicBezTo>
                  <a:pt x="133" y="116"/>
                  <a:pt x="133" y="116"/>
                  <a:pt x="133" y="116"/>
                </a:cubicBezTo>
                <a:cubicBezTo>
                  <a:pt x="185" y="54"/>
                  <a:pt x="44" y="15"/>
                  <a:pt x="0" y="0"/>
                </a:cubicBezTo>
                <a:cubicBezTo>
                  <a:pt x="62" y="0"/>
                  <a:pt x="62" y="0"/>
                  <a:pt x="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0" name="Freeform 95">
            <a:extLst>
              <a:ext uri="{FF2B5EF4-FFF2-40B4-BE49-F238E27FC236}">
                <a16:creationId xmlns:a16="http://schemas.microsoft.com/office/drawing/2014/main" xmlns="" id="{C5E31672-7C97-49EB-9F84-C07A9A6939B4}"/>
              </a:ext>
            </a:extLst>
          </p:cNvPr>
          <p:cNvSpPr>
            <a:spLocks/>
          </p:cNvSpPr>
          <p:nvPr/>
        </p:nvSpPr>
        <p:spPr bwMode="auto">
          <a:xfrm>
            <a:off x="7302357" y="2136820"/>
            <a:ext cx="681791" cy="305657"/>
          </a:xfrm>
          <a:custGeom>
            <a:avLst/>
            <a:gdLst>
              <a:gd name="T0" fmla="*/ 59 w 198"/>
              <a:gd name="T1" fmla="*/ 0 h 47"/>
              <a:gd name="T2" fmla="*/ 198 w 198"/>
              <a:gd name="T3" fmla="*/ 47 h 47"/>
              <a:gd name="T4" fmla="*/ 136 w 198"/>
              <a:gd name="T5" fmla="*/ 47 h 47"/>
              <a:gd name="T6" fmla="*/ 0 w 198"/>
              <a:gd name="T7" fmla="*/ 0 h 47"/>
              <a:gd name="T8" fmla="*/ 59 w 198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" h="47">
                <a:moveTo>
                  <a:pt x="59" y="0"/>
                </a:moveTo>
                <a:cubicBezTo>
                  <a:pt x="109" y="18"/>
                  <a:pt x="159" y="34"/>
                  <a:pt x="198" y="47"/>
                </a:cubicBezTo>
                <a:cubicBezTo>
                  <a:pt x="136" y="47"/>
                  <a:pt x="136" y="47"/>
                  <a:pt x="136" y="47"/>
                </a:cubicBezTo>
                <a:cubicBezTo>
                  <a:pt x="93" y="33"/>
                  <a:pt x="46" y="17"/>
                  <a:pt x="0" y="0"/>
                </a:cubicBezTo>
                <a:cubicBezTo>
                  <a:pt x="59" y="0"/>
                  <a:pt x="59" y="0"/>
                  <a:pt x="5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1" name="Freeform 96">
            <a:extLst>
              <a:ext uri="{FF2B5EF4-FFF2-40B4-BE49-F238E27FC236}">
                <a16:creationId xmlns:a16="http://schemas.microsoft.com/office/drawing/2014/main" xmlns="" id="{803EBAC3-85B5-4297-9465-CEC232DAA2C8}"/>
              </a:ext>
            </a:extLst>
          </p:cNvPr>
          <p:cNvSpPr>
            <a:spLocks/>
          </p:cNvSpPr>
          <p:nvPr/>
        </p:nvSpPr>
        <p:spPr bwMode="auto">
          <a:xfrm>
            <a:off x="6900415" y="1803164"/>
            <a:ext cx="472870" cy="270344"/>
          </a:xfrm>
          <a:custGeom>
            <a:avLst/>
            <a:gdLst>
              <a:gd name="T0" fmla="*/ 52 w 167"/>
              <a:gd name="T1" fmla="*/ 0 h 50"/>
              <a:gd name="T2" fmla="*/ 167 w 167"/>
              <a:gd name="T3" fmla="*/ 50 h 50"/>
              <a:gd name="T4" fmla="*/ 110 w 167"/>
              <a:gd name="T5" fmla="*/ 50 h 50"/>
              <a:gd name="T6" fmla="*/ 0 w 167"/>
              <a:gd name="T7" fmla="*/ 0 h 50"/>
              <a:gd name="T8" fmla="*/ 52 w 16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" h="50">
                <a:moveTo>
                  <a:pt x="52" y="0"/>
                </a:moveTo>
                <a:cubicBezTo>
                  <a:pt x="87" y="18"/>
                  <a:pt x="127" y="34"/>
                  <a:pt x="167" y="50"/>
                </a:cubicBezTo>
                <a:cubicBezTo>
                  <a:pt x="110" y="50"/>
                  <a:pt x="110" y="50"/>
                  <a:pt x="110" y="50"/>
                </a:cubicBezTo>
                <a:cubicBezTo>
                  <a:pt x="70" y="34"/>
                  <a:pt x="32" y="18"/>
                  <a:pt x="0" y="0"/>
                </a:cubicBezTo>
                <a:cubicBezTo>
                  <a:pt x="52" y="0"/>
                  <a:pt x="52" y="0"/>
                  <a:pt x="5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EA398D28-DA73-4744-9BF5-9339BA162F92}"/>
              </a:ext>
            </a:extLst>
          </p:cNvPr>
          <p:cNvSpPr>
            <a:spLocks/>
          </p:cNvSpPr>
          <p:nvPr/>
        </p:nvSpPr>
        <p:spPr bwMode="auto">
          <a:xfrm>
            <a:off x="6644632" y="1469509"/>
            <a:ext cx="343124" cy="270343"/>
          </a:xfrm>
          <a:custGeom>
            <a:avLst/>
            <a:gdLst>
              <a:gd name="T0" fmla="*/ 38 w 106"/>
              <a:gd name="T1" fmla="*/ 0 h 47"/>
              <a:gd name="T2" fmla="*/ 106 w 106"/>
              <a:gd name="T3" fmla="*/ 47 h 47"/>
              <a:gd name="T4" fmla="*/ 57 w 106"/>
              <a:gd name="T5" fmla="*/ 47 h 47"/>
              <a:gd name="T6" fmla="*/ 0 w 106"/>
              <a:gd name="T7" fmla="*/ 0 h 47"/>
              <a:gd name="T8" fmla="*/ 38 w 106"/>
              <a:gd name="T9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47">
                <a:moveTo>
                  <a:pt x="38" y="0"/>
                </a:moveTo>
                <a:cubicBezTo>
                  <a:pt x="54" y="16"/>
                  <a:pt x="78" y="32"/>
                  <a:pt x="106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31" y="32"/>
                  <a:pt x="11" y="16"/>
                  <a:pt x="0" y="0"/>
                </a:cubicBezTo>
                <a:cubicBezTo>
                  <a:pt x="38" y="0"/>
                  <a:pt x="38" y="0"/>
                  <a:pt x="3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xmlns="" id="{79ED14EC-7458-44E6-97F0-F1742D1EFAEE}"/>
              </a:ext>
            </a:extLst>
          </p:cNvPr>
          <p:cNvSpPr>
            <a:spLocks/>
          </p:cNvSpPr>
          <p:nvPr/>
        </p:nvSpPr>
        <p:spPr bwMode="auto">
          <a:xfrm>
            <a:off x="6564421" y="966707"/>
            <a:ext cx="171431" cy="421161"/>
          </a:xfrm>
          <a:custGeom>
            <a:avLst/>
            <a:gdLst>
              <a:gd name="T0" fmla="*/ 39 w 43"/>
              <a:gd name="T1" fmla="*/ 0 h 53"/>
              <a:gd name="T2" fmla="*/ 43 w 43"/>
              <a:gd name="T3" fmla="*/ 53 h 53"/>
              <a:gd name="T4" fmla="*/ 9 w 43"/>
              <a:gd name="T5" fmla="*/ 53 h 53"/>
              <a:gd name="T6" fmla="*/ 14 w 43"/>
              <a:gd name="T7" fmla="*/ 0 h 53"/>
              <a:gd name="T8" fmla="*/ 39 w 43"/>
              <a:gd name="T9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" h="53">
                <a:moveTo>
                  <a:pt x="39" y="0"/>
                </a:moveTo>
                <a:cubicBezTo>
                  <a:pt x="27" y="17"/>
                  <a:pt x="29" y="35"/>
                  <a:pt x="43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1" y="37"/>
                  <a:pt x="0" y="19"/>
                  <a:pt x="14" y="0"/>
                </a:cubicBezTo>
                <a:cubicBezTo>
                  <a:pt x="39" y="0"/>
                  <a:pt x="39" y="0"/>
                  <a:pt x="39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A4B713C3-8C73-4229-B39D-91AAB2346FDA}"/>
              </a:ext>
            </a:extLst>
          </p:cNvPr>
          <p:cNvSpPr>
            <a:spLocks/>
          </p:cNvSpPr>
          <p:nvPr/>
        </p:nvSpPr>
        <p:spPr bwMode="auto">
          <a:xfrm>
            <a:off x="6927951" y="406031"/>
            <a:ext cx="249004" cy="14747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89B78275-9E8B-4375-AD36-A214B2FE3559}"/>
              </a:ext>
            </a:extLst>
          </p:cNvPr>
          <p:cNvSpPr>
            <a:spLocks/>
          </p:cNvSpPr>
          <p:nvPr/>
        </p:nvSpPr>
        <p:spPr bwMode="auto">
          <a:xfrm>
            <a:off x="7100521" y="263365"/>
            <a:ext cx="249004" cy="115322"/>
          </a:xfrm>
          <a:custGeom>
            <a:avLst/>
            <a:gdLst>
              <a:gd name="T0" fmla="*/ 77 w 77"/>
              <a:gd name="T1" fmla="*/ 0 h 18"/>
              <a:gd name="T2" fmla="*/ 32 w 77"/>
              <a:gd name="T3" fmla="*/ 18 h 18"/>
              <a:gd name="T4" fmla="*/ 0 w 77"/>
              <a:gd name="T5" fmla="*/ 18 h 18"/>
              <a:gd name="T6" fmla="*/ 46 w 77"/>
              <a:gd name="T7" fmla="*/ 0 h 18"/>
              <a:gd name="T8" fmla="*/ 77 w 77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8">
                <a:moveTo>
                  <a:pt x="77" y="0"/>
                </a:moveTo>
                <a:cubicBezTo>
                  <a:pt x="62" y="6"/>
                  <a:pt x="46" y="12"/>
                  <a:pt x="32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5" y="12"/>
                  <a:pt x="30" y="6"/>
                  <a:pt x="46" y="0"/>
                </a:cubicBezTo>
                <a:cubicBezTo>
                  <a:pt x="77" y="0"/>
                  <a:pt x="77" y="0"/>
                  <a:pt x="77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6F4AB2C-9F51-4544-BF27-3EFC82D0A749}"/>
              </a:ext>
            </a:extLst>
          </p:cNvPr>
          <p:cNvSpPr>
            <a:spLocks/>
          </p:cNvSpPr>
          <p:nvPr/>
        </p:nvSpPr>
        <p:spPr bwMode="auto">
          <a:xfrm>
            <a:off x="7302357" y="150963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xmlns="" id="{83E6F814-E25E-4DA8-A365-11D6FA7EBE48}"/>
              </a:ext>
            </a:extLst>
          </p:cNvPr>
          <p:cNvSpPr>
            <a:spLocks/>
          </p:cNvSpPr>
          <p:nvPr/>
        </p:nvSpPr>
        <p:spPr bwMode="auto">
          <a:xfrm>
            <a:off x="7489396" y="47327"/>
            <a:ext cx="209498" cy="80187"/>
          </a:xfrm>
          <a:custGeom>
            <a:avLst/>
            <a:gdLst>
              <a:gd name="T0" fmla="*/ 74 w 74"/>
              <a:gd name="T1" fmla="*/ 1 h 15"/>
              <a:gd name="T2" fmla="*/ 31 w 74"/>
              <a:gd name="T3" fmla="*/ 15 h 15"/>
              <a:gd name="T4" fmla="*/ 0 w 74"/>
              <a:gd name="T5" fmla="*/ 15 h 15"/>
              <a:gd name="T6" fmla="*/ 49 w 74"/>
              <a:gd name="T7" fmla="*/ 0 h 15"/>
              <a:gd name="T8" fmla="*/ 74 w 74"/>
              <a:gd name="T9" fmla="*/ 1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15">
                <a:moveTo>
                  <a:pt x="74" y="1"/>
                </a:moveTo>
                <a:cubicBezTo>
                  <a:pt x="31" y="15"/>
                  <a:pt x="31" y="15"/>
                  <a:pt x="3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6" y="10"/>
                  <a:pt x="32" y="5"/>
                  <a:pt x="49" y="0"/>
                </a:cubicBezTo>
                <a:cubicBezTo>
                  <a:pt x="74" y="1"/>
                  <a:pt x="74" y="1"/>
                  <a:pt x="74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91550E53-3AA6-42C0-93B7-AE31B2C947A6}"/>
              </a:ext>
            </a:extLst>
          </p:cNvPr>
          <p:cNvSpPr/>
          <p:nvPr/>
        </p:nvSpPr>
        <p:spPr>
          <a:xfrm>
            <a:off x="8120091" y="4746694"/>
            <a:ext cx="1127109" cy="109748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5</a:t>
            </a: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xmlns="" id="{AB492542-426F-4942-9CFF-15B8D49CA773}"/>
              </a:ext>
            </a:extLst>
          </p:cNvPr>
          <p:cNvSpPr>
            <a:spLocks/>
          </p:cNvSpPr>
          <p:nvPr/>
        </p:nvSpPr>
        <p:spPr bwMode="auto">
          <a:xfrm>
            <a:off x="6638842" y="608800"/>
            <a:ext cx="340894" cy="301759"/>
          </a:xfrm>
          <a:custGeom>
            <a:avLst/>
            <a:gdLst>
              <a:gd name="T0" fmla="*/ 88 w 88"/>
              <a:gd name="T1" fmla="*/ 0 h 30"/>
              <a:gd name="T2" fmla="*/ 29 w 88"/>
              <a:gd name="T3" fmla="*/ 30 h 30"/>
              <a:gd name="T4" fmla="*/ 0 w 88"/>
              <a:gd name="T5" fmla="*/ 30 h 30"/>
              <a:gd name="T6" fmla="*/ 56 w 88"/>
              <a:gd name="T7" fmla="*/ 0 h 30"/>
              <a:gd name="T8" fmla="*/ 88 w 88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30">
                <a:moveTo>
                  <a:pt x="88" y="0"/>
                </a:moveTo>
                <a:cubicBezTo>
                  <a:pt x="66" y="10"/>
                  <a:pt x="46" y="20"/>
                  <a:pt x="29" y="30"/>
                </a:cubicBezTo>
                <a:cubicBezTo>
                  <a:pt x="0" y="30"/>
                  <a:pt x="0" y="30"/>
                  <a:pt x="0" y="30"/>
                </a:cubicBezTo>
                <a:cubicBezTo>
                  <a:pt x="17" y="19"/>
                  <a:pt x="36" y="10"/>
                  <a:pt x="56" y="0"/>
                </a:cubicBezTo>
                <a:cubicBezTo>
                  <a:pt x="88" y="0"/>
                  <a:pt x="88" y="0"/>
                  <a:pt x="88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5C30E072-4658-4FB7-BA6A-E52B5466C845}"/>
              </a:ext>
            </a:extLst>
          </p:cNvPr>
          <p:cNvCxnSpPr>
            <a:cxnSpLocks/>
          </p:cNvCxnSpPr>
          <p:nvPr/>
        </p:nvCxnSpPr>
        <p:spPr>
          <a:xfrm>
            <a:off x="8692934" y="5871411"/>
            <a:ext cx="0" cy="1114926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xmlns="" id="{61D497ED-FBF1-4A27-97EE-E17CC4EC572D}"/>
              </a:ext>
            </a:extLst>
          </p:cNvPr>
          <p:cNvSpPr txBox="1">
            <a:spLocks/>
          </p:cNvSpPr>
          <p:nvPr/>
        </p:nvSpPr>
        <p:spPr>
          <a:xfrm>
            <a:off x="935469" y="1525967"/>
            <a:ext cx="6016201" cy="45128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Negotiate the Contract</a:t>
            </a:r>
          </a:p>
        </p:txBody>
      </p:sp>
      <p:sp>
        <p:nvSpPr>
          <p:cNvPr id="23" name="Freeform 581">
            <a:extLst>
              <a:ext uri="{FF2B5EF4-FFF2-40B4-BE49-F238E27FC236}">
                <a16:creationId xmlns:a16="http://schemas.microsoft.com/office/drawing/2014/main" xmlns="" id="{E0B1A4A4-C670-40DC-93D5-375A20D6FF89}"/>
              </a:ext>
            </a:extLst>
          </p:cNvPr>
          <p:cNvSpPr>
            <a:spLocks noEditPoints="1"/>
          </p:cNvSpPr>
          <p:nvPr/>
        </p:nvSpPr>
        <p:spPr bwMode="auto">
          <a:xfrm>
            <a:off x="3103623" y="2383513"/>
            <a:ext cx="730777" cy="662582"/>
          </a:xfrm>
          <a:custGeom>
            <a:avLst/>
            <a:gdLst/>
            <a:ahLst/>
            <a:cxnLst>
              <a:cxn ang="0">
                <a:pos x="70" y="0"/>
              </a:cxn>
              <a:cxn ang="0">
                <a:pos x="0" y="70"/>
              </a:cxn>
              <a:cxn ang="0">
                <a:pos x="70" y="140"/>
              </a:cxn>
              <a:cxn ang="0">
                <a:pos x="140" y="70"/>
              </a:cxn>
              <a:cxn ang="0">
                <a:pos x="70" y="0"/>
              </a:cxn>
              <a:cxn ang="0">
                <a:pos x="87" y="116"/>
              </a:cxn>
              <a:cxn ang="0">
                <a:pos x="23" y="55"/>
              </a:cxn>
              <a:cxn ang="0">
                <a:pos x="32" y="49"/>
              </a:cxn>
              <a:cxn ang="0">
                <a:pos x="92" y="107"/>
              </a:cxn>
              <a:cxn ang="0">
                <a:pos x="87" y="116"/>
              </a:cxn>
              <a:cxn ang="0">
                <a:pos x="115" y="87"/>
              </a:cxn>
              <a:cxn ang="0">
                <a:pos x="109" y="92"/>
              </a:cxn>
              <a:cxn ang="0">
                <a:pos x="49" y="30"/>
              </a:cxn>
              <a:cxn ang="0">
                <a:pos x="52" y="24"/>
              </a:cxn>
              <a:cxn ang="0">
                <a:pos x="115" y="8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1" y="0"/>
                  <a:pt x="0" y="31"/>
                  <a:pt x="0" y="70"/>
                </a:cubicBezTo>
                <a:cubicBezTo>
                  <a:pt x="0" y="109"/>
                  <a:pt x="31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87" y="116"/>
                </a:moveTo>
                <a:cubicBezTo>
                  <a:pt x="79" y="120"/>
                  <a:pt x="17" y="127"/>
                  <a:pt x="23" y="55"/>
                </a:cubicBezTo>
                <a:cubicBezTo>
                  <a:pt x="23" y="55"/>
                  <a:pt x="25" y="42"/>
                  <a:pt x="32" y="49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7"/>
                  <a:pt x="95" y="113"/>
                  <a:pt x="87" y="116"/>
                </a:cubicBezTo>
                <a:close/>
                <a:moveTo>
                  <a:pt x="115" y="87"/>
                </a:moveTo>
                <a:cubicBezTo>
                  <a:pt x="114" y="95"/>
                  <a:pt x="109" y="92"/>
                  <a:pt x="109" y="92"/>
                </a:cubicBezTo>
                <a:cubicBezTo>
                  <a:pt x="49" y="30"/>
                  <a:pt x="49" y="30"/>
                  <a:pt x="49" y="30"/>
                </a:cubicBezTo>
                <a:cubicBezTo>
                  <a:pt x="45" y="25"/>
                  <a:pt x="52" y="24"/>
                  <a:pt x="52" y="24"/>
                </a:cubicBezTo>
                <a:cubicBezTo>
                  <a:pt x="124" y="7"/>
                  <a:pt x="116" y="79"/>
                  <a:pt x="115" y="87"/>
                </a:cubicBezTo>
                <a:close/>
              </a:path>
            </a:pathLst>
          </a:custGeom>
          <a:solidFill>
            <a:srgbClr val="FF0000">
              <a:alpha val="3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4" name="Freeform 625">
            <a:extLst>
              <a:ext uri="{FF2B5EF4-FFF2-40B4-BE49-F238E27FC236}">
                <a16:creationId xmlns:a16="http://schemas.microsoft.com/office/drawing/2014/main" xmlns="" id="{A476873A-4145-4820-8A58-5ECB2AEC8FA7}"/>
              </a:ext>
            </a:extLst>
          </p:cNvPr>
          <p:cNvSpPr>
            <a:spLocks/>
          </p:cNvSpPr>
          <p:nvPr/>
        </p:nvSpPr>
        <p:spPr bwMode="auto">
          <a:xfrm>
            <a:off x="4095044" y="2341149"/>
            <a:ext cx="839422" cy="710876"/>
          </a:xfrm>
          <a:custGeom>
            <a:avLst/>
            <a:gdLst/>
            <a:ahLst/>
            <a:cxnLst>
              <a:cxn ang="0">
                <a:pos x="111" y="44"/>
              </a:cxn>
              <a:cxn ang="0">
                <a:pos x="77" y="44"/>
              </a:cxn>
              <a:cxn ang="0">
                <a:pos x="77" y="11"/>
              </a:cxn>
              <a:cxn ang="0">
                <a:pos x="65" y="0"/>
              </a:cxn>
              <a:cxn ang="0">
                <a:pos x="57" y="0"/>
              </a:cxn>
              <a:cxn ang="0">
                <a:pos x="46" y="11"/>
              </a:cxn>
              <a:cxn ang="0">
                <a:pos x="46" y="44"/>
              </a:cxn>
              <a:cxn ang="0">
                <a:pos x="11" y="44"/>
              </a:cxn>
              <a:cxn ang="0">
                <a:pos x="0" y="56"/>
              </a:cxn>
              <a:cxn ang="0">
                <a:pos x="0" y="64"/>
              </a:cxn>
              <a:cxn ang="0">
                <a:pos x="11" y="75"/>
              </a:cxn>
              <a:cxn ang="0">
                <a:pos x="46" y="75"/>
              </a:cxn>
              <a:cxn ang="0">
                <a:pos x="46" y="111"/>
              </a:cxn>
              <a:cxn ang="0">
                <a:pos x="57" y="122"/>
              </a:cxn>
              <a:cxn ang="0">
                <a:pos x="65" y="122"/>
              </a:cxn>
              <a:cxn ang="0">
                <a:pos x="77" y="111"/>
              </a:cxn>
              <a:cxn ang="0">
                <a:pos x="77" y="75"/>
              </a:cxn>
              <a:cxn ang="0">
                <a:pos x="111" y="75"/>
              </a:cxn>
              <a:cxn ang="0">
                <a:pos x="123" y="64"/>
              </a:cxn>
              <a:cxn ang="0">
                <a:pos x="123" y="56"/>
              </a:cxn>
              <a:cxn ang="0">
                <a:pos x="111" y="44"/>
              </a:cxn>
            </a:cxnLst>
            <a:rect l="0" t="0" r="r" b="b"/>
            <a:pathLst>
              <a:path w="123" h="122">
                <a:moveTo>
                  <a:pt x="111" y="44"/>
                </a:moveTo>
                <a:cubicBezTo>
                  <a:pt x="77" y="44"/>
                  <a:pt x="77" y="44"/>
                  <a:pt x="77" y="44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5"/>
                  <a:pt x="72" y="0"/>
                  <a:pt x="65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1" y="0"/>
                  <a:pt x="46" y="5"/>
                  <a:pt x="46" y="11"/>
                </a:cubicBezTo>
                <a:cubicBezTo>
                  <a:pt x="46" y="44"/>
                  <a:pt x="46" y="44"/>
                  <a:pt x="46" y="44"/>
                </a:cubicBezTo>
                <a:cubicBezTo>
                  <a:pt x="11" y="44"/>
                  <a:pt x="11" y="44"/>
                  <a:pt x="11" y="44"/>
                </a:cubicBezTo>
                <a:cubicBezTo>
                  <a:pt x="5" y="44"/>
                  <a:pt x="0" y="49"/>
                  <a:pt x="0" y="56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70"/>
                  <a:pt x="5" y="75"/>
                  <a:pt x="11" y="75"/>
                </a:cubicBezTo>
                <a:cubicBezTo>
                  <a:pt x="46" y="75"/>
                  <a:pt x="46" y="75"/>
                  <a:pt x="46" y="75"/>
                </a:cubicBezTo>
                <a:cubicBezTo>
                  <a:pt x="46" y="111"/>
                  <a:pt x="46" y="111"/>
                  <a:pt x="46" y="111"/>
                </a:cubicBezTo>
                <a:cubicBezTo>
                  <a:pt x="46" y="117"/>
                  <a:pt x="51" y="122"/>
                  <a:pt x="57" y="122"/>
                </a:cubicBezTo>
                <a:cubicBezTo>
                  <a:pt x="65" y="122"/>
                  <a:pt x="65" y="122"/>
                  <a:pt x="65" y="122"/>
                </a:cubicBezTo>
                <a:cubicBezTo>
                  <a:pt x="72" y="122"/>
                  <a:pt x="77" y="117"/>
                  <a:pt x="77" y="111"/>
                </a:cubicBezTo>
                <a:cubicBezTo>
                  <a:pt x="77" y="75"/>
                  <a:pt x="77" y="75"/>
                  <a:pt x="77" y="75"/>
                </a:cubicBezTo>
                <a:cubicBezTo>
                  <a:pt x="111" y="75"/>
                  <a:pt x="111" y="75"/>
                  <a:pt x="111" y="75"/>
                </a:cubicBezTo>
                <a:cubicBezTo>
                  <a:pt x="118" y="75"/>
                  <a:pt x="123" y="70"/>
                  <a:pt x="123" y="64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49"/>
                  <a:pt x="118" y="44"/>
                  <a:pt x="111" y="44"/>
                </a:cubicBezTo>
                <a:close/>
              </a:path>
            </a:pathLst>
          </a:custGeom>
          <a:solidFill>
            <a:srgbClr val="43B02A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sz="1662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2E8E1FA8-C2FB-440F-B27B-0FAB924269B4}"/>
              </a:ext>
            </a:extLst>
          </p:cNvPr>
          <p:cNvSpPr txBox="1">
            <a:spLocks/>
          </p:cNvSpPr>
          <p:nvPr/>
        </p:nvSpPr>
        <p:spPr>
          <a:xfrm>
            <a:off x="101600" y="3570453"/>
            <a:ext cx="3728315" cy="23620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Blocker</a:t>
            </a:r>
          </a:p>
          <a:p>
            <a:pPr lvl="1" algn="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Time (Legal and Procurement)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Gatekeeper for approvals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Templates not fit for purpose</a:t>
            </a:r>
          </a:p>
          <a:p>
            <a:pPr lvl="1" algn="r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Resistance to supplier terms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2F11E243-9325-44DB-B4A5-FDF62D4F755B}"/>
              </a:ext>
            </a:extLst>
          </p:cNvPr>
          <p:cNvSpPr txBox="1">
            <a:spLocks/>
          </p:cNvSpPr>
          <p:nvPr/>
        </p:nvSpPr>
        <p:spPr>
          <a:xfrm>
            <a:off x="4052463" y="3564147"/>
            <a:ext cx="4307761" cy="280456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Value Add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Judgement on contract concessions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Collaboration on risk and service issues</a:t>
            </a:r>
          </a:p>
          <a:p>
            <a:pPr lvl="1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Innovation in contract governance </a:t>
            </a:r>
          </a:p>
          <a:p>
            <a:pPr lvl="1">
              <a:spcAft>
                <a:spcPts val="600"/>
              </a:spcAft>
            </a:pPr>
            <a:endParaRPr lang="en-GB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78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6215FE-3447-4A83-8F90-B918352F5CF7}"/>
              </a:ext>
            </a:extLst>
          </p:cNvPr>
          <p:cNvSpPr txBox="1"/>
          <p:nvPr/>
        </p:nvSpPr>
        <p:spPr>
          <a:xfrm>
            <a:off x="150312" y="209560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The 4.0 Procurement Professional</a:t>
            </a:r>
            <a:endParaRPr lang="en-GB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DD6E72-FB1B-47C3-87A2-053A3C7ABA9D}"/>
              </a:ext>
            </a:extLst>
          </p:cNvPr>
          <p:cNvSpPr txBox="1"/>
          <p:nvPr/>
        </p:nvSpPr>
        <p:spPr>
          <a:xfrm>
            <a:off x="9627101" y="893855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GB" sz="4000" dirty="0">
                <a:solidFill>
                  <a:schemeClr val="accent1"/>
                </a:solidFill>
                <a:latin typeface="Century Gothic" panose="020B0502020202020204" pitchFamily="34" charset="0"/>
              </a:rPr>
              <a:t>…of the </a:t>
            </a:r>
            <a:r>
              <a:rPr lang="en-GB" sz="4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future</a:t>
            </a:r>
            <a:endParaRPr lang="en-GB" sz="4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FDD05DD-541F-4ACE-9EA1-12948121E0F8}"/>
              </a:ext>
            </a:extLst>
          </p:cNvPr>
          <p:cNvGrpSpPr/>
          <p:nvPr/>
        </p:nvGrpSpPr>
        <p:grpSpPr>
          <a:xfrm>
            <a:off x="607512" y="2933911"/>
            <a:ext cx="3317201" cy="2446594"/>
            <a:chOff x="86399" y="3187973"/>
            <a:chExt cx="1678224" cy="1434903"/>
          </a:xfrm>
        </p:grpSpPr>
        <p:pic>
          <p:nvPicPr>
            <p:cNvPr id="12" name="Picture 2" descr="Image result for person outline">
              <a:extLst>
                <a:ext uri="{FF2B5EF4-FFF2-40B4-BE49-F238E27FC236}">
                  <a16:creationId xmlns:a16="http://schemas.microsoft.com/office/drawing/2014/main" xmlns="" id="{0422DA97-A465-40B3-9607-21D9CF8A18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9" y="3187973"/>
              <a:ext cx="1434903" cy="14349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0CB40108-184E-406E-848F-0B912CFDF062}"/>
                </a:ext>
              </a:extLst>
            </p:cNvPr>
            <p:cNvSpPr txBox="1"/>
            <p:nvPr/>
          </p:nvSpPr>
          <p:spPr>
            <a:xfrm>
              <a:off x="947589" y="4430350"/>
              <a:ext cx="817034" cy="930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GB" sz="800" b="1" dirty="0">
                  <a:solidFill>
                    <a:schemeClr val="bg1"/>
                  </a:solidFill>
                </a:rPr>
                <a:t>PROC 4.0</a:t>
              </a:r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08026983-E15B-425C-A295-3E0D10F5CA9D}"/>
              </a:ext>
            </a:extLst>
          </p:cNvPr>
          <p:cNvSpPr txBox="1">
            <a:spLocks/>
          </p:cNvSpPr>
          <p:nvPr/>
        </p:nvSpPr>
        <p:spPr>
          <a:xfrm>
            <a:off x="4078514" y="2307709"/>
            <a:ext cx="5886367" cy="403503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200" b="1" kern="1200" noProof="0" dirty="0" smtClean="0">
                <a:solidFill>
                  <a:schemeClr val="accent3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itchFamily="34" charset="0"/>
              <a:buNone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1778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US" sz="1000" b="0" kern="120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534988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SzPct val="150000"/>
              <a:buFont typeface="Arial" pitchFamily="34" charset="0"/>
              <a:buChar char="•"/>
              <a:defRPr lang="en-GB" sz="1000" b="0" kern="1200" baseline="0" noProof="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720725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6pPr>
            <a:lvl7pPr marL="895350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7pPr>
            <a:lvl8pPr marL="1081088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–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1255713" indent="-1746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 lang="en-GB" sz="1000" kern="1200" dirty="0" smtClean="0">
                <a:solidFill>
                  <a:schemeClr val="tx1"/>
                </a:solidFill>
                <a:latin typeface="Arial"/>
                <a:ea typeface="+mn-ea"/>
                <a:cs typeface="Arial" pitchFamily="34" charset="0"/>
              </a:defRPr>
            </a:lvl9pPr>
          </a:lstStyle>
          <a:p>
            <a:pPr lvl="1" algn="ct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Giles</a:t>
            </a:r>
          </a:p>
          <a:p>
            <a:pPr lvl="1" algn="ctr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Experienced Procurement Innovation Manager</a:t>
            </a:r>
          </a:p>
          <a:p>
            <a:pPr lvl="1" algn="ctr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/>
            <a:r>
              <a:rPr lang="en-GB" sz="1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Key Skills:</a:t>
            </a:r>
          </a:p>
          <a:p>
            <a:pPr lvl="1"/>
            <a:endParaRPr lang="en-GB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/>
            <a:r>
              <a:rPr lang="en-GB" sz="1900" dirty="0">
                <a:solidFill>
                  <a:schemeClr val="tx1"/>
                </a:solidFill>
                <a:latin typeface="Century Gothic" panose="020B0502020202020204" pitchFamily="34" charset="0"/>
              </a:rPr>
              <a:t>Pragmatism		Relationship building</a:t>
            </a:r>
          </a:p>
          <a:p>
            <a:pPr lvl="1"/>
            <a:r>
              <a:rPr lang="en-GB" sz="1900" dirty="0">
                <a:solidFill>
                  <a:schemeClr val="tx1"/>
                </a:solidFill>
                <a:latin typeface="Century Gothic" panose="020B0502020202020204" pitchFamily="34" charset="0"/>
              </a:rPr>
              <a:t>Judgement		Innovation</a:t>
            </a:r>
          </a:p>
          <a:p>
            <a:pPr lvl="1"/>
            <a:r>
              <a:rPr lang="en-GB" sz="1900" dirty="0">
                <a:solidFill>
                  <a:schemeClr val="tx1"/>
                </a:solidFill>
                <a:latin typeface="Century Gothic" panose="020B0502020202020204" pitchFamily="34" charset="0"/>
              </a:rPr>
              <a:t>Influencing		Emotional intelligence</a:t>
            </a:r>
          </a:p>
          <a:p>
            <a:pPr lvl="1"/>
            <a:r>
              <a:rPr lang="en-GB" sz="1900" dirty="0">
                <a:solidFill>
                  <a:schemeClr val="tx1"/>
                </a:solidFill>
                <a:latin typeface="Century Gothic" panose="020B0502020202020204" pitchFamily="34" charset="0"/>
              </a:rPr>
              <a:t>Networking		Collaboration</a:t>
            </a:r>
          </a:p>
          <a:p>
            <a:pPr lvl="1"/>
            <a:r>
              <a:rPr lang="en-GB" sz="1900" dirty="0">
                <a:solidFill>
                  <a:schemeClr val="tx1"/>
                </a:solidFill>
                <a:latin typeface="Century Gothic" panose="020B0502020202020204" pitchFamily="34" charset="0"/>
              </a:rPr>
              <a:t>Negotiation</a:t>
            </a:r>
          </a:p>
        </p:txBody>
      </p:sp>
    </p:spTree>
    <p:extLst>
      <p:ext uri="{BB962C8B-B14F-4D97-AF65-F5344CB8AC3E}">
        <p14:creationId xmlns:p14="http://schemas.microsoft.com/office/powerpoint/2010/main" val="56552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</p:bldLst>
  </p:timing>
</p:sld>
</file>

<file path=ppt/theme/theme1.xml><?xml version="1.0" encoding="utf-8"?>
<a:theme xmlns:a="http://schemas.openxmlformats.org/drawingml/2006/main" name="Pitch">
  <a:themeElements>
    <a:clrScheme name="Custom 496">
      <a:dk1>
        <a:sysClr val="windowText" lastClr="000000"/>
      </a:dk1>
      <a:lt1>
        <a:sysClr val="window" lastClr="FFFFFF"/>
      </a:lt1>
      <a:dk2>
        <a:srgbClr val="4E575C"/>
      </a:dk2>
      <a:lt2>
        <a:srgbClr val="DFDAD5"/>
      </a:lt2>
      <a:accent1>
        <a:srgbClr val="44A5D8"/>
      </a:accent1>
      <a:accent2>
        <a:srgbClr val="FFD047"/>
      </a:accent2>
      <a:accent3>
        <a:srgbClr val="EF7B05"/>
      </a:accent3>
      <a:accent4>
        <a:srgbClr val="934D98"/>
      </a:accent4>
      <a:accent5>
        <a:srgbClr val="65B32E"/>
      </a:accent5>
      <a:accent6>
        <a:srgbClr val="E40138"/>
      </a:accent6>
      <a:hlink>
        <a:srgbClr val="0563C1"/>
      </a:hlink>
      <a:folHlink>
        <a:srgbClr val="954F72"/>
      </a:folHlink>
    </a:clrScheme>
    <a:fontScheme name="Custom 109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9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.potm" id="{02E789E9-EF83-4F67-88F3-7A2F1010CD3A}" vid="{6F226969-1B62-4929-8655-5F2B7B5196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5637</TotalTime>
  <Words>1780</Words>
  <Application>Microsoft Office PowerPoint</Application>
  <PresentationFormat>Custom</PresentationFormat>
  <Paragraphs>199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Pitch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title runs here</dc:title>
  <dc:creator>Davidson, Laura (Tesco Underwriting)</dc:creator>
  <cp:lastModifiedBy>Sheena Donaldson</cp:lastModifiedBy>
  <cp:revision>210</cp:revision>
  <dcterms:created xsi:type="dcterms:W3CDTF">2018-10-18T09:32:12Z</dcterms:created>
  <dcterms:modified xsi:type="dcterms:W3CDTF">2019-03-04T15:58:56Z</dcterms:modified>
</cp:coreProperties>
</file>