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diagrams/data1.xml" ContentType="application/vnd.openxmlformats-officedocument.drawingml.diagramData+xml"/>
  <Override PartName="/ppt/presentation.xml" ContentType="application/vnd.openxmlformats-officedocument.presentationml.presentation.main+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theme/theme2.xml" ContentType="application/vnd.openxmlformats-officedocument.theme+xml"/>
  <Override PartName="/ppt/diagrams/layout1.xml" ContentType="application/vnd.openxmlformats-officedocument.drawingml.diagramLayout+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14" r:id="rId2"/>
    <p:sldId id="344" r:id="rId3"/>
    <p:sldId id="345" r:id="rId4"/>
    <p:sldId id="346" r:id="rId5"/>
    <p:sldId id="333" r:id="rId6"/>
    <p:sldId id="343" r:id="rId7"/>
    <p:sldId id="335" r:id="rId8"/>
    <p:sldId id="355" r:id="rId9"/>
    <p:sldId id="356" r:id="rId10"/>
  </p:sldIdLst>
  <p:sldSz cx="10691813" cy="7559675"/>
  <p:notesSz cx="6858000" cy="2524125"/>
  <p:defaultTextStyle>
    <a:defPPr>
      <a:defRPr lang="en-US"/>
    </a:defPPr>
    <a:lvl1pPr marL="0" algn="l" defTabSz="1042873" rtl="0" eaLnBrk="1" latinLnBrk="0" hangingPunct="1">
      <a:defRPr sz="2053" kern="1200">
        <a:solidFill>
          <a:schemeClr val="tx1"/>
        </a:solidFill>
        <a:latin typeface="+mn-lt"/>
        <a:ea typeface="+mn-ea"/>
        <a:cs typeface="+mn-cs"/>
      </a:defRPr>
    </a:lvl1pPr>
    <a:lvl2pPr marL="521437" algn="l" defTabSz="1042873" rtl="0" eaLnBrk="1" latinLnBrk="0" hangingPunct="1">
      <a:defRPr sz="2053" kern="1200">
        <a:solidFill>
          <a:schemeClr val="tx1"/>
        </a:solidFill>
        <a:latin typeface="+mn-lt"/>
        <a:ea typeface="+mn-ea"/>
        <a:cs typeface="+mn-cs"/>
      </a:defRPr>
    </a:lvl2pPr>
    <a:lvl3pPr marL="1042873" algn="l" defTabSz="1042873" rtl="0" eaLnBrk="1" latinLnBrk="0" hangingPunct="1">
      <a:defRPr sz="2053" kern="1200">
        <a:solidFill>
          <a:schemeClr val="tx1"/>
        </a:solidFill>
        <a:latin typeface="+mn-lt"/>
        <a:ea typeface="+mn-ea"/>
        <a:cs typeface="+mn-cs"/>
      </a:defRPr>
    </a:lvl3pPr>
    <a:lvl4pPr marL="1564310" algn="l" defTabSz="1042873" rtl="0" eaLnBrk="1" latinLnBrk="0" hangingPunct="1">
      <a:defRPr sz="2053" kern="1200">
        <a:solidFill>
          <a:schemeClr val="tx1"/>
        </a:solidFill>
        <a:latin typeface="+mn-lt"/>
        <a:ea typeface="+mn-ea"/>
        <a:cs typeface="+mn-cs"/>
      </a:defRPr>
    </a:lvl4pPr>
    <a:lvl5pPr marL="2085746" algn="l" defTabSz="1042873" rtl="0" eaLnBrk="1" latinLnBrk="0" hangingPunct="1">
      <a:defRPr sz="2053" kern="1200">
        <a:solidFill>
          <a:schemeClr val="tx1"/>
        </a:solidFill>
        <a:latin typeface="+mn-lt"/>
        <a:ea typeface="+mn-ea"/>
        <a:cs typeface="+mn-cs"/>
      </a:defRPr>
    </a:lvl5pPr>
    <a:lvl6pPr marL="2607183" algn="l" defTabSz="1042873" rtl="0" eaLnBrk="1" latinLnBrk="0" hangingPunct="1">
      <a:defRPr sz="2053" kern="1200">
        <a:solidFill>
          <a:schemeClr val="tx1"/>
        </a:solidFill>
        <a:latin typeface="+mn-lt"/>
        <a:ea typeface="+mn-ea"/>
        <a:cs typeface="+mn-cs"/>
      </a:defRPr>
    </a:lvl6pPr>
    <a:lvl7pPr marL="3128620" algn="l" defTabSz="1042873" rtl="0" eaLnBrk="1" latinLnBrk="0" hangingPunct="1">
      <a:defRPr sz="2053" kern="1200">
        <a:solidFill>
          <a:schemeClr val="tx1"/>
        </a:solidFill>
        <a:latin typeface="+mn-lt"/>
        <a:ea typeface="+mn-ea"/>
        <a:cs typeface="+mn-cs"/>
      </a:defRPr>
    </a:lvl7pPr>
    <a:lvl8pPr marL="3650056" algn="l" defTabSz="1042873" rtl="0" eaLnBrk="1" latinLnBrk="0" hangingPunct="1">
      <a:defRPr sz="2053" kern="1200">
        <a:solidFill>
          <a:schemeClr val="tx1"/>
        </a:solidFill>
        <a:latin typeface="+mn-lt"/>
        <a:ea typeface="+mn-ea"/>
        <a:cs typeface="+mn-cs"/>
      </a:defRPr>
    </a:lvl8pPr>
    <a:lvl9pPr marL="4171493" algn="l" defTabSz="1042873" rtl="0" eaLnBrk="1" latinLnBrk="0" hangingPunct="1">
      <a:defRPr sz="2053"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1" userDrawn="1">
          <p15:clr>
            <a:srgbClr val="A4A3A4"/>
          </p15:clr>
        </p15:guide>
        <p15:guide id="2" pos="453" userDrawn="1">
          <p15:clr>
            <a:srgbClr val="A4A3A4"/>
          </p15:clr>
        </p15:guide>
        <p15:guide id="3" pos="2336" userDrawn="1">
          <p15:clr>
            <a:srgbClr val="A4A3A4"/>
          </p15:clr>
        </p15:guide>
        <p15:guide id="4" pos="2482" userDrawn="1">
          <p15:clr>
            <a:srgbClr val="A4A3A4"/>
          </p15:clr>
        </p15:guide>
        <p15:guide id="5" pos="4514" userDrawn="1">
          <p15:clr>
            <a:srgbClr val="A4A3A4"/>
          </p15:clr>
        </p15:guide>
        <p15:guide id="6" pos="4368" userDrawn="1">
          <p15:clr>
            <a:srgbClr val="A4A3A4"/>
          </p15:clr>
        </p15:guide>
        <p15:guide id="7" pos="6398" userDrawn="1">
          <p15:clr>
            <a:srgbClr val="A4A3A4"/>
          </p15:clr>
        </p15:guide>
        <p15:guide id="8" pos="3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EAC899"/>
    <a:srgbClr val="E401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52324" autoAdjust="0"/>
  </p:normalViewPr>
  <p:slideViewPr>
    <p:cSldViewPr snapToGrid="0" showGuides="1">
      <p:cViewPr>
        <p:scale>
          <a:sx n="57" d="100"/>
          <a:sy n="57" d="100"/>
        </p:scale>
        <p:origin x="-2772" y="-72"/>
      </p:cViewPr>
      <p:guideLst>
        <p:guide orient="horz" pos="2381"/>
        <p:guide pos="453"/>
        <p:guide pos="2336"/>
        <p:guide pos="2482"/>
        <p:guide pos="4514"/>
        <p:guide pos="4368"/>
        <p:guide pos="6398"/>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42"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 Id="rId4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son, Laura (Tesco Underwriting)" userId="S::laura.davidson@tescobank.com::6c6a78c2-23f4-4d65-bec3-687fe0b14516" providerId="AD" clId="Web-{88365D01-84AD-4A8A-8352-38066D5319B6}"/>
    <pc:docChg chg="addSld delSld modSld">
      <pc:chgData name="Davidson, Laura (Tesco Underwriting)" userId="S::laura.davidson@tescobank.com::6c6a78c2-23f4-4d65-bec3-687fe0b14516" providerId="AD" clId="Web-{88365D01-84AD-4A8A-8352-38066D5319B6}" dt="2018-12-11T13:21:38.670" v="253"/>
      <pc:docMkLst>
        <pc:docMk/>
      </pc:docMkLst>
      <pc:sldChg chg="modNotes">
        <pc:chgData name="Davidson, Laura (Tesco Underwriting)" userId="S::laura.davidson@tescobank.com::6c6a78c2-23f4-4d65-bec3-687fe0b14516" providerId="AD" clId="Web-{88365D01-84AD-4A8A-8352-38066D5319B6}" dt="2018-12-11T10:47:08.947" v="123"/>
        <pc:sldMkLst>
          <pc:docMk/>
          <pc:sldMk cId="3718339936" sldId="279"/>
        </pc:sldMkLst>
      </pc:sldChg>
      <pc:sldChg chg="modNotes">
        <pc:chgData name="Davidson, Laura (Tesco Underwriting)" userId="S::laura.davidson@tescobank.com::6c6a78c2-23f4-4d65-bec3-687fe0b14516" providerId="AD" clId="Web-{88365D01-84AD-4A8A-8352-38066D5319B6}" dt="2018-12-11T10:47:05.853" v="122"/>
        <pc:sldMkLst>
          <pc:docMk/>
          <pc:sldMk cId="330490386" sldId="280"/>
        </pc:sldMkLst>
      </pc:sldChg>
      <pc:sldChg chg="modNotes">
        <pc:chgData name="Davidson, Laura (Tesco Underwriting)" userId="S::laura.davidson@tescobank.com::6c6a78c2-23f4-4d65-bec3-687fe0b14516" providerId="AD" clId="Web-{88365D01-84AD-4A8A-8352-38066D5319B6}" dt="2018-12-11T10:47:22.431" v="127"/>
        <pc:sldMkLst>
          <pc:docMk/>
          <pc:sldMk cId="107823930" sldId="281"/>
        </pc:sldMkLst>
      </pc:sldChg>
      <pc:sldChg chg="modNotes">
        <pc:chgData name="Davidson, Laura (Tesco Underwriting)" userId="S::laura.davidson@tescobank.com::6c6a78c2-23f4-4d65-bec3-687fe0b14516" providerId="AD" clId="Web-{88365D01-84AD-4A8A-8352-38066D5319B6}" dt="2018-12-11T13:21:38.670" v="253"/>
        <pc:sldMkLst>
          <pc:docMk/>
          <pc:sldMk cId="3388041542" sldId="282"/>
        </pc:sldMkLst>
      </pc:sldChg>
      <pc:sldChg chg="modNotes">
        <pc:chgData name="Davidson, Laura (Tesco Underwriting)" userId="S::laura.davidson@tescobank.com::6c6a78c2-23f4-4d65-bec3-687fe0b14516" providerId="AD" clId="Web-{88365D01-84AD-4A8A-8352-38066D5319B6}" dt="2018-12-11T10:43:39.961" v="65"/>
        <pc:sldMkLst>
          <pc:docMk/>
          <pc:sldMk cId="3371605246" sldId="347"/>
        </pc:sldMkLst>
      </pc:sldChg>
      <pc:sldChg chg="modNotes">
        <pc:chgData name="Davidson, Laura (Tesco Underwriting)" userId="S::laura.davidson@tescobank.com::6c6a78c2-23f4-4d65-bec3-687fe0b14516" providerId="AD" clId="Web-{88365D01-84AD-4A8A-8352-38066D5319B6}" dt="2018-12-11T10:45:20.946" v="77"/>
        <pc:sldMkLst>
          <pc:docMk/>
          <pc:sldMk cId="3253525329" sldId="348"/>
        </pc:sldMkLst>
      </pc:sldChg>
      <pc:sldChg chg="modNotes">
        <pc:chgData name="Davidson, Laura (Tesco Underwriting)" userId="S::laura.davidson@tescobank.com::6c6a78c2-23f4-4d65-bec3-687fe0b14516" providerId="AD" clId="Web-{88365D01-84AD-4A8A-8352-38066D5319B6}" dt="2018-12-11T10:28:47.828" v="23"/>
        <pc:sldMkLst>
          <pc:docMk/>
          <pc:sldMk cId="3422471715" sldId="349"/>
        </pc:sldMkLst>
      </pc:sldChg>
      <pc:sldChg chg="modNotes">
        <pc:chgData name="Davidson, Laura (Tesco Underwriting)" userId="S::laura.davidson@tescobank.com::6c6a78c2-23f4-4d65-bec3-687fe0b14516" providerId="AD" clId="Web-{88365D01-84AD-4A8A-8352-38066D5319B6}" dt="2018-12-11T10:44:33.774" v="71"/>
        <pc:sldMkLst>
          <pc:docMk/>
          <pc:sldMk cId="159411410" sldId="350"/>
        </pc:sldMkLst>
      </pc:sldChg>
      <pc:sldChg chg="modNotes">
        <pc:chgData name="Davidson, Laura (Tesco Underwriting)" userId="S::laura.davidson@tescobank.com::6c6a78c2-23f4-4d65-bec3-687fe0b14516" providerId="AD" clId="Web-{88365D01-84AD-4A8A-8352-38066D5319B6}" dt="2018-12-11T10:44:20.727" v="70"/>
        <pc:sldMkLst>
          <pc:docMk/>
          <pc:sldMk cId="912282855" sldId="351"/>
        </pc:sldMkLst>
      </pc:sldChg>
      <pc:sldChg chg="modNotes">
        <pc:chgData name="Davidson, Laura (Tesco Underwriting)" userId="S::laura.davidson@tescobank.com::6c6a78c2-23f4-4d65-bec3-687fe0b14516" providerId="AD" clId="Web-{88365D01-84AD-4A8A-8352-38066D5319B6}" dt="2018-12-11T10:30:46.938" v="47"/>
        <pc:sldMkLst>
          <pc:docMk/>
          <pc:sldMk cId="3444788129" sldId="352"/>
        </pc:sldMkLst>
      </pc:sldChg>
      <pc:sldChg chg="modNotes">
        <pc:chgData name="Davidson, Laura (Tesco Underwriting)" userId="S::laura.davidson@tescobank.com::6c6a78c2-23f4-4d65-bec3-687fe0b14516" providerId="AD" clId="Web-{88365D01-84AD-4A8A-8352-38066D5319B6}" dt="2018-12-11T10:46:58.853" v="119"/>
        <pc:sldMkLst>
          <pc:docMk/>
          <pc:sldMk cId="565525098" sldId="353"/>
        </pc:sldMkLst>
      </pc:sldChg>
      <pc:sldChg chg="modNotes">
        <pc:chgData name="Davidson, Laura (Tesco Underwriting)" userId="S::laura.davidson@tescobank.com::6c6a78c2-23f4-4d65-bec3-687fe0b14516" providerId="AD" clId="Web-{88365D01-84AD-4A8A-8352-38066D5319B6}" dt="2018-12-11T10:45:07.790" v="75"/>
        <pc:sldMkLst>
          <pc:docMk/>
          <pc:sldMk cId="1325156090" sldId="354"/>
        </pc:sldMkLst>
      </pc:sldChg>
      <pc:sldChg chg="new del">
        <pc:chgData name="Davidson, Laura (Tesco Underwriting)" userId="S::laura.davidson@tescobank.com::6c6a78c2-23f4-4d65-bec3-687fe0b14516" providerId="AD" clId="Web-{88365D01-84AD-4A8A-8352-38066D5319B6}" dt="2018-12-11T10:27:12.405" v="3"/>
        <pc:sldMkLst>
          <pc:docMk/>
          <pc:sldMk cId="1824831292" sldId="35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5AC876-DC58-4D4F-8DBD-C0F52A26EA44}" type="doc">
      <dgm:prSet loTypeId="urn:microsoft.com/office/officeart/2005/8/layout/arrow3" loCatId="relationship" qsTypeId="urn:microsoft.com/office/officeart/2005/8/quickstyle/simple1" qsCatId="simple" csTypeId="urn:microsoft.com/office/officeart/2005/8/colors/accent0_2" csCatId="mainScheme" phldr="1"/>
      <dgm:spPr/>
      <dgm:t>
        <a:bodyPr/>
        <a:lstStyle/>
        <a:p>
          <a:endParaRPr lang="en-GB"/>
        </a:p>
      </dgm:t>
    </dgm:pt>
    <dgm:pt modelId="{79CD6732-4B09-4CF8-AA50-3CF25CF3C9F1}">
      <dgm:prSet phldrT="[Text]" custT="1"/>
      <dgm:spPr>
        <a:ln>
          <a:noFill/>
        </a:ln>
      </dgm:spPr>
      <dgm:t>
        <a:bodyPr/>
        <a:lstStyle/>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LOW COMPLEXITY</a:t>
          </a:r>
        </a:p>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 = HIGH AGILITY </a:t>
          </a:r>
        </a:p>
        <a:p>
          <a:pPr marL="0" lvl="0" algn="ctr" defTabSz="622300">
            <a:lnSpc>
              <a:spcPct val="90000"/>
            </a:lnSpc>
            <a:spcBef>
              <a:spcPct val="0"/>
            </a:spcBef>
            <a:spcAft>
              <a:spcPct val="35000"/>
            </a:spcAft>
            <a:buNone/>
          </a:pPr>
          <a:r>
            <a:rPr lang="en-GB" sz="1400" b="0" i="1" kern="1200" dirty="0">
              <a:latin typeface="Century Gothic" panose="020B0502020202020204" pitchFamily="34" charset="0"/>
              <a:ea typeface="+mn-ea"/>
              <a:cs typeface="+mn-cs"/>
            </a:rPr>
            <a:t>Enables a greater degree of automation and streamlining</a:t>
          </a:r>
        </a:p>
      </dgm:t>
    </dgm:pt>
    <dgm:pt modelId="{8F4DBEA5-78E0-428C-90CE-6D5961D0F5C6}" type="parTrans" cxnId="{2C1A8DF7-57B9-4978-A8CC-A4F26345DBB3}">
      <dgm:prSet/>
      <dgm:spPr/>
      <dgm:t>
        <a:bodyPr/>
        <a:lstStyle/>
        <a:p>
          <a:endParaRPr lang="en-GB"/>
        </a:p>
      </dgm:t>
    </dgm:pt>
    <dgm:pt modelId="{71FD6B43-FEF9-47C1-A715-182A263D2C90}" type="sibTrans" cxnId="{2C1A8DF7-57B9-4978-A8CC-A4F26345DBB3}">
      <dgm:prSet/>
      <dgm:spPr/>
      <dgm:t>
        <a:bodyPr/>
        <a:lstStyle/>
        <a:p>
          <a:endParaRPr lang="en-GB"/>
        </a:p>
      </dgm:t>
    </dgm:pt>
    <dgm:pt modelId="{F65F3936-E930-4B7B-B7D9-A3FB59989D68}">
      <dgm:prSet phldrT="[Text]" custT="1"/>
      <dgm:spPr>
        <a:ln>
          <a:noFill/>
        </a:ln>
      </dgm:spPr>
      <dgm:t>
        <a:bodyPr/>
        <a:lstStyle/>
        <a:p>
          <a:r>
            <a:rPr lang="en-GB" sz="1400" b="1" kern="1200" dirty="0">
              <a:latin typeface="Century Gothic" panose="020B0502020202020204" pitchFamily="34" charset="0"/>
              <a:ea typeface="+mn-ea"/>
              <a:cs typeface="+mn-cs"/>
            </a:rPr>
            <a:t>HIGH COMPLEXITY = </a:t>
          </a:r>
        </a:p>
        <a:p>
          <a:r>
            <a:rPr lang="en-GB" sz="1400" b="1" kern="1200" dirty="0">
              <a:latin typeface="Century Gothic" panose="020B0502020202020204" pitchFamily="34" charset="0"/>
              <a:ea typeface="+mn-ea"/>
              <a:cs typeface="+mn-cs"/>
            </a:rPr>
            <a:t>LOW AGILITY </a:t>
          </a:r>
        </a:p>
        <a:p>
          <a:r>
            <a:rPr lang="en-GB" sz="1400" b="0" i="1" kern="1200" dirty="0">
              <a:latin typeface="Century Gothic" panose="020B0502020202020204" pitchFamily="34" charset="0"/>
              <a:ea typeface="+mn-ea"/>
              <a:cs typeface="+mn-cs"/>
            </a:rPr>
            <a:t>Maintains</a:t>
          </a:r>
          <a:r>
            <a:rPr lang="en-GB" sz="1400" b="1" i="1" kern="1200" dirty="0">
              <a:latin typeface="Century Gothic" panose="020B0502020202020204" pitchFamily="34" charset="0"/>
              <a:ea typeface="+mn-ea"/>
              <a:cs typeface="+mn-cs"/>
            </a:rPr>
            <a:t> </a:t>
          </a:r>
          <a:r>
            <a:rPr lang="en-GB" sz="1400" b="0" i="1" kern="1200" dirty="0">
              <a:latin typeface="Century Gothic" panose="020B0502020202020204" pitchFamily="34" charset="0"/>
              <a:ea typeface="+mn-ea"/>
              <a:cs typeface="+mn-cs"/>
            </a:rPr>
            <a:t>a high degree of governance and due diligence</a:t>
          </a:r>
          <a:endParaRPr lang="en-GB" sz="1400" b="0" i="1" u="sng" kern="1200" dirty="0">
            <a:solidFill>
              <a:schemeClr val="accent1">
                <a:lumMod val="75000"/>
              </a:schemeClr>
            </a:solidFill>
            <a:latin typeface="Century Gothic" panose="020B0502020202020204" pitchFamily="34" charset="0"/>
            <a:ea typeface="+mn-ea"/>
            <a:cs typeface="+mn-cs"/>
          </a:endParaRPr>
        </a:p>
      </dgm:t>
    </dgm:pt>
    <dgm:pt modelId="{637D8ED9-C757-4ADE-9BD9-AE4A54DB997B}" type="sibTrans" cxnId="{072AB701-EEA8-4F5A-802A-C23D9E389991}">
      <dgm:prSet/>
      <dgm:spPr/>
      <dgm:t>
        <a:bodyPr/>
        <a:lstStyle/>
        <a:p>
          <a:endParaRPr lang="en-GB"/>
        </a:p>
      </dgm:t>
    </dgm:pt>
    <dgm:pt modelId="{9299532D-43B0-4D7F-92C3-12F61831666C}" type="parTrans" cxnId="{072AB701-EEA8-4F5A-802A-C23D9E389991}">
      <dgm:prSet/>
      <dgm:spPr/>
      <dgm:t>
        <a:bodyPr/>
        <a:lstStyle/>
        <a:p>
          <a:endParaRPr lang="en-GB"/>
        </a:p>
      </dgm:t>
    </dgm:pt>
    <dgm:pt modelId="{8156B29C-DCB9-424F-8487-BA2164E76046}" type="pres">
      <dgm:prSet presAssocID="{735AC876-DC58-4D4F-8DBD-C0F52A26EA44}" presName="compositeShape" presStyleCnt="0">
        <dgm:presLayoutVars>
          <dgm:chMax val="2"/>
          <dgm:dir/>
          <dgm:resizeHandles val="exact"/>
        </dgm:presLayoutVars>
      </dgm:prSet>
      <dgm:spPr/>
      <dgm:t>
        <a:bodyPr/>
        <a:lstStyle/>
        <a:p>
          <a:endParaRPr lang="en-GB"/>
        </a:p>
      </dgm:t>
    </dgm:pt>
    <dgm:pt modelId="{276868D5-5B63-4759-AC6E-979AA2226841}" type="pres">
      <dgm:prSet presAssocID="{735AC876-DC58-4D4F-8DBD-C0F52A26EA44}" presName="divider" presStyleLbl="fgShp" presStyleIdx="0" presStyleCnt="1" custLinFactNeighborX="324" custLinFactNeighborY="-8914"/>
      <dgm:spPr/>
    </dgm:pt>
    <dgm:pt modelId="{F83A2A61-6144-4F88-869A-62C30624EA8D}" type="pres">
      <dgm:prSet presAssocID="{F65F3936-E930-4B7B-B7D9-A3FB59989D68}" presName="downArrow" presStyleLbl="node1" presStyleIdx="0" presStyleCnt="2" custScaleX="116324"/>
      <dgm:spPr>
        <a:solidFill>
          <a:schemeClr val="accent1"/>
        </a:solidFill>
      </dgm:spPr>
    </dgm:pt>
    <dgm:pt modelId="{A44F5644-F6E8-4490-8147-F37FB352CFD8}" type="pres">
      <dgm:prSet presAssocID="{F65F3936-E930-4B7B-B7D9-A3FB59989D68}" presName="downArrowText" presStyleLbl="revTx" presStyleIdx="0" presStyleCnt="2" custScaleX="169735" custLinFactNeighborY="-473">
        <dgm:presLayoutVars>
          <dgm:bulletEnabled val="1"/>
        </dgm:presLayoutVars>
      </dgm:prSet>
      <dgm:spPr/>
      <dgm:t>
        <a:bodyPr/>
        <a:lstStyle/>
        <a:p>
          <a:endParaRPr lang="en-GB"/>
        </a:p>
      </dgm:t>
    </dgm:pt>
    <dgm:pt modelId="{4E831326-C37D-478D-9B70-B348D7E40747}" type="pres">
      <dgm:prSet presAssocID="{79CD6732-4B09-4CF8-AA50-3CF25CF3C9F1}" presName="upArrow" presStyleLbl="node1" presStyleIdx="1" presStyleCnt="2" custScaleX="111643"/>
      <dgm:spPr>
        <a:solidFill>
          <a:schemeClr val="accent5">
            <a:lumMod val="60000"/>
            <a:lumOff val="40000"/>
          </a:schemeClr>
        </a:solidFill>
      </dgm:spPr>
    </dgm:pt>
    <dgm:pt modelId="{4667BF00-DB23-45C1-9AF3-D43F23132283}" type="pres">
      <dgm:prSet presAssocID="{79CD6732-4B09-4CF8-AA50-3CF25CF3C9F1}" presName="upArrowText" presStyleLbl="revTx" presStyleIdx="1" presStyleCnt="2" custScaleX="167578">
        <dgm:presLayoutVars>
          <dgm:bulletEnabled val="1"/>
        </dgm:presLayoutVars>
      </dgm:prSet>
      <dgm:spPr/>
      <dgm:t>
        <a:bodyPr/>
        <a:lstStyle/>
        <a:p>
          <a:endParaRPr lang="en-GB"/>
        </a:p>
      </dgm:t>
    </dgm:pt>
  </dgm:ptLst>
  <dgm:cxnLst>
    <dgm:cxn modelId="{04DFB933-51B3-4FDD-991F-2AF902106440}" type="presOf" srcId="{F65F3936-E930-4B7B-B7D9-A3FB59989D68}" destId="{A44F5644-F6E8-4490-8147-F37FB352CFD8}" srcOrd="0" destOrd="0" presId="urn:microsoft.com/office/officeart/2005/8/layout/arrow3"/>
    <dgm:cxn modelId="{DF50FFBD-543A-4C74-81F8-A06D53178D75}" type="presOf" srcId="{735AC876-DC58-4D4F-8DBD-C0F52A26EA44}" destId="{8156B29C-DCB9-424F-8487-BA2164E76046}" srcOrd="0" destOrd="0" presId="urn:microsoft.com/office/officeart/2005/8/layout/arrow3"/>
    <dgm:cxn modelId="{92C8ADDE-E65D-4931-A380-414989AD3088}" type="presOf" srcId="{79CD6732-4B09-4CF8-AA50-3CF25CF3C9F1}" destId="{4667BF00-DB23-45C1-9AF3-D43F23132283}" srcOrd="0" destOrd="0" presId="urn:microsoft.com/office/officeart/2005/8/layout/arrow3"/>
    <dgm:cxn modelId="{2C1A8DF7-57B9-4978-A8CC-A4F26345DBB3}" srcId="{735AC876-DC58-4D4F-8DBD-C0F52A26EA44}" destId="{79CD6732-4B09-4CF8-AA50-3CF25CF3C9F1}" srcOrd="1" destOrd="0" parTransId="{8F4DBEA5-78E0-428C-90CE-6D5961D0F5C6}" sibTransId="{71FD6B43-FEF9-47C1-A715-182A263D2C90}"/>
    <dgm:cxn modelId="{072AB701-EEA8-4F5A-802A-C23D9E389991}" srcId="{735AC876-DC58-4D4F-8DBD-C0F52A26EA44}" destId="{F65F3936-E930-4B7B-B7D9-A3FB59989D68}" srcOrd="0" destOrd="0" parTransId="{9299532D-43B0-4D7F-92C3-12F61831666C}" sibTransId="{637D8ED9-C757-4ADE-9BD9-AE4A54DB997B}"/>
    <dgm:cxn modelId="{45B9667B-1C8A-4BB8-87BD-108BDFE0DC01}" type="presParOf" srcId="{8156B29C-DCB9-424F-8487-BA2164E76046}" destId="{276868D5-5B63-4759-AC6E-979AA2226841}" srcOrd="0" destOrd="0" presId="urn:microsoft.com/office/officeart/2005/8/layout/arrow3"/>
    <dgm:cxn modelId="{63C8A682-954C-41D2-B151-2CFDC19A54D0}" type="presParOf" srcId="{8156B29C-DCB9-424F-8487-BA2164E76046}" destId="{F83A2A61-6144-4F88-869A-62C30624EA8D}" srcOrd="1" destOrd="0" presId="urn:microsoft.com/office/officeart/2005/8/layout/arrow3"/>
    <dgm:cxn modelId="{7CB2746B-59BA-445B-A59F-31F0E9262A45}" type="presParOf" srcId="{8156B29C-DCB9-424F-8487-BA2164E76046}" destId="{A44F5644-F6E8-4490-8147-F37FB352CFD8}" srcOrd="2" destOrd="0" presId="urn:microsoft.com/office/officeart/2005/8/layout/arrow3"/>
    <dgm:cxn modelId="{FD4C3E77-B149-42D6-9BA6-7E8B9D6762B3}" type="presParOf" srcId="{8156B29C-DCB9-424F-8487-BA2164E76046}" destId="{4E831326-C37D-478D-9B70-B348D7E40747}" srcOrd="3" destOrd="0" presId="urn:microsoft.com/office/officeart/2005/8/layout/arrow3"/>
    <dgm:cxn modelId="{4EDBE454-6F0A-4FC9-9317-D9C782177771}" type="presParOf" srcId="{8156B29C-DCB9-424F-8487-BA2164E76046}" destId="{4667BF00-DB23-45C1-9AF3-D43F23132283}" srcOrd="4" destOrd="0" presId="urn:microsoft.com/office/officeart/2005/8/layout/arrow3"/>
  </dgm:cxnLst>
  <dgm:bg/>
  <dgm:whole>
    <a:ln w="28575">
      <a:solidFill>
        <a:schemeClr val="accent1">
          <a:lumMod val="7500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6868D5-5B63-4759-AC6E-979AA2226841}">
      <dsp:nvSpPr>
        <dsp:cNvPr id="0" name=""/>
        <dsp:cNvSpPr/>
      </dsp:nvSpPr>
      <dsp:spPr>
        <a:xfrm rot="21300000">
          <a:off x="20992" y="2066435"/>
          <a:ext cx="3924089" cy="653054"/>
        </a:xfrm>
        <a:prstGeom prst="mathMinus">
          <a:avLst/>
        </a:prstGeom>
        <a:solidFill>
          <a:schemeClr val="dk2">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3A2A61-6144-4F88-869A-62C30624EA8D}">
      <dsp:nvSpPr>
        <dsp:cNvPr id="0" name=""/>
        <dsp:cNvSpPr/>
      </dsp:nvSpPr>
      <dsp:spPr>
        <a:xfrm>
          <a:off x="378815" y="248144"/>
          <a:ext cx="1384049" cy="1985152"/>
        </a:xfrm>
        <a:prstGeom prst="downArrow">
          <a:avLst/>
        </a:prstGeom>
        <a:solidFill>
          <a:schemeClr val="accent1"/>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4F5644-F6E8-4490-8147-F37FB352CFD8}">
      <dsp:nvSpPr>
        <dsp:cNvPr id="0" name=""/>
        <dsp:cNvSpPr/>
      </dsp:nvSpPr>
      <dsp:spPr>
        <a:xfrm>
          <a:off x="1659500" y="0"/>
          <a:ext cx="2154181" cy="208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a:latin typeface="Century Gothic" panose="020B0502020202020204" pitchFamily="34" charset="0"/>
              <a:ea typeface="+mn-ea"/>
              <a:cs typeface="+mn-cs"/>
            </a:rPr>
            <a:t>HIGH COMPLEXITY = </a:t>
          </a:r>
        </a:p>
        <a:p>
          <a:pPr lvl="0" algn="ctr" defTabSz="622300">
            <a:lnSpc>
              <a:spcPct val="90000"/>
            </a:lnSpc>
            <a:spcBef>
              <a:spcPct val="0"/>
            </a:spcBef>
            <a:spcAft>
              <a:spcPct val="35000"/>
            </a:spcAft>
          </a:pPr>
          <a:r>
            <a:rPr lang="en-GB" sz="1400" b="1" kern="1200" dirty="0">
              <a:latin typeface="Century Gothic" panose="020B0502020202020204" pitchFamily="34" charset="0"/>
              <a:ea typeface="+mn-ea"/>
              <a:cs typeface="+mn-cs"/>
            </a:rPr>
            <a:t>LOW AGILITY </a:t>
          </a:r>
        </a:p>
        <a:p>
          <a:pPr lvl="0" algn="ctr" defTabSz="622300">
            <a:lnSpc>
              <a:spcPct val="90000"/>
            </a:lnSpc>
            <a:spcBef>
              <a:spcPct val="0"/>
            </a:spcBef>
            <a:spcAft>
              <a:spcPct val="35000"/>
            </a:spcAft>
          </a:pPr>
          <a:r>
            <a:rPr lang="en-GB" sz="1400" b="0" i="1" kern="1200" dirty="0">
              <a:latin typeface="Century Gothic" panose="020B0502020202020204" pitchFamily="34" charset="0"/>
              <a:ea typeface="+mn-ea"/>
              <a:cs typeface="+mn-cs"/>
            </a:rPr>
            <a:t>Maintains</a:t>
          </a:r>
          <a:r>
            <a:rPr lang="en-GB" sz="1400" b="1" i="1" kern="1200" dirty="0">
              <a:latin typeface="Century Gothic" panose="020B0502020202020204" pitchFamily="34" charset="0"/>
              <a:ea typeface="+mn-ea"/>
              <a:cs typeface="+mn-cs"/>
            </a:rPr>
            <a:t> </a:t>
          </a:r>
          <a:r>
            <a:rPr lang="en-GB" sz="1400" b="0" i="1" kern="1200" dirty="0">
              <a:latin typeface="Century Gothic" panose="020B0502020202020204" pitchFamily="34" charset="0"/>
              <a:ea typeface="+mn-ea"/>
              <a:cs typeface="+mn-cs"/>
            </a:rPr>
            <a:t>a high degree of governance and due diligence</a:t>
          </a:r>
          <a:endParaRPr lang="en-GB" sz="1400" b="0" i="1" u="sng" kern="1200" dirty="0">
            <a:solidFill>
              <a:schemeClr val="accent1">
                <a:lumMod val="75000"/>
              </a:schemeClr>
            </a:solidFill>
            <a:latin typeface="Century Gothic" panose="020B0502020202020204" pitchFamily="34" charset="0"/>
            <a:ea typeface="+mn-ea"/>
            <a:cs typeface="+mn-cs"/>
          </a:endParaRPr>
        </a:p>
      </dsp:txBody>
      <dsp:txXfrm>
        <a:off x="1659500" y="0"/>
        <a:ext cx="2154181" cy="2084410"/>
      </dsp:txXfrm>
    </dsp:sp>
    <dsp:sp modelId="{4E831326-C37D-478D-9B70-B348D7E40747}">
      <dsp:nvSpPr>
        <dsp:cNvPr id="0" name=""/>
        <dsp:cNvSpPr/>
      </dsp:nvSpPr>
      <dsp:spPr>
        <a:xfrm>
          <a:off x="2231057" y="2729584"/>
          <a:ext cx="1328353" cy="1985152"/>
        </a:xfrm>
        <a:prstGeom prst="upArrow">
          <a:avLst/>
        </a:prstGeom>
        <a:solidFill>
          <a:schemeClr val="accent5">
            <a:lumMod val="60000"/>
            <a:lumOff val="4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67BF00-DB23-45C1-9AF3-D43F23132283}">
      <dsp:nvSpPr>
        <dsp:cNvPr id="0" name=""/>
        <dsp:cNvSpPr/>
      </dsp:nvSpPr>
      <dsp:spPr>
        <a:xfrm>
          <a:off x="166080" y="2878470"/>
          <a:ext cx="2126806" cy="2084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LOW COMPLEXITY</a:t>
          </a:r>
        </a:p>
        <a:p>
          <a:pPr marL="0" lvl="0" algn="ctr" defTabSz="622300">
            <a:lnSpc>
              <a:spcPct val="90000"/>
            </a:lnSpc>
            <a:spcBef>
              <a:spcPct val="0"/>
            </a:spcBef>
            <a:spcAft>
              <a:spcPct val="35000"/>
            </a:spcAft>
            <a:buNone/>
          </a:pPr>
          <a:r>
            <a:rPr lang="en-GB" sz="1400" b="1" kern="1200" dirty="0">
              <a:latin typeface="Century Gothic" panose="020B0502020202020204" pitchFamily="34" charset="0"/>
              <a:ea typeface="+mn-ea"/>
              <a:cs typeface="+mn-cs"/>
            </a:rPr>
            <a:t> = HIGH AGILITY </a:t>
          </a:r>
        </a:p>
        <a:p>
          <a:pPr marL="0" lvl="0" algn="ctr" defTabSz="622300">
            <a:lnSpc>
              <a:spcPct val="90000"/>
            </a:lnSpc>
            <a:spcBef>
              <a:spcPct val="0"/>
            </a:spcBef>
            <a:spcAft>
              <a:spcPct val="35000"/>
            </a:spcAft>
            <a:buNone/>
          </a:pPr>
          <a:r>
            <a:rPr lang="en-GB" sz="1400" b="0" i="1" kern="1200" dirty="0">
              <a:latin typeface="Century Gothic" panose="020B0502020202020204" pitchFamily="34" charset="0"/>
              <a:ea typeface="+mn-ea"/>
              <a:cs typeface="+mn-cs"/>
            </a:rPr>
            <a:t>Enables a greater degree of automation and streamlining</a:t>
          </a:r>
        </a:p>
      </dsp:txBody>
      <dsp:txXfrm>
        <a:off x="166080" y="2878470"/>
        <a:ext cx="2126806" cy="2084410"/>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3D1DE9-37AB-4619-8842-4C546491005A}" type="datetimeFigureOut">
              <a:rPr lang="en-GB" smtClean="0"/>
              <a:pPr/>
              <a:t>04/03/2019</a:t>
            </a:fld>
            <a:endParaRPr lang="en-GB"/>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D8AF67-B363-4F6A-90B8-630E876DAB27}" type="slidenum">
              <a:rPr lang="en-GB" smtClean="0"/>
              <a:pPr/>
              <a:t>‹#›</a:t>
            </a:fld>
            <a:endParaRPr lang="en-GB"/>
          </a:p>
        </p:txBody>
      </p:sp>
    </p:spTree>
    <p:extLst>
      <p:ext uri="{BB962C8B-B14F-4D97-AF65-F5344CB8AC3E}">
        <p14:creationId xmlns:p14="http://schemas.microsoft.com/office/powerpoint/2010/main" val="1357799237"/>
      </p:ext>
    </p:extLst>
  </p:cSld>
  <p:clrMap bg1="lt1" tx1="dk1" bg2="lt2" tx2="dk2" accent1="accent1" accent2="accent2" accent3="accent3" accent4="accent4" accent5="accent5" accent6="accent6" hlink="hlink" folHlink="folHlink"/>
  <p:notesStyle>
    <a:lvl1pPr marL="0" algn="l" defTabSz="1042873" rtl="0" eaLnBrk="1" latinLnBrk="0" hangingPunct="1">
      <a:defRPr sz="1369" kern="1200">
        <a:solidFill>
          <a:schemeClr val="tx1"/>
        </a:solidFill>
        <a:latin typeface="+mn-lt"/>
        <a:ea typeface="+mn-ea"/>
        <a:cs typeface="+mn-cs"/>
      </a:defRPr>
    </a:lvl1pPr>
    <a:lvl2pPr marL="521437" algn="l" defTabSz="1042873" rtl="0" eaLnBrk="1" latinLnBrk="0" hangingPunct="1">
      <a:defRPr sz="1369" kern="1200">
        <a:solidFill>
          <a:schemeClr val="tx1"/>
        </a:solidFill>
        <a:latin typeface="+mn-lt"/>
        <a:ea typeface="+mn-ea"/>
        <a:cs typeface="+mn-cs"/>
      </a:defRPr>
    </a:lvl2pPr>
    <a:lvl3pPr marL="1042873" algn="l" defTabSz="1042873" rtl="0" eaLnBrk="1" latinLnBrk="0" hangingPunct="1">
      <a:defRPr sz="1369" kern="1200">
        <a:solidFill>
          <a:schemeClr val="tx1"/>
        </a:solidFill>
        <a:latin typeface="+mn-lt"/>
        <a:ea typeface="+mn-ea"/>
        <a:cs typeface="+mn-cs"/>
      </a:defRPr>
    </a:lvl3pPr>
    <a:lvl4pPr marL="1564310" algn="l" defTabSz="1042873" rtl="0" eaLnBrk="1" latinLnBrk="0" hangingPunct="1">
      <a:defRPr sz="1369" kern="1200">
        <a:solidFill>
          <a:schemeClr val="tx1"/>
        </a:solidFill>
        <a:latin typeface="+mn-lt"/>
        <a:ea typeface="+mn-ea"/>
        <a:cs typeface="+mn-cs"/>
      </a:defRPr>
    </a:lvl4pPr>
    <a:lvl5pPr marL="2085746" algn="l" defTabSz="1042873" rtl="0" eaLnBrk="1" latinLnBrk="0" hangingPunct="1">
      <a:defRPr sz="1369" kern="1200">
        <a:solidFill>
          <a:schemeClr val="tx1"/>
        </a:solidFill>
        <a:latin typeface="+mn-lt"/>
        <a:ea typeface="+mn-ea"/>
        <a:cs typeface="+mn-cs"/>
      </a:defRPr>
    </a:lvl5pPr>
    <a:lvl6pPr marL="2607183" algn="l" defTabSz="1042873" rtl="0" eaLnBrk="1" latinLnBrk="0" hangingPunct="1">
      <a:defRPr sz="1369" kern="1200">
        <a:solidFill>
          <a:schemeClr val="tx1"/>
        </a:solidFill>
        <a:latin typeface="+mn-lt"/>
        <a:ea typeface="+mn-ea"/>
        <a:cs typeface="+mn-cs"/>
      </a:defRPr>
    </a:lvl6pPr>
    <a:lvl7pPr marL="3128620" algn="l" defTabSz="1042873" rtl="0" eaLnBrk="1" latinLnBrk="0" hangingPunct="1">
      <a:defRPr sz="1369" kern="1200">
        <a:solidFill>
          <a:schemeClr val="tx1"/>
        </a:solidFill>
        <a:latin typeface="+mn-lt"/>
        <a:ea typeface="+mn-ea"/>
        <a:cs typeface="+mn-cs"/>
      </a:defRPr>
    </a:lvl7pPr>
    <a:lvl8pPr marL="3650056" algn="l" defTabSz="1042873" rtl="0" eaLnBrk="1" latinLnBrk="0" hangingPunct="1">
      <a:defRPr sz="1369" kern="1200">
        <a:solidFill>
          <a:schemeClr val="tx1"/>
        </a:solidFill>
        <a:latin typeface="+mn-lt"/>
        <a:ea typeface="+mn-ea"/>
        <a:cs typeface="+mn-cs"/>
      </a:defRPr>
    </a:lvl8pPr>
    <a:lvl9pPr marL="4171493" algn="l" defTabSz="1042873" rtl="0" eaLnBrk="1" latinLnBrk="0" hangingPunct="1">
      <a:defRPr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D8AF67-B363-4F6A-90B8-630E876DAB27}" type="slidenum">
              <a:rPr lang="en-GB" smtClean="0"/>
              <a:pPr/>
              <a:t>1</a:t>
            </a:fld>
            <a:endParaRPr lang="en-GB"/>
          </a:p>
        </p:txBody>
      </p:sp>
    </p:spTree>
    <p:extLst>
      <p:ext uri="{BB962C8B-B14F-4D97-AF65-F5344CB8AC3E}">
        <p14:creationId xmlns:p14="http://schemas.microsoft.com/office/powerpoint/2010/main" val="3941512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2</a:t>
            </a:fld>
            <a:endParaRPr lang="en-GB"/>
          </a:p>
        </p:txBody>
      </p:sp>
    </p:spTree>
    <p:extLst>
      <p:ext uri="{BB962C8B-B14F-4D97-AF65-F5344CB8AC3E}">
        <p14:creationId xmlns:p14="http://schemas.microsoft.com/office/powerpoint/2010/main" val="3877345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rgbClr val="FF0000"/>
              </a:solidFill>
            </a:endParaRPr>
          </a:p>
        </p:txBody>
      </p:sp>
      <p:sp>
        <p:nvSpPr>
          <p:cNvPr id="4" name="Slide Number Placeholder 3"/>
          <p:cNvSpPr>
            <a:spLocks noGrp="1"/>
          </p:cNvSpPr>
          <p:nvPr>
            <p:ph type="sldNum" sz="quarter" idx="10"/>
          </p:nvPr>
        </p:nvSpPr>
        <p:spPr/>
        <p:txBody>
          <a:bodyPr/>
          <a:lstStyle/>
          <a:p>
            <a:fld id="{A0D8AF67-B363-4F6A-90B8-630E876DAB27}" type="slidenum">
              <a:rPr lang="en-GB" smtClean="0"/>
              <a:pPr/>
              <a:t>3</a:t>
            </a:fld>
            <a:endParaRPr lang="en-GB"/>
          </a:p>
        </p:txBody>
      </p:sp>
    </p:spTree>
    <p:extLst>
      <p:ext uri="{BB962C8B-B14F-4D97-AF65-F5344CB8AC3E}">
        <p14:creationId xmlns:p14="http://schemas.microsoft.com/office/powerpoint/2010/main" val="4139169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defTabSz="1042873">
              <a:buAutoNum type="arabicPeriod"/>
            </a:pPr>
            <a:r>
              <a:rPr lang="en-GB" sz="1400" b="1" dirty="0">
                <a:solidFill>
                  <a:schemeClr val="accent1"/>
                </a:solidFill>
              </a:rPr>
              <a:t>REDUCE TIME TO MARKET  - One Page RFI / RFI</a:t>
            </a:r>
          </a:p>
          <a:p>
            <a:pPr marL="463550" lvl="3" indent="-342900" defTabSz="1042873">
              <a:lnSpc>
                <a:spcPct val="150000"/>
              </a:lnSpc>
              <a:spcAft>
                <a:spcPts val="1200"/>
              </a:spcAft>
            </a:pPr>
            <a:r>
              <a:rPr lang="en-GB" sz="1400" dirty="0">
                <a:solidFill>
                  <a:srgbClr val="FF0000"/>
                </a:solidFill>
              </a:rPr>
              <a:t> Include example (slide 21) </a:t>
            </a:r>
          </a:p>
          <a:p>
            <a:pPr marL="342900" indent="-342900" defTabSz="1042873">
              <a:buAutoNum type="arabicPeriod"/>
            </a:pPr>
            <a:r>
              <a:rPr lang="en-GB" sz="1400" b="1" dirty="0">
                <a:solidFill>
                  <a:schemeClr val="accent1"/>
                </a:solidFill>
              </a:rPr>
              <a:t>SPECIFICATION</a:t>
            </a:r>
          </a:p>
          <a:p>
            <a:pPr marL="463550" lvl="3" indent="-342900" defTabSz="1042873"/>
            <a:r>
              <a:rPr lang="en-GB" sz="1400" dirty="0">
                <a:solidFill>
                  <a:schemeClr val="tx1"/>
                </a:solidFill>
              </a:rPr>
              <a:t>Are the correct people deciding / writing the specification? (makeup of core (technical skills) </a:t>
            </a:r>
          </a:p>
          <a:p>
            <a:pPr marL="463550" lvl="3" indent="-342900" defTabSz="1042873">
              <a:lnSpc>
                <a:spcPct val="150000"/>
              </a:lnSpc>
              <a:spcAft>
                <a:spcPts val="1200"/>
              </a:spcAft>
            </a:pPr>
            <a:r>
              <a:rPr lang="en-GB" sz="1400" dirty="0">
                <a:solidFill>
                  <a:schemeClr val="tx1"/>
                </a:solidFill>
              </a:rPr>
              <a:t>Who is testing those requirements? How do you know if the requirements are correct? Can we share with suppliers to test / validate the specification</a:t>
            </a:r>
            <a:r>
              <a:rPr lang="en-GB" sz="1400" baseline="0" dirty="0">
                <a:solidFill>
                  <a:schemeClr val="tx1"/>
                </a:solidFill>
              </a:rPr>
              <a:t> / requirements</a:t>
            </a:r>
            <a:r>
              <a:rPr lang="en-GB" sz="1400" dirty="0">
                <a:solidFill>
                  <a:schemeClr val="tx1"/>
                </a:solidFill>
              </a:rPr>
              <a:t> (link to the Panel meetings) or can we ask the suppliers to submit what they would typically ask</a:t>
            </a:r>
            <a:r>
              <a:rPr lang="en-GB" sz="1400" baseline="0" dirty="0">
                <a:solidFill>
                  <a:schemeClr val="tx1"/>
                </a:solidFill>
              </a:rPr>
              <a:t> for if they were sourcing the requirement and assess them on this basis?</a:t>
            </a:r>
            <a:endParaRPr lang="en-GB" sz="1400" dirty="0">
              <a:solidFill>
                <a:schemeClr val="tx1"/>
              </a:solidFill>
            </a:endParaRPr>
          </a:p>
          <a:p>
            <a:pPr marL="342900" indent="-342900" defTabSz="1042873">
              <a:buFont typeface="+mj-lt"/>
              <a:buAutoNum type="arabicPeriod"/>
            </a:pPr>
            <a:r>
              <a:rPr lang="en-GB" sz="1400" b="1" dirty="0">
                <a:solidFill>
                  <a:schemeClr val="accent1"/>
                </a:solidFill>
              </a:rPr>
              <a:t>PQQ / RFI / RFP </a:t>
            </a:r>
          </a:p>
          <a:p>
            <a:pPr marL="463550" lvl="3" indent="-342900" defTabSz="1042873">
              <a:buFont typeface="Arial" panose="020B0604020202020204" pitchFamily="34" charset="0"/>
              <a:buChar char="•"/>
            </a:pPr>
            <a:r>
              <a:rPr lang="en-GB" sz="1400" dirty="0">
                <a:solidFill>
                  <a:schemeClr val="tx1"/>
                </a:solidFill>
              </a:rPr>
              <a:t>Do we need all three stages / templates? (PQQ/ RFI/ RFP?) PQQ to be done electronically / (link to technology</a:t>
            </a:r>
            <a:r>
              <a:rPr lang="en-GB" sz="1400" dirty="0"/>
              <a:t>) </a:t>
            </a:r>
            <a:endParaRPr lang="en-GB" sz="1400" dirty="0">
              <a:solidFill>
                <a:schemeClr val="tx1"/>
              </a:solidFill>
            </a:endParaRPr>
          </a:p>
          <a:p>
            <a:pPr marL="463550" lvl="3" indent="-342900" defTabSz="1042873">
              <a:buFont typeface="Arial" panose="020B0604020202020204" pitchFamily="34" charset="0"/>
              <a:buChar char="•"/>
            </a:pPr>
            <a:r>
              <a:rPr lang="en-GB" sz="1400" dirty="0">
                <a:solidFill>
                  <a:schemeClr val="tx1"/>
                </a:solidFill>
              </a:rPr>
              <a:t>Do we actually read the information? (portal for regulatory information / policy docs </a:t>
            </a:r>
            <a:r>
              <a:rPr lang="en-GB" sz="1400" dirty="0" err="1">
                <a:solidFill>
                  <a:schemeClr val="tx1"/>
                </a:solidFill>
              </a:rPr>
              <a:t>etc</a:t>
            </a:r>
            <a:r>
              <a:rPr lang="en-GB" sz="1400" dirty="0">
                <a:solidFill>
                  <a:schemeClr val="tx1"/>
                </a:solidFill>
              </a:rPr>
              <a:t>) </a:t>
            </a:r>
          </a:p>
          <a:p>
            <a:pPr marL="463550" lvl="3" indent="-342900" defTabSz="1042873">
              <a:buFont typeface="Arial" panose="020B0604020202020204" pitchFamily="34" charset="0"/>
              <a:buChar char="•"/>
            </a:pPr>
            <a:r>
              <a:rPr lang="en-GB" sz="1400" dirty="0">
                <a:solidFill>
                  <a:schemeClr val="tx1"/>
                </a:solidFill>
              </a:rPr>
              <a:t>Are we checking for capability in RFPs or are we making sure the suppliers are compliant? (link to technology?)</a:t>
            </a:r>
          </a:p>
          <a:p>
            <a:pPr marL="342900" indent="-342900" defTabSz="1042873">
              <a:buFont typeface="+mj-lt"/>
              <a:buAutoNum type="arabicPeriod"/>
            </a:pPr>
            <a:r>
              <a:rPr lang="en-GB" sz="1400" b="1" dirty="0">
                <a:solidFill>
                  <a:schemeClr val="accent1"/>
                </a:solidFill>
              </a:rPr>
              <a:t>SUPPLIER PRESENTATION</a:t>
            </a:r>
          </a:p>
          <a:p>
            <a:pPr marL="463550" lvl="3" indent="-342900" defTabSz="1042873">
              <a:buFont typeface="Arial" panose="020B0604020202020204" pitchFamily="34" charset="0"/>
              <a:buChar char="•"/>
            </a:pPr>
            <a:r>
              <a:rPr lang="en-GB" sz="1400" dirty="0"/>
              <a:t>Move supplier pitches before RFP stage / ‘open day’ for suppliers</a:t>
            </a:r>
          </a:p>
          <a:p>
            <a:pPr marL="463550" lvl="3" indent="-342900" defTabSz="1042873">
              <a:buFont typeface="Arial" panose="020B0604020202020204" pitchFamily="34" charset="0"/>
              <a:buChar char="•"/>
            </a:pPr>
            <a:r>
              <a:rPr lang="en-GB" sz="1400" dirty="0"/>
              <a:t>Specification &gt; Supplier Meeting / demons &gt; Response to RFP &gt; Selection</a:t>
            </a:r>
          </a:p>
          <a:p>
            <a:pPr lvl="2" defTabSz="1042873"/>
            <a:r>
              <a:rPr lang="en-GB" sz="1400" b="1" dirty="0">
                <a:solidFill>
                  <a:schemeClr val="accent1"/>
                </a:solidFill>
              </a:rPr>
              <a:t>5.    SUPPLIER EVALUATION</a:t>
            </a:r>
          </a:p>
          <a:p>
            <a:pPr marL="463550" lvl="3" indent="-342900" defTabSz="1042873">
              <a:buFont typeface="Arial" panose="020B0604020202020204" pitchFamily="34" charset="0"/>
              <a:buChar char="•"/>
            </a:pPr>
            <a:r>
              <a:rPr lang="en-GB" sz="1400" dirty="0"/>
              <a:t>How do we ensure the criteria used to evaluate</a:t>
            </a:r>
            <a:r>
              <a:rPr lang="en-GB" sz="1400" baseline="0" dirty="0"/>
              <a:t> suppliers actually has a direct link to the suppliers capability / ability to do the job</a:t>
            </a:r>
            <a:endParaRPr lang="en-GB" sz="1400" dirty="0"/>
          </a:p>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4</a:t>
            </a:fld>
            <a:endParaRPr lang="en-GB"/>
          </a:p>
        </p:txBody>
      </p:sp>
    </p:spTree>
    <p:extLst>
      <p:ext uri="{BB962C8B-B14F-4D97-AF65-F5344CB8AC3E}">
        <p14:creationId xmlns:p14="http://schemas.microsoft.com/office/powerpoint/2010/main" val="3534570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5</a:t>
            </a:fld>
            <a:endParaRPr lang="en-GB"/>
          </a:p>
        </p:txBody>
      </p:sp>
    </p:spTree>
    <p:extLst>
      <p:ext uri="{BB962C8B-B14F-4D97-AF65-F5344CB8AC3E}">
        <p14:creationId xmlns:p14="http://schemas.microsoft.com/office/powerpoint/2010/main" val="3794444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order to explain how</a:t>
            </a:r>
            <a:r>
              <a:rPr lang="en-GB" baseline="0" dirty="0"/>
              <a:t> an agile procurement model would work, we developed the methodology to highlight how the process is a dynamic one. Obviously the methodology can be embedded in several technologies, to make the process faster and more</a:t>
            </a:r>
            <a:endParaRPr lang="en-GB" dirty="0"/>
          </a:p>
          <a:p>
            <a:endParaRPr lang="en-GB" dirty="0"/>
          </a:p>
          <a:p>
            <a:r>
              <a:rPr lang="en-GB" dirty="0"/>
              <a:t>The model shows how a shorter process can be followed – no</a:t>
            </a:r>
            <a:r>
              <a:rPr lang="en-GB" baseline="0" dirty="0"/>
              <a:t> need to ask perform an IS assessment in all cases; no need to ask for business continuity plans for one off deals; no need to include </a:t>
            </a:r>
            <a:r>
              <a:rPr lang="en-GB" baseline="0" dirty="0" err="1"/>
              <a:t>SLAs</a:t>
            </a:r>
            <a:r>
              <a:rPr lang="en-GB" baseline="0" dirty="0"/>
              <a:t> in a RFPS document for lanyards.  Such methodologies can be used to customize the RFP document and keep in only the relevant information.</a:t>
            </a:r>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6</a:t>
            </a:fld>
            <a:endParaRPr lang="en-GB"/>
          </a:p>
        </p:txBody>
      </p:sp>
    </p:spTree>
    <p:extLst>
      <p:ext uri="{BB962C8B-B14F-4D97-AF65-F5344CB8AC3E}">
        <p14:creationId xmlns:p14="http://schemas.microsoft.com/office/powerpoint/2010/main" val="2890439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042873"/>
            <a:r>
              <a:rPr lang="en-GB" sz="1400" b="0" dirty="0">
                <a:solidFill>
                  <a:schemeClr val="accent1"/>
                </a:solidFill>
              </a:rPr>
              <a:t>This is a screen shot from a Word document (a one page document)</a:t>
            </a:r>
            <a:r>
              <a:rPr lang="en-GB" sz="1400" b="0" baseline="0" dirty="0">
                <a:solidFill>
                  <a:schemeClr val="accent1"/>
                </a:solidFill>
              </a:rPr>
              <a:t> which shows </a:t>
            </a:r>
            <a:r>
              <a:rPr lang="en-GB" sz="1400" b="0" dirty="0">
                <a:solidFill>
                  <a:schemeClr val="accent1"/>
                </a:solidFill>
              </a:rPr>
              <a:t>how by</a:t>
            </a:r>
            <a:r>
              <a:rPr lang="en-GB" sz="1400" b="0" baseline="0" dirty="0">
                <a:solidFill>
                  <a:schemeClr val="accent1"/>
                </a:solidFill>
              </a:rPr>
              <a:t> following an agile procurement model, a RFP template can be created; a document focusing on requirements not on compliance (previous stage – </a:t>
            </a:r>
            <a:r>
              <a:rPr lang="en-GB" sz="1400" b="0" baseline="0" dirty="0" err="1">
                <a:solidFill>
                  <a:schemeClr val="accent1"/>
                </a:solidFill>
              </a:rPr>
              <a:t>PQQ</a:t>
            </a:r>
            <a:r>
              <a:rPr lang="en-GB" sz="1400" b="0" baseline="0" dirty="0">
                <a:solidFill>
                  <a:schemeClr val="accent1"/>
                </a:solidFill>
              </a:rPr>
              <a:t>); a document which can be used for low risk items</a:t>
            </a:r>
            <a:endParaRPr lang="en-GB" sz="1400" b="0" dirty="0"/>
          </a:p>
          <a:p>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7</a:t>
            </a:fld>
            <a:endParaRPr lang="en-GB"/>
          </a:p>
        </p:txBody>
      </p:sp>
    </p:spTree>
    <p:extLst>
      <p:ext uri="{BB962C8B-B14F-4D97-AF65-F5344CB8AC3E}">
        <p14:creationId xmlns:p14="http://schemas.microsoft.com/office/powerpoint/2010/main" val="2931843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found that contracting was one area that prevents procurement teams from being as agile as we might like. We considered which particular aspects of contracting contribute to pain points for both procurement teams and our stakeholders and suppliers. While there are many pain points in the contracting process we have focussed on three in particular here which are the contract negotiation process, low value / low risk contracts, and unsophisticated small suppliers. </a:t>
            </a:r>
          </a:p>
          <a:p>
            <a:r>
              <a:rPr lang="en-GB" dirty="0"/>
              <a:t/>
            </a:r>
            <a:br>
              <a:rPr lang="en-GB" dirty="0"/>
            </a:br>
            <a:r>
              <a:rPr lang="en-GB" dirty="0"/>
              <a:t>The first </a:t>
            </a:r>
            <a:r>
              <a:rPr lang="en-GB" dirty="0" smtClean="0"/>
              <a:t>point</a:t>
            </a:r>
            <a:r>
              <a:rPr lang="en-GB" baseline="0" dirty="0" smtClean="0"/>
              <a:t> to </a:t>
            </a:r>
            <a:r>
              <a:rPr lang="en-GB" dirty="0" smtClean="0"/>
              <a:t>address </a:t>
            </a:r>
            <a:r>
              <a:rPr lang="en-GB" dirty="0"/>
              <a:t>is the contract negotiation process. This is one of the more time-consuming areas of procurement contracting. The back and forth with suppliers to agree terms can significantly prevent procurement teams being agile when engaging new suppliers. We identified some ways to improve this process and allow procurement teams to be able to respond more effectively. Firstly, identifying within your contract templates which terms your organisation considers key for inclusion in all contracts, and conversely which terms have less importance and therefore where you can afford more flexibility during the negotiation. Secondly, identifying those terms that require involvement from other departments such as legal, risk or security. This empowers your procurement team to amend other terms and we can therefore avoid involving other departments unless absolutely necessary. A final step could be to identify some pre-approved alternate wording for terms that suppliers frequently request to negotiate. This would require some data analysis of your current contracts and identifying any patterns in approved amendments. This activity would allow you to create a database of pre-approved alternate wording to suggest to suppliers when they push back against those terms. This will also allow your procurement teams to be more agile in negotiating terms and reduce the need to engage further departments.</a:t>
            </a:r>
          </a:p>
          <a:p>
            <a:endParaRPr lang="en-GB" dirty="0"/>
          </a:p>
          <a:p>
            <a:r>
              <a:rPr lang="en-GB" dirty="0"/>
              <a:t>Next we have low value and low risk contracts. Procurement teams will often spend a significant amount of time contracting with low value-low risk suppliers. You probably already have risk or spend rules for engaging procurement, but how strictly are they enforced? Often a stakeholder will engage us regardless of these risk/spend thresholds and in the interests of maintaining that relationship we don’t push back. However, if you can make your stakeholders more comfortable with the contracting process then there’s less need for them to involve you. Passing the burden of negotiating low value / low risk contracts on to your stakeholders will require educating them about the contracting process, specifically what obligations are in your standard contracts and also which terms will require procurement/legal/risk involvement. In this way the procurement team can become an escalation point but your stakeholders can facilitate the majority of the process. This frees up your time to focus on more strategic projects and higher risk engagements and to be able to respond more agilely in those cases. We can also bring this back to creating a database of alternate wording – if your stakeholders can access that database, this will allow them to work to a solution themselves and only engage procurement when we have value to add.</a:t>
            </a:r>
          </a:p>
          <a:p>
            <a:endParaRPr lang="en-GB" dirty="0"/>
          </a:p>
          <a:p>
            <a:r>
              <a:rPr lang="en-GB" dirty="0"/>
              <a:t>Finally </a:t>
            </a:r>
            <a:r>
              <a:rPr lang="en-GB" dirty="0" smtClean="0"/>
              <a:t>we have unsophisticated </a:t>
            </a:r>
            <a:r>
              <a:rPr lang="en-GB" dirty="0"/>
              <a:t>small suppliers. This is a little recognised pain point and barrier to agility. When you have smaller suppliers who may not have their own legal team or be willing to engage external legal counsel before entering into contracts and, further, may not feel empowered to review and negotiate contract terms, you will find that many of these suppliers will sign up to a contract that they may not have fully understood with obligations that they may not actually be able to meet. While initially this means that the contract negotiation process is quite straightforward from our end, it also means that you’re more likely to encounter problems further down the track. Spending the extra time at the start to ensure that your suppliers are educated about their obligations and making sure they understand that you’re open to negotiation means you identify any potential contractual issues now when you have the chance to resolve them. One way of doing this is similar to my previous point around educating stakeholders which is to provide a cheat sheet and </a:t>
            </a:r>
            <a:r>
              <a:rPr lang="en-GB" dirty="0" smtClean="0"/>
              <a:t>we’ll show </a:t>
            </a:r>
            <a:r>
              <a:rPr lang="en-GB" dirty="0"/>
              <a:t>you </a:t>
            </a:r>
            <a:r>
              <a:rPr lang="en-GB" dirty="0" smtClean="0"/>
              <a:t>an </a:t>
            </a:r>
            <a:r>
              <a:rPr lang="en-GB" dirty="0"/>
              <a:t>example </a:t>
            </a:r>
            <a:r>
              <a:rPr lang="en-GB" dirty="0" smtClean="0"/>
              <a:t>shortly</a:t>
            </a:r>
            <a:r>
              <a:rPr lang="en-GB" dirty="0"/>
              <a:t>. This cheat sheet is a way to identify the obligations of each party in a simple way. This doesn’t need to replace your current contracts (and I’m sure legal wouldn’t approve that anyway!) but is intended to be an additional information sheet so that these smaller suppliers can quite clearly understand what they’re signing up for.</a:t>
            </a:r>
          </a:p>
        </p:txBody>
      </p:sp>
      <p:sp>
        <p:nvSpPr>
          <p:cNvPr id="4" name="Slide Number Placeholder 3"/>
          <p:cNvSpPr>
            <a:spLocks noGrp="1"/>
          </p:cNvSpPr>
          <p:nvPr>
            <p:ph type="sldNum" sz="quarter" idx="10"/>
          </p:nvPr>
        </p:nvSpPr>
        <p:spPr/>
        <p:txBody>
          <a:bodyPr/>
          <a:lstStyle/>
          <a:p>
            <a:fld id="{A0D8AF67-B363-4F6A-90B8-630E876DAB27}" type="slidenum">
              <a:rPr lang="en-GB" smtClean="0"/>
              <a:pPr/>
              <a:t>8</a:t>
            </a:fld>
            <a:endParaRPr lang="en-GB"/>
          </a:p>
        </p:txBody>
      </p:sp>
    </p:spTree>
    <p:extLst>
      <p:ext uri="{BB962C8B-B14F-4D97-AF65-F5344CB8AC3E}">
        <p14:creationId xmlns:p14="http://schemas.microsoft.com/office/powerpoint/2010/main" val="890033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2873" rtl="0" eaLnBrk="1" fontAlgn="auto" latinLnBrk="0" hangingPunct="1">
              <a:lnSpc>
                <a:spcPct val="100000"/>
              </a:lnSpc>
              <a:spcBef>
                <a:spcPts val="0"/>
              </a:spcBef>
              <a:spcAft>
                <a:spcPts val="0"/>
              </a:spcAft>
              <a:buClrTx/>
              <a:buSzTx/>
              <a:buFontTx/>
              <a:buNone/>
              <a:tabLst/>
              <a:defRPr/>
            </a:pPr>
            <a:r>
              <a:rPr lang="en-GB" dirty="0"/>
              <a:t>So, here is the ‘cheat sheet’ </a:t>
            </a:r>
            <a:r>
              <a:rPr lang="en-GB" dirty="0" smtClean="0"/>
              <a:t>that we have created </a:t>
            </a:r>
            <a:r>
              <a:rPr lang="en-GB" dirty="0"/>
              <a:t>as an </a:t>
            </a:r>
            <a:r>
              <a:rPr lang="en-GB" dirty="0" smtClean="0"/>
              <a:t>example.</a:t>
            </a:r>
            <a:r>
              <a:rPr lang="en-GB" baseline="0" dirty="0" smtClean="0"/>
              <a:t> </a:t>
            </a:r>
            <a:r>
              <a:rPr lang="en-GB" dirty="0" smtClean="0"/>
              <a:t>As </a:t>
            </a:r>
            <a:r>
              <a:rPr lang="en-GB" dirty="0"/>
              <a:t>you can see, it quite clearly identifies what the ‘supplier’ obligations are, what ‘our’ obligations are as the customer and any ‘mutual’ obligations. Each of the terms are rewritten using straight-forward language and deliberately avoiding legalese. </a:t>
            </a:r>
            <a:r>
              <a:rPr lang="en-GB" i="0" dirty="0"/>
              <a:t>I’ve also added clause references </a:t>
            </a:r>
            <a:r>
              <a:rPr lang="en-GB" dirty="0"/>
              <a:t>so that suppliers can cross-reference if, for example, there’s an obligation they know they can’t meet, they can identify where that term lies in the contract for later negotiation</a:t>
            </a:r>
            <a:r>
              <a:rPr lang="en-GB" dirty="0" smtClean="0"/>
              <a:t>.</a:t>
            </a:r>
            <a:endParaRPr lang="en-GB" dirty="0"/>
          </a:p>
        </p:txBody>
      </p:sp>
      <p:sp>
        <p:nvSpPr>
          <p:cNvPr id="4" name="Slide Number Placeholder 3"/>
          <p:cNvSpPr>
            <a:spLocks noGrp="1"/>
          </p:cNvSpPr>
          <p:nvPr>
            <p:ph type="sldNum" sz="quarter" idx="10"/>
          </p:nvPr>
        </p:nvSpPr>
        <p:spPr/>
        <p:txBody>
          <a:bodyPr/>
          <a:lstStyle/>
          <a:p>
            <a:fld id="{A0D8AF67-B363-4F6A-90B8-630E876DAB27}" type="slidenum">
              <a:rPr lang="en-GB" smtClean="0"/>
              <a:pPr/>
              <a:t>9</a:t>
            </a:fld>
            <a:endParaRPr lang="en-GB"/>
          </a:p>
        </p:txBody>
      </p:sp>
    </p:spTree>
    <p:extLst>
      <p:ext uri="{BB962C8B-B14F-4D97-AF65-F5344CB8AC3E}">
        <p14:creationId xmlns:p14="http://schemas.microsoft.com/office/powerpoint/2010/main" val="2998092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2" descr="Image result for industry 4.0">
            <a:extLst>
              <a:ext uri="{FF2B5EF4-FFF2-40B4-BE49-F238E27FC236}">
                <a16:creationId xmlns:a16="http://schemas.microsoft.com/office/drawing/2014/main" xmlns="" id="{35708E06-2CDE-4053-A6DD-D04B908E8CB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4828" y="177570"/>
            <a:ext cx="10382155" cy="691254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xmlns="" id="{D504F362-896B-4E00-9683-BF216FF62501}"/>
              </a:ext>
            </a:extLst>
          </p:cNvPr>
          <p:cNvSpPr txBox="1"/>
          <p:nvPr userDrawn="1"/>
        </p:nvSpPr>
        <p:spPr>
          <a:xfrm>
            <a:off x="299677" y="177570"/>
            <a:ext cx="914400" cy="914400"/>
          </a:xfrm>
          <a:prstGeom prst="rect">
            <a:avLst/>
          </a:prstGeom>
          <a:noFill/>
        </p:spPr>
        <p:txBody>
          <a:bodyPr wrap="none" lIns="0" tIns="0" rIns="0" bIns="0" rtlCol="0">
            <a:noAutofit/>
          </a:bodyPr>
          <a:lstStyle/>
          <a:p>
            <a:r>
              <a:rPr lang="en-GB" sz="6600" dirty="0">
                <a:solidFill>
                  <a:schemeClr val="tx2">
                    <a:lumMod val="60000"/>
                    <a:lumOff val="40000"/>
                  </a:schemeClr>
                </a:solidFill>
                <a:latin typeface="Century Gothic" panose="020B0502020202020204" pitchFamily="34" charset="0"/>
              </a:rPr>
              <a:t>PROCUREMENT</a:t>
            </a:r>
            <a:r>
              <a:rPr lang="en-GB" sz="900" dirty="0"/>
              <a:t> </a:t>
            </a:r>
          </a:p>
        </p:txBody>
      </p:sp>
    </p:spTree>
    <p:extLst>
      <p:ext uri="{BB962C8B-B14F-4D97-AF65-F5344CB8AC3E}">
        <p14:creationId xmlns:p14="http://schemas.microsoft.com/office/powerpoint/2010/main" val="311635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8955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ullete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1880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9916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15" name="Rectangle 14"/>
          <p:cNvSpPr/>
          <p:nvPr userDrawn="1"/>
        </p:nvSpPr>
        <p:spPr>
          <a:xfrm>
            <a:off x="251906" y="251837"/>
            <a:ext cx="10188000" cy="705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a:p>
        </p:txBody>
      </p:sp>
      <p:sp>
        <p:nvSpPr>
          <p:cNvPr id="6" name="TextBox 5">
            <a:extLst>
              <a:ext uri="{FF2B5EF4-FFF2-40B4-BE49-F238E27FC236}">
                <a16:creationId xmlns:a16="http://schemas.microsoft.com/office/drawing/2014/main" xmlns="" id="{3F261E58-9BEE-4961-9BEE-68A08100E529}"/>
              </a:ext>
            </a:extLst>
          </p:cNvPr>
          <p:cNvSpPr txBox="1"/>
          <p:nvPr userDrawn="1"/>
        </p:nvSpPr>
        <p:spPr>
          <a:xfrm>
            <a:off x="1310063" y="1399128"/>
            <a:ext cx="4186961" cy="844610"/>
          </a:xfrm>
          <a:prstGeom prst="rect">
            <a:avLst/>
          </a:prstGeom>
          <a:noFill/>
        </p:spPr>
        <p:txBody>
          <a:bodyPr wrap="none" lIns="0" tIns="0" rIns="0" bIns="0" rtlCol="0">
            <a:noAutofit/>
          </a:bodyPr>
          <a:lstStyle/>
          <a:p>
            <a:r>
              <a:rPr lang="en-GB" sz="4000" dirty="0">
                <a:solidFill>
                  <a:schemeClr val="bg2">
                    <a:lumMod val="50000"/>
                  </a:schemeClr>
                </a:solidFill>
                <a:latin typeface="Century Gothic" panose="020B0502020202020204" pitchFamily="34" charset="0"/>
              </a:rPr>
              <a:t>THANK YOU </a:t>
            </a:r>
          </a:p>
        </p:txBody>
      </p:sp>
      <p:sp>
        <p:nvSpPr>
          <p:cNvPr id="7" name="TextBox 6">
            <a:extLst>
              <a:ext uri="{FF2B5EF4-FFF2-40B4-BE49-F238E27FC236}">
                <a16:creationId xmlns:a16="http://schemas.microsoft.com/office/drawing/2014/main" xmlns="" id="{F88A6CE1-6C8A-4809-B504-5AA2B5567C38}"/>
              </a:ext>
            </a:extLst>
          </p:cNvPr>
          <p:cNvSpPr txBox="1"/>
          <p:nvPr userDrawn="1"/>
        </p:nvSpPr>
        <p:spPr>
          <a:xfrm>
            <a:off x="4436251" y="6955678"/>
            <a:ext cx="2624508" cy="492451"/>
          </a:xfrm>
          <a:prstGeom prst="rect">
            <a:avLst/>
          </a:prstGeom>
          <a:noFill/>
        </p:spPr>
        <p:txBody>
          <a:bodyPr wrap="none" lIns="0" tIns="0" rIns="0" bIns="0" rtlCol="0">
            <a:noAutofit/>
          </a:bodyPr>
          <a:lstStyle/>
          <a:p>
            <a:r>
              <a:rPr lang="en-GB" sz="1600" dirty="0">
                <a:solidFill>
                  <a:schemeClr val="bg2">
                    <a:lumMod val="50000"/>
                  </a:schemeClr>
                </a:solidFill>
                <a:latin typeface="Century Gothic" panose="020B0502020202020204" pitchFamily="34" charset="0"/>
              </a:rPr>
              <a:t>PROCUREMENT 4.0</a:t>
            </a:r>
          </a:p>
        </p:txBody>
      </p:sp>
    </p:spTree>
    <p:extLst>
      <p:ext uri="{BB962C8B-B14F-4D97-AF65-F5344CB8AC3E}">
        <p14:creationId xmlns:p14="http://schemas.microsoft.com/office/powerpoint/2010/main" val="386782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4591" y="302737"/>
            <a:ext cx="9622632" cy="1259946"/>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534591" y="1763926"/>
            <a:ext cx="9622632" cy="498903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534591" y="7006700"/>
            <a:ext cx="2494756" cy="402483"/>
          </a:xfrm>
          <a:prstGeom prst="rect">
            <a:avLst/>
          </a:prstGeom>
        </p:spPr>
        <p:txBody>
          <a:bodyPr/>
          <a:lstStyle/>
          <a:p>
            <a:endParaRPr lang="en-GB"/>
          </a:p>
        </p:txBody>
      </p:sp>
      <p:sp>
        <p:nvSpPr>
          <p:cNvPr id="5" name="Footer Placeholder 4"/>
          <p:cNvSpPr>
            <a:spLocks noGrp="1"/>
          </p:cNvSpPr>
          <p:nvPr>
            <p:ph type="ftr" sz="quarter" idx="11"/>
          </p:nvPr>
        </p:nvSpPr>
        <p:spPr>
          <a:xfrm>
            <a:off x="3653036" y="7006700"/>
            <a:ext cx="3385741" cy="402483"/>
          </a:xfrm>
          <a:prstGeom prst="rect">
            <a:avLst/>
          </a:prstGeom>
        </p:spPr>
        <p:txBody>
          <a:bodyPr/>
          <a:lstStyle/>
          <a:p>
            <a:endParaRPr lang="en-GB"/>
          </a:p>
        </p:txBody>
      </p:sp>
      <p:sp>
        <p:nvSpPr>
          <p:cNvPr id="6" name="Slide Number Placeholder 5"/>
          <p:cNvSpPr>
            <a:spLocks noGrp="1"/>
          </p:cNvSpPr>
          <p:nvPr>
            <p:ph type="sldNum" sz="quarter" idx="12"/>
          </p:nvPr>
        </p:nvSpPr>
        <p:spPr>
          <a:xfrm>
            <a:off x="7662466" y="7006700"/>
            <a:ext cx="2494756" cy="402483"/>
          </a:xfrm>
          <a:prstGeom prst="rect">
            <a:avLst/>
          </a:prstGeom>
        </p:spPr>
        <p:txBody>
          <a:bodyPr/>
          <a:lstStyle/>
          <a:p>
            <a:fld id="{283F8499-ED5E-4FDE-9453-EC7FF485DDD6}" type="slidenum">
              <a:rPr lang="en-GB" smtClean="0"/>
              <a:pPr/>
              <a:t>‹#›</a:t>
            </a:fld>
            <a:endParaRPr lang="en-GB"/>
          </a:p>
        </p:txBody>
      </p:sp>
    </p:spTree>
    <p:extLst>
      <p:ext uri="{BB962C8B-B14F-4D97-AF65-F5344CB8AC3E}">
        <p14:creationId xmlns:p14="http://schemas.microsoft.com/office/powerpoint/2010/main" val="165005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MarketingEntityText"/>
          <p:cNvSpPr txBox="1"/>
          <p:nvPr userDrawn="1"/>
        </p:nvSpPr>
        <p:spPr>
          <a:xfrm>
            <a:off x="-1102639" y="7167446"/>
            <a:ext cx="2395057" cy="320304"/>
          </a:xfrm>
          <a:prstGeom prst="rect">
            <a:avLst/>
          </a:prstGeom>
        </p:spPr>
        <p:txBody>
          <a:bodyPr vert="horz" lIns="104299" tIns="52149" rIns="104299" bIns="52149" rtlCol="0" anchor="ctr"/>
          <a:lstStyle/>
          <a:p>
            <a:pPr algn="r" rtl="0" fontAlgn="auto">
              <a:spcBef>
                <a:spcPts val="0"/>
              </a:spcBef>
              <a:spcAft>
                <a:spcPts val="0"/>
              </a:spcAft>
              <a:defRPr/>
            </a:pPr>
            <a:r>
              <a:rPr lang="en-GB" sz="600" kern="1200" cap="all" spc="0" baseline="0" dirty="0">
                <a:solidFill>
                  <a:schemeClr val="tx2"/>
                </a:solidFill>
                <a:latin typeface="+mn-lt"/>
                <a:ea typeface="+mn-ea"/>
                <a:cs typeface="+mn-cs"/>
              </a:rPr>
              <a:t>PROCUREMENT 4.0</a:t>
            </a:r>
          </a:p>
        </p:txBody>
      </p:sp>
      <p:cxnSp>
        <p:nvCxnSpPr>
          <p:cNvPr id="12" name="Straight Connector 11">
            <a:extLst>
              <a:ext uri="{FF2B5EF4-FFF2-40B4-BE49-F238E27FC236}">
                <a16:creationId xmlns:a16="http://schemas.microsoft.com/office/drawing/2014/main" xmlns="" id="{B2E219B8-BC32-4AAD-B2DF-182DB2126F8C}"/>
              </a:ext>
            </a:extLst>
          </p:cNvPr>
          <p:cNvCxnSpPr>
            <a:cxnSpLocks/>
          </p:cNvCxnSpPr>
          <p:nvPr userDrawn="1"/>
        </p:nvCxnSpPr>
        <p:spPr>
          <a:xfrm>
            <a:off x="0" y="7152591"/>
            <a:ext cx="1038881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xmlns="" id="{C2220D84-2668-4687-8A93-E40C57CFB6A1}"/>
              </a:ext>
            </a:extLst>
          </p:cNvPr>
          <p:cNvCxnSpPr>
            <a:cxnSpLocks/>
          </p:cNvCxnSpPr>
          <p:nvPr userDrawn="1"/>
        </p:nvCxnSpPr>
        <p:spPr>
          <a:xfrm>
            <a:off x="308198" y="7094384"/>
            <a:ext cx="10383615"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xmlns="" id="{33FD7C38-F06F-4AE1-B4FD-44DD4B6FF959}"/>
              </a:ext>
            </a:extLst>
          </p:cNvPr>
          <p:cNvPicPr>
            <a:picLocks noChangeAspect="1"/>
          </p:cNvPicPr>
          <p:nvPr userDrawn="1"/>
        </p:nvPicPr>
        <p:blipFill>
          <a:blip r:embed="rId8"/>
          <a:stretch>
            <a:fillRect/>
          </a:stretch>
        </p:blipFill>
        <p:spPr>
          <a:xfrm>
            <a:off x="8782320" y="7210798"/>
            <a:ext cx="1721632" cy="320304"/>
          </a:xfrm>
          <a:prstGeom prst="rect">
            <a:avLst/>
          </a:prstGeom>
        </p:spPr>
      </p:pic>
    </p:spTree>
    <p:extLst>
      <p:ext uri="{BB962C8B-B14F-4D97-AF65-F5344CB8AC3E}">
        <p14:creationId xmlns:p14="http://schemas.microsoft.com/office/powerpoint/2010/main" val="1807277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69" r:id="rId4"/>
    <p:sldLayoutId id="2147483660" r:id="rId5"/>
    <p:sldLayoutId id="2147483672"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p:titleStyle>
    <p:bodyStyle>
      <a:lvl1pPr marL="0" indent="0" algn="l" defTabSz="755957" rtl="0" eaLnBrk="1" latinLnBrk="0" hangingPunct="1">
        <a:lnSpc>
          <a:spcPct val="11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1pPr>
      <a:lvl2pPr marL="0" indent="0" algn="l" defTabSz="755957" rtl="0" eaLnBrk="1" latinLnBrk="0" hangingPunct="1">
        <a:lnSpc>
          <a:spcPct val="110000"/>
        </a:lnSpc>
        <a:spcBef>
          <a:spcPts val="0"/>
        </a:spcBef>
        <a:buFont typeface="Arial" panose="020B0604020202020204" pitchFamily="34" charset="0"/>
        <a:buNone/>
        <a:defRPr sz="1500" b="1" kern="1200">
          <a:solidFill>
            <a:schemeClr val="accent1"/>
          </a:solidFill>
          <a:latin typeface="+mn-lt"/>
          <a:ea typeface="+mn-ea"/>
          <a:cs typeface="+mn-cs"/>
        </a:defRPr>
      </a:lvl2pPr>
      <a:lvl3pPr marL="0" indent="0" algn="l" defTabSz="755957" rtl="0" eaLnBrk="1" latinLnBrk="0" hangingPunct="1">
        <a:lnSpc>
          <a:spcPct val="110000"/>
        </a:lnSpc>
        <a:spcBef>
          <a:spcPts val="0"/>
        </a:spcBef>
        <a:spcAft>
          <a:spcPts val="600"/>
        </a:spcAft>
        <a:buFont typeface="Arial" panose="020B0604020202020204" pitchFamily="34" charset="0"/>
        <a:buNone/>
        <a:defRPr sz="1500" kern="1200">
          <a:solidFill>
            <a:schemeClr val="tx1"/>
          </a:solidFill>
          <a:latin typeface="+mn-lt"/>
          <a:ea typeface="+mn-ea"/>
          <a:cs typeface="+mn-cs"/>
        </a:defRPr>
      </a:lvl3pPr>
      <a:lvl4pPr marL="120650" indent="-120650" algn="l" defTabSz="755957" rtl="0" eaLnBrk="1" latinLnBrk="0" hangingPunct="1">
        <a:lnSpc>
          <a:spcPct val="110000"/>
        </a:lnSpc>
        <a:spcBef>
          <a:spcPts val="0"/>
        </a:spcBef>
        <a:spcAft>
          <a:spcPts val="900"/>
        </a:spcAft>
        <a:buClr>
          <a:schemeClr val="tx1"/>
        </a:buClr>
        <a:buFont typeface="Symbol" panose="05050102010706020507" pitchFamily="18" charset="2"/>
        <a:buChar char=""/>
        <a:defRPr sz="1200" kern="1200">
          <a:solidFill>
            <a:schemeClr val="tx1"/>
          </a:solidFill>
          <a:latin typeface="+mn-lt"/>
          <a:ea typeface="+mn-ea"/>
          <a:cs typeface="+mn-cs"/>
        </a:defRPr>
      </a:lvl4pPr>
      <a:lvl5pPr marL="247650" indent="-127000" algn="l" defTabSz="755957" rtl="0" eaLnBrk="1" latinLnBrk="0" hangingPunct="1">
        <a:lnSpc>
          <a:spcPct val="11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5pPr>
      <a:lvl6pPr marL="369888" indent="-119063"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6pPr>
      <a:lvl7pPr marL="523875" indent="-149225"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lang="en-GB" sz="1200" kern="1200" dirty="0">
          <a:solidFill>
            <a:schemeClr val="tx1"/>
          </a:solidFill>
          <a:latin typeface="+mn-lt"/>
          <a:ea typeface="+mn-ea"/>
          <a:cs typeface="+mn-cs"/>
        </a:defRPr>
      </a:lvl7pPr>
      <a:lvl8pPr marL="2834840"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819"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57" rtl="0" eaLnBrk="1" latinLnBrk="0" hangingPunct="1">
        <a:defRPr sz="1488" kern="1200">
          <a:solidFill>
            <a:schemeClr val="tx1"/>
          </a:solidFill>
          <a:latin typeface="+mn-lt"/>
          <a:ea typeface="+mn-ea"/>
          <a:cs typeface="+mn-cs"/>
        </a:defRPr>
      </a:lvl1pPr>
      <a:lvl2pPr marL="377979" algn="l" defTabSz="755957" rtl="0" eaLnBrk="1" latinLnBrk="0" hangingPunct="1">
        <a:defRPr sz="1488" kern="1200">
          <a:solidFill>
            <a:schemeClr val="tx1"/>
          </a:solidFill>
          <a:latin typeface="+mn-lt"/>
          <a:ea typeface="+mn-ea"/>
          <a:cs typeface="+mn-cs"/>
        </a:defRPr>
      </a:lvl2pPr>
      <a:lvl3pPr marL="755957" algn="l" defTabSz="755957" rtl="0" eaLnBrk="1" latinLnBrk="0" hangingPunct="1">
        <a:defRPr sz="1488" kern="1200">
          <a:solidFill>
            <a:schemeClr val="tx1"/>
          </a:solidFill>
          <a:latin typeface="+mn-lt"/>
          <a:ea typeface="+mn-ea"/>
          <a:cs typeface="+mn-cs"/>
        </a:defRPr>
      </a:lvl3pPr>
      <a:lvl4pPr marL="1133936" algn="l" defTabSz="755957" rtl="0" eaLnBrk="1" latinLnBrk="0" hangingPunct="1">
        <a:defRPr sz="1488" kern="1200">
          <a:solidFill>
            <a:schemeClr val="tx1"/>
          </a:solidFill>
          <a:latin typeface="+mn-lt"/>
          <a:ea typeface="+mn-ea"/>
          <a:cs typeface="+mn-cs"/>
        </a:defRPr>
      </a:lvl4pPr>
      <a:lvl5pPr marL="1511915" algn="l" defTabSz="755957" rtl="0" eaLnBrk="1" latinLnBrk="0" hangingPunct="1">
        <a:defRPr sz="1488" kern="1200">
          <a:solidFill>
            <a:schemeClr val="tx1"/>
          </a:solidFill>
          <a:latin typeface="+mn-lt"/>
          <a:ea typeface="+mn-ea"/>
          <a:cs typeface="+mn-cs"/>
        </a:defRPr>
      </a:lvl5pPr>
      <a:lvl6pPr marL="1889893" algn="l" defTabSz="755957" rtl="0" eaLnBrk="1" latinLnBrk="0" hangingPunct="1">
        <a:defRPr sz="1488" kern="1200">
          <a:solidFill>
            <a:schemeClr val="tx1"/>
          </a:solidFill>
          <a:latin typeface="+mn-lt"/>
          <a:ea typeface="+mn-ea"/>
          <a:cs typeface="+mn-cs"/>
        </a:defRPr>
      </a:lvl6pPr>
      <a:lvl7pPr marL="2267872" algn="l" defTabSz="755957" rtl="0" eaLnBrk="1" latinLnBrk="0" hangingPunct="1">
        <a:defRPr sz="1488" kern="1200">
          <a:solidFill>
            <a:schemeClr val="tx1"/>
          </a:solidFill>
          <a:latin typeface="+mn-lt"/>
          <a:ea typeface="+mn-ea"/>
          <a:cs typeface="+mn-cs"/>
        </a:defRPr>
      </a:lvl7pPr>
      <a:lvl8pPr marL="2645851" algn="l" defTabSz="755957" rtl="0" eaLnBrk="1" latinLnBrk="0" hangingPunct="1">
        <a:defRPr sz="1488" kern="1200">
          <a:solidFill>
            <a:schemeClr val="tx1"/>
          </a:solidFill>
          <a:latin typeface="+mn-lt"/>
          <a:ea typeface="+mn-ea"/>
          <a:cs typeface="+mn-cs"/>
        </a:defRPr>
      </a:lvl8pPr>
      <a:lvl9pPr marL="3023829" algn="l" defTabSz="755957"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uk/url?sa=i&amp;rct=j&amp;q=&amp;esrc=s&amp;source=images&amp;cd=&amp;cad=rja&amp;uact=8&amp;ved=2ahUKEwjGtJXIs8_eAhWMVsAKHe89CeMQjRx6BAgBEAU&amp;url=https://www.amazon.com/Bronzed-Lawyer-Scales-Justice-Base-12-5in-ht/dp/B0016Q0XSQ&amp;psig=AOvVaw0NJCcB7zg6Mr5NhThZXJ0s&amp;ust=1542130850829759"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http://www.google.co.uk/url?sa=i&amp;rct=j&amp;q=&amp;esrc=s&amp;source=images&amp;cd=&amp;cad=rja&amp;uact=8&amp;ved=2ahUKEwj51oKS5-XeAhWHDMAKHaGhCYcQjRx6BAgBEAU&amp;url=http://worldartsme.com/group-stick-people-clipart.html&amp;psig=AOvVaw3rEyWAZ00wjuiPdGP4jMfE&amp;ust=1542900643370808"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17" Type="http://schemas.openxmlformats.org/officeDocument/2006/relationships/image" Target="../media/image21.png"/><Relationship Id="rId2" Type="http://schemas.openxmlformats.org/officeDocument/2006/relationships/notesSlide" Target="../notesSlides/notesSlide9.xml"/><Relationship Id="rId16" Type="http://schemas.openxmlformats.org/officeDocument/2006/relationships/image" Target="../media/image20.png"/><Relationship Id="rId1" Type="http://schemas.openxmlformats.org/officeDocument/2006/relationships/slideLayout" Target="../slideLayouts/slideLayout6.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04318" y="4037162"/>
            <a:ext cx="4187496" cy="1242204"/>
          </a:xfrm>
          <a:prstGeom prst="rect">
            <a:avLst/>
          </a:prstGeom>
          <a:noFill/>
        </p:spPr>
        <p:txBody>
          <a:bodyPr wrap="square" lIns="0" tIns="0" rIns="0" bIns="0" rtlCol="0">
            <a:noAutofit/>
          </a:bodyPr>
          <a:lstStyle/>
          <a:p>
            <a:r>
              <a:rPr lang="en-GB" sz="7000" b="1" dirty="0">
                <a:solidFill>
                  <a:schemeClr val="bg1"/>
                </a:solidFill>
                <a:latin typeface="Century Gothic" panose="020B0502020202020204" pitchFamily="34" charset="0"/>
              </a:rPr>
              <a:t>PROCESS</a:t>
            </a:r>
            <a:endParaRPr lang="en-GB" sz="7000" b="1" dirty="0">
              <a:solidFill>
                <a:schemeClr val="bg1"/>
              </a:solidFill>
            </a:endParaRPr>
          </a:p>
        </p:txBody>
      </p:sp>
    </p:spTree>
    <p:extLst>
      <p:ext uri="{BB962C8B-B14F-4D97-AF65-F5344CB8AC3E}">
        <p14:creationId xmlns:p14="http://schemas.microsoft.com/office/powerpoint/2010/main" val="2807892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048672" cy="727521"/>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4000" cap="none" dirty="0">
                <a:solidFill>
                  <a:schemeClr val="accent1"/>
                </a:solidFill>
                <a:latin typeface="Century Gothic" panose="020B0502020202020204" pitchFamily="34" charset="0"/>
                <a:ea typeface="+mn-ea"/>
                <a:cs typeface="+mn-cs"/>
              </a:rPr>
              <a:t>Agile Procurement - Introduction</a:t>
            </a:r>
          </a:p>
        </p:txBody>
      </p:sp>
      <p:sp>
        <p:nvSpPr>
          <p:cNvPr id="19" name="AutoShape 2" descr="Image result for SCALES"/>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AutoShape 4" descr="Image result for SCALES"/>
          <p:cNvSpPr>
            <a:spLocks noChangeAspect="1" noChangeArrowheads="1"/>
          </p:cNvSpPr>
          <p:nvPr/>
        </p:nvSpPr>
        <p:spPr bwMode="auto">
          <a:xfrm>
            <a:off x="1524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1" name="AutoShape 6" descr="Image result for SCALES"/>
          <p:cNvSpPr>
            <a:spLocks noChangeAspect="1" noChangeArrowheads="1"/>
          </p:cNvSpPr>
          <p:nvPr/>
        </p:nvSpPr>
        <p:spPr bwMode="auto">
          <a:xfrm>
            <a:off x="30480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2" name="AutoShape 8" descr="Image result for SCALES">
            <a:hlinkClick r:id="rId3"/>
          </p:cNvPr>
          <p:cNvSpPr>
            <a:spLocks noChangeAspect="1" noChangeArrowheads="1"/>
          </p:cNvSpPr>
          <p:nvPr/>
        </p:nvSpPr>
        <p:spPr bwMode="auto">
          <a:xfrm>
            <a:off x="44450" y="-1760538"/>
            <a:ext cx="3676650" cy="36766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Rectangle 1"/>
          <p:cNvSpPr/>
          <p:nvPr/>
        </p:nvSpPr>
        <p:spPr>
          <a:xfrm>
            <a:off x="371804" y="1395160"/>
            <a:ext cx="9285753" cy="2800767"/>
          </a:xfrm>
          <a:prstGeom prst="rect">
            <a:avLst/>
          </a:prstGeom>
        </p:spPr>
        <p:txBody>
          <a:bodyPr wrap="square">
            <a:spAutoFit/>
          </a:bodyPr>
          <a:lstStyle/>
          <a:p>
            <a:r>
              <a:rPr lang="en-US" sz="1600" dirty="0">
                <a:solidFill>
                  <a:schemeClr val="tx1">
                    <a:lumMod val="95000"/>
                    <a:lumOff val="5000"/>
                  </a:schemeClr>
                </a:solidFill>
                <a:latin typeface="Century Gothic" panose="020B0502020202020204" pitchFamily="34" charset="0"/>
              </a:rPr>
              <a:t>We are responsible for managing the end to end procurement journey; </a:t>
            </a:r>
          </a:p>
          <a:p>
            <a:pPr marL="285750" indent="-28575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285750" indent="-285750">
              <a:buFont typeface="Arial" panose="020B0604020202020204" pitchFamily="34" charset="0"/>
              <a:buChar char="•"/>
            </a:pPr>
            <a:r>
              <a:rPr lang="en-US" sz="1600" dirty="0">
                <a:solidFill>
                  <a:schemeClr val="tx1">
                    <a:lumMod val="95000"/>
                    <a:lumOff val="5000"/>
                  </a:schemeClr>
                </a:solidFill>
                <a:latin typeface="Century Gothic" panose="020B0502020202020204" pitchFamily="34" charset="0"/>
              </a:rPr>
              <a:t>Often there are competing imperatives at play when running a tender exercise; be it speed to market, cost or risk and these are usually internally driven</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342900" indent="-342900">
              <a:buFont typeface="Arial" panose="020B0604020202020204" pitchFamily="34" charset="0"/>
              <a:buChar char="•"/>
            </a:pPr>
            <a:r>
              <a:rPr lang="en-US" sz="1600" dirty="0">
                <a:solidFill>
                  <a:schemeClr val="tx1">
                    <a:lumMod val="95000"/>
                    <a:lumOff val="5000"/>
                  </a:schemeClr>
                </a:solidFill>
                <a:latin typeface="Century Gothic" panose="020B0502020202020204" pitchFamily="34" charset="0"/>
              </a:rPr>
              <a:t>High number of processes and templates we need to manage.  These can often be seen as blockers and as ‘slowing down’ the process adding little value</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342900" indent="-342900">
              <a:buFont typeface="Arial" panose="020B0604020202020204" pitchFamily="34" charset="0"/>
              <a:buChar char="•"/>
            </a:pPr>
            <a:r>
              <a:rPr lang="en-US" sz="1600" dirty="0">
                <a:solidFill>
                  <a:schemeClr val="tx1">
                    <a:lumMod val="95000"/>
                    <a:lumOff val="5000"/>
                  </a:schemeClr>
                </a:solidFill>
                <a:latin typeface="Century Gothic" panose="020B0502020202020204" pitchFamily="34" charset="0"/>
              </a:rPr>
              <a:t>By implementing an </a:t>
            </a:r>
            <a:r>
              <a:rPr lang="en-US" sz="1600" b="1" dirty="0">
                <a:solidFill>
                  <a:schemeClr val="tx1">
                    <a:lumMod val="95000"/>
                    <a:lumOff val="5000"/>
                  </a:schemeClr>
                </a:solidFill>
                <a:latin typeface="Century Gothic" panose="020B0502020202020204" pitchFamily="34" charset="0"/>
              </a:rPr>
              <a:t>agile procurement approach </a:t>
            </a:r>
            <a:r>
              <a:rPr lang="en-US" sz="1600" dirty="0">
                <a:solidFill>
                  <a:schemeClr val="tx1">
                    <a:lumMod val="95000"/>
                    <a:lumOff val="5000"/>
                  </a:schemeClr>
                </a:solidFill>
                <a:latin typeface="Century Gothic" panose="020B0502020202020204" pitchFamily="34" charset="0"/>
              </a:rPr>
              <a:t>we can help remove this perception and ensure we deliver maximum value at all times. </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p:txBody>
      </p:sp>
      <p:sp>
        <p:nvSpPr>
          <p:cNvPr id="10" name="AutoShape 4" descr="Image result for GROUP OF STICK PEOPLE"/>
          <p:cNvSpPr>
            <a:spLocks noChangeAspect="1" noChangeArrowheads="1"/>
          </p:cNvSpPr>
          <p:nvPr/>
        </p:nvSpPr>
        <p:spPr bwMode="auto">
          <a:xfrm>
            <a:off x="63500" y="-136525"/>
            <a:ext cx="1228725" cy="11620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AutoShape 6" descr="Image result for GROUP OF STICK PEOPLE"/>
          <p:cNvSpPr>
            <a:spLocks noChangeAspect="1" noChangeArrowheads="1"/>
          </p:cNvSpPr>
          <p:nvPr/>
        </p:nvSpPr>
        <p:spPr bwMode="auto">
          <a:xfrm>
            <a:off x="215900" y="15875"/>
            <a:ext cx="1228725" cy="11620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AutoShape 9" descr="Image result for GROUP OF STICK PEOPLE"/>
          <p:cNvSpPr>
            <a:spLocks noChangeAspect="1" noChangeArrowheads="1"/>
          </p:cNvSpPr>
          <p:nvPr/>
        </p:nvSpPr>
        <p:spPr bwMode="auto">
          <a:xfrm>
            <a:off x="368300" y="168275"/>
            <a:ext cx="1228725" cy="11620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 name="AutoShape 11" descr="Image result for GROUP OF STICK PEOPLE">
            <a:hlinkClick r:id="rId4"/>
          </p:cNvPr>
          <p:cNvSpPr>
            <a:spLocks noChangeAspect="1" noChangeArrowheads="1"/>
          </p:cNvSpPr>
          <p:nvPr/>
        </p:nvSpPr>
        <p:spPr bwMode="auto">
          <a:xfrm>
            <a:off x="130175" y="-1608138"/>
            <a:ext cx="3362325" cy="33623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nvGrpSpPr>
          <p:cNvPr id="4" name="Group 3"/>
          <p:cNvGrpSpPr/>
          <p:nvPr/>
        </p:nvGrpSpPr>
        <p:grpSpPr>
          <a:xfrm>
            <a:off x="1739900" y="4195927"/>
            <a:ext cx="7380654" cy="2665865"/>
            <a:chOff x="1739900" y="3949705"/>
            <a:chExt cx="7380654" cy="2861287"/>
          </a:xfrm>
        </p:grpSpPr>
        <p:pic>
          <p:nvPicPr>
            <p:cNvPr id="23" name="Picture 12"/>
            <p:cNvPicPr>
              <a:picLocks noChangeAspect="1" noChangeArrowheads="1"/>
            </p:cNvPicPr>
            <p:nvPr/>
          </p:nvPicPr>
          <p:blipFill rotWithShape="1">
            <a:blip r:embed="rId5">
              <a:extLst>
                <a:ext uri="{28A0092B-C50C-407E-A947-70E740481C1C}">
                  <a14:useLocalDpi xmlns:a14="http://schemas.microsoft.com/office/drawing/2010/main" val="0"/>
                </a:ext>
              </a:extLst>
            </a:blip>
            <a:srcRect b="29725"/>
            <a:stretch/>
          </p:blipFill>
          <p:spPr bwMode="auto">
            <a:xfrm>
              <a:off x="3537329" y="4669018"/>
              <a:ext cx="3130548" cy="21419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Oval Callout 24"/>
            <p:cNvSpPr/>
            <p:nvPr/>
          </p:nvSpPr>
          <p:spPr>
            <a:xfrm>
              <a:off x="7139354" y="4882719"/>
              <a:ext cx="1981200" cy="1143000"/>
            </a:xfrm>
            <a:prstGeom prst="wedgeEllipseCallout">
              <a:avLst>
                <a:gd name="adj1" fmla="val -97164"/>
                <a:gd name="adj2" fmla="val 25577"/>
              </a:avLst>
            </a:prstGeom>
            <a:no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i="1" dirty="0">
                  <a:solidFill>
                    <a:schemeClr val="tx2"/>
                  </a:solidFill>
                </a:rPr>
                <a:t>This seems very risky to me…</a:t>
              </a:r>
            </a:p>
          </p:txBody>
        </p:sp>
        <p:sp>
          <p:nvSpPr>
            <p:cNvPr id="26" name="Oval Callout 25"/>
            <p:cNvSpPr/>
            <p:nvPr/>
          </p:nvSpPr>
          <p:spPr>
            <a:xfrm>
              <a:off x="1739900" y="4413842"/>
              <a:ext cx="1981200" cy="1143000"/>
            </a:xfrm>
            <a:prstGeom prst="wedgeEllipseCallout">
              <a:avLst>
                <a:gd name="adj1" fmla="val 63191"/>
                <a:gd name="adj2" fmla="val 56346"/>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i="1" dirty="0">
                  <a:solidFill>
                    <a:schemeClr val="tx2"/>
                  </a:solidFill>
                </a:rPr>
                <a:t>We need to get this out the door…now!</a:t>
              </a:r>
            </a:p>
          </p:txBody>
        </p:sp>
        <p:sp>
          <p:nvSpPr>
            <p:cNvPr id="27" name="Oval Callout 26"/>
            <p:cNvSpPr/>
            <p:nvPr/>
          </p:nvSpPr>
          <p:spPr>
            <a:xfrm>
              <a:off x="4699000" y="3949705"/>
              <a:ext cx="2287955" cy="933014"/>
            </a:xfrm>
            <a:prstGeom prst="wedgeEllipseCallout">
              <a:avLst>
                <a:gd name="adj1" fmla="val -22866"/>
                <a:gd name="adj2" fmla="val 111423"/>
              </a:avLst>
            </a:prstGeom>
            <a:no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i="1" dirty="0">
                  <a:solidFill>
                    <a:schemeClr val="tx2"/>
                  </a:solidFill>
                </a:rPr>
                <a:t>How much is this going to cost?!?!</a:t>
              </a:r>
            </a:p>
          </p:txBody>
        </p:sp>
      </p:grpSp>
    </p:spTree>
    <p:extLst>
      <p:ext uri="{BB962C8B-B14F-4D97-AF65-F5344CB8AC3E}">
        <p14:creationId xmlns:p14="http://schemas.microsoft.com/office/powerpoint/2010/main" val="3597145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Effect transition="in" filter="fade">
                                      <p:cBhvr>
                                        <p:cTn id="9" dur="1000"/>
                                        <p:tgtEl>
                                          <p:spTgt spid="7"/>
                                        </p:tgtEl>
                                      </p:cBhvr>
                                    </p:animEffect>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Effect transition="in" filter="fade">
                                      <p:cBhvr>
                                        <p:cTn id="19" dur="1000"/>
                                        <p:tgtEl>
                                          <p:spTgt spid="2">
                                            <p:txEl>
                                              <p:pRg st="0" end="0"/>
                                            </p:txEl>
                                          </p:spTgt>
                                        </p:tgtEl>
                                      </p:cBhvr>
                                    </p:animEffect>
                                    <p:anim calcmode="lin" valueType="num">
                                      <p:cBhvr>
                                        <p:cTn id="20"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fade">
                                      <p:cBhvr>
                                        <p:cTn id="33" dur="1000"/>
                                        <p:tgtEl>
                                          <p:spTgt spid="2">
                                            <p:txEl>
                                              <p:pRg st="4" end="4"/>
                                            </p:txEl>
                                          </p:spTgt>
                                        </p:tgtEl>
                                      </p:cBhvr>
                                    </p:animEffect>
                                    <p:anim calcmode="lin" valueType="num">
                                      <p:cBhvr>
                                        <p:cTn id="3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6" end="6"/>
                                            </p:txEl>
                                          </p:spTgt>
                                        </p:tgtEl>
                                        <p:attrNameLst>
                                          <p:attrName>style.visibility</p:attrName>
                                        </p:attrNameLst>
                                      </p:cBhvr>
                                      <p:to>
                                        <p:strVal val="visible"/>
                                      </p:to>
                                    </p:set>
                                    <p:animEffect transition="in" filter="fade">
                                      <p:cBhvr>
                                        <p:cTn id="40" dur="1000"/>
                                        <p:tgtEl>
                                          <p:spTgt spid="2">
                                            <p:txEl>
                                              <p:pRg st="6" end="6"/>
                                            </p:txEl>
                                          </p:spTgt>
                                        </p:tgtEl>
                                      </p:cBhvr>
                                    </p:animEffect>
                                    <p:anim calcmode="lin" valueType="num">
                                      <p:cBhvr>
                                        <p:cTn id="41"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xmlns="" id="{8AE31D31-0C0B-43EB-8834-FE405BA35F3E}"/>
              </a:ext>
            </a:extLst>
          </p:cNvPr>
          <p:cNvSpPr txBox="1">
            <a:spLocks/>
          </p:cNvSpPr>
          <p:nvPr/>
        </p:nvSpPr>
        <p:spPr>
          <a:xfrm>
            <a:off x="243197" y="308805"/>
            <a:ext cx="10486627" cy="326668"/>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4000" cap="none" dirty="0">
                <a:solidFill>
                  <a:schemeClr val="accent1"/>
                </a:solidFill>
                <a:latin typeface="Century Gothic" panose="020B0502020202020204" pitchFamily="34" charset="0"/>
                <a:ea typeface="+mn-ea"/>
                <a:cs typeface="+mn-cs"/>
              </a:rPr>
              <a:t>Agile Procurement Methodology</a:t>
            </a:r>
          </a:p>
        </p:txBody>
      </p:sp>
      <p:sp>
        <p:nvSpPr>
          <p:cNvPr id="11" name="Rectangle 10">
            <a:extLst>
              <a:ext uri="{FF2B5EF4-FFF2-40B4-BE49-F238E27FC236}">
                <a16:creationId xmlns:a16="http://schemas.microsoft.com/office/drawing/2014/main" xmlns="" id="{588A29B3-9B24-43E6-8A62-8E2E3F526F9D}"/>
              </a:ext>
            </a:extLst>
          </p:cNvPr>
          <p:cNvSpPr/>
          <p:nvPr/>
        </p:nvSpPr>
        <p:spPr>
          <a:xfrm>
            <a:off x="336013" y="1376292"/>
            <a:ext cx="5478633" cy="6001643"/>
          </a:xfrm>
          <a:prstGeom prst="rect">
            <a:avLst/>
          </a:prstGeom>
        </p:spPr>
        <p:txBody>
          <a:bodyPr wrap="square">
            <a:spAutoFit/>
          </a:bodyPr>
          <a:lstStyle/>
          <a:p>
            <a:r>
              <a:rPr lang="en-GB" sz="1600" dirty="0">
                <a:solidFill>
                  <a:schemeClr val="tx1">
                    <a:lumMod val="95000"/>
                    <a:lumOff val="5000"/>
                  </a:schemeClr>
                </a:solidFill>
                <a:latin typeface="Century Gothic" panose="020B0502020202020204" pitchFamily="34" charset="0"/>
              </a:rPr>
              <a:t>Agile Procurement is a way to streamline sourcing &amp; contracting activities</a:t>
            </a:r>
          </a:p>
          <a:p>
            <a:endParaRPr lang="en-GB" sz="1600" dirty="0">
              <a:solidFill>
                <a:schemeClr val="tx1">
                  <a:lumMod val="95000"/>
                  <a:lumOff val="5000"/>
                </a:schemeClr>
              </a:solidFill>
              <a:latin typeface="Century Gothic" panose="020B0502020202020204" pitchFamily="34" charset="0"/>
            </a:endParaRPr>
          </a:p>
          <a:p>
            <a:r>
              <a:rPr lang="en-US" sz="1600" b="1" dirty="0">
                <a:solidFill>
                  <a:schemeClr val="tx1">
                    <a:lumMod val="95000"/>
                    <a:lumOff val="5000"/>
                  </a:schemeClr>
                </a:solidFill>
                <a:latin typeface="Century Gothic" panose="020B0502020202020204" pitchFamily="34" charset="0"/>
              </a:rPr>
              <a:t>Key Benefits;</a:t>
            </a:r>
          </a:p>
          <a:p>
            <a:pPr marL="342900" indent="-342900">
              <a:buFont typeface="Arial" panose="020B0604020202020204" pitchFamily="34" charset="0"/>
              <a:buChar char="•"/>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Focus on more strategic activities which deliver longer term  sustainable value</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ensures processes remain flexible, lean and fit for purpose</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increases speed to market (time) for projects where this is seen as a high priority</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enables automation of straight forward tasks / processes</a:t>
            </a:r>
          </a:p>
          <a:p>
            <a:pPr marL="1040549" lvl="1" indent="-342900">
              <a:buClr>
                <a:schemeClr val="accent1">
                  <a:lumMod val="75000"/>
                </a:schemeClr>
              </a:buClr>
              <a:buFont typeface="+mj-lt"/>
              <a:buAutoNum type="arabicPeriod"/>
            </a:pPr>
            <a:endParaRPr lang="en-US" sz="1600" dirty="0">
              <a:solidFill>
                <a:schemeClr val="tx1">
                  <a:lumMod val="95000"/>
                  <a:lumOff val="5000"/>
                </a:schemeClr>
              </a:solidFill>
              <a:latin typeface="Century Gothic" panose="020B0502020202020204" pitchFamily="34" charset="0"/>
            </a:endParaRPr>
          </a:p>
          <a:p>
            <a:pPr marL="1040549" lvl="1" indent="-342900">
              <a:buClr>
                <a:schemeClr val="accent1">
                  <a:lumMod val="75000"/>
                </a:schemeClr>
              </a:buClr>
              <a:buFont typeface="+mj-lt"/>
              <a:buAutoNum type="arabicPeriod"/>
            </a:pPr>
            <a:r>
              <a:rPr lang="en-US" sz="1600" dirty="0">
                <a:solidFill>
                  <a:schemeClr val="tx1">
                    <a:lumMod val="95000"/>
                    <a:lumOff val="5000"/>
                  </a:schemeClr>
                </a:solidFill>
                <a:latin typeface="Century Gothic" panose="020B0502020202020204" pitchFamily="34" charset="0"/>
              </a:rPr>
              <a:t>It ensures a risk based approach to sourcing &amp; contracting.</a:t>
            </a:r>
            <a:endParaRPr lang="en-US" sz="1600" b="1" dirty="0">
              <a:solidFill>
                <a:schemeClr val="tx1">
                  <a:lumMod val="95000"/>
                  <a:lumOff val="5000"/>
                </a:schemeClr>
              </a:solidFill>
              <a:latin typeface="Century Gothic" panose="020B0502020202020204" pitchFamily="34" charset="0"/>
            </a:endParaRPr>
          </a:p>
          <a:p>
            <a:pPr marL="1040549" lvl="1" indent="-342900">
              <a:buFont typeface="+mj-lt"/>
              <a:buAutoNum type="arabicPeriod"/>
            </a:pPr>
            <a:endParaRPr lang="en-US" sz="1600" b="1" dirty="0">
              <a:solidFill>
                <a:schemeClr val="tx1">
                  <a:lumMod val="95000"/>
                  <a:lumOff val="5000"/>
                </a:schemeClr>
              </a:solidFill>
              <a:latin typeface="Century Gothic" panose="020B0502020202020204" pitchFamily="34" charset="0"/>
            </a:endParaRPr>
          </a:p>
          <a:p>
            <a:pPr marL="697649" lvl="1"/>
            <a:endParaRPr lang="en-US" sz="1600" b="1" dirty="0">
              <a:solidFill>
                <a:schemeClr val="tx1">
                  <a:lumMod val="95000"/>
                  <a:lumOff val="5000"/>
                </a:schemeClr>
              </a:solidFill>
              <a:latin typeface="Century Gothic" panose="020B0502020202020204" pitchFamily="34" charset="0"/>
            </a:endParaRPr>
          </a:p>
          <a:p>
            <a:pPr marL="1040549" lvl="1" indent="-342900">
              <a:buFont typeface="+mj-lt"/>
              <a:buAutoNum type="arabicPeriod"/>
            </a:pPr>
            <a:endParaRPr lang="en-US" sz="1600" b="1" dirty="0">
              <a:solidFill>
                <a:schemeClr val="tx1">
                  <a:lumMod val="95000"/>
                  <a:lumOff val="5000"/>
                </a:schemeClr>
              </a:solidFill>
              <a:latin typeface="Century Gothic" panose="020B0502020202020204" pitchFamily="34" charset="0"/>
            </a:endParaRPr>
          </a:p>
          <a:p>
            <a:pPr marL="1040549" lvl="1" indent="-342900">
              <a:buFont typeface="+mj-lt"/>
              <a:buAutoNum type="arabicPeriod"/>
            </a:pPr>
            <a:endParaRPr lang="en-US" sz="1600" b="1" dirty="0">
              <a:solidFill>
                <a:schemeClr val="tx1">
                  <a:lumMod val="95000"/>
                  <a:lumOff val="5000"/>
                </a:schemeClr>
              </a:solidFill>
              <a:latin typeface="Century Gothic" panose="020B0502020202020204" pitchFamily="34" charset="0"/>
            </a:endParaRPr>
          </a:p>
          <a:p>
            <a:pPr marL="342900" indent="-342900">
              <a:buFont typeface="Arial" panose="020B0604020202020204" pitchFamily="34" charset="0"/>
              <a:buChar char="•"/>
            </a:pPr>
            <a:endParaRPr lang="en-GB" sz="1600" b="1" dirty="0">
              <a:solidFill>
                <a:schemeClr val="tx1">
                  <a:lumMod val="95000"/>
                  <a:lumOff val="5000"/>
                </a:schemeClr>
              </a:solidFill>
              <a:latin typeface="Century Gothic" panose="020B0502020202020204" pitchFamily="34" charset="0"/>
            </a:endParaRPr>
          </a:p>
        </p:txBody>
      </p:sp>
      <p:grpSp>
        <p:nvGrpSpPr>
          <p:cNvPr id="2" name="Group 1"/>
          <p:cNvGrpSpPr/>
          <p:nvPr/>
        </p:nvGrpSpPr>
        <p:grpSpPr>
          <a:xfrm>
            <a:off x="6213229" y="1453666"/>
            <a:ext cx="3974122" cy="5427780"/>
            <a:chOff x="6213229" y="1453666"/>
            <a:chExt cx="3974122" cy="5427780"/>
          </a:xfrm>
        </p:grpSpPr>
        <p:graphicFrame>
          <p:nvGraphicFramePr>
            <p:cNvPr id="18" name="Content Placeholder 3"/>
            <p:cNvGraphicFramePr>
              <a:graphicFrameLocks/>
            </p:cNvGraphicFramePr>
            <p:nvPr>
              <p:extLst>
                <p:ext uri="{D42A27DB-BD31-4B8C-83A1-F6EECF244321}">
                  <p14:modId xmlns:p14="http://schemas.microsoft.com/office/powerpoint/2010/main" val="3914422022"/>
                </p:ext>
              </p:extLst>
            </p:nvPr>
          </p:nvGraphicFramePr>
          <p:xfrm>
            <a:off x="6221276" y="1918565"/>
            <a:ext cx="3966075" cy="49628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TextBox 19"/>
            <p:cNvSpPr txBox="1"/>
            <p:nvPr/>
          </p:nvSpPr>
          <p:spPr>
            <a:xfrm>
              <a:off x="6213229" y="1453666"/>
              <a:ext cx="3962400" cy="422031"/>
            </a:xfrm>
            <a:prstGeom prst="rect">
              <a:avLst/>
            </a:prstGeom>
            <a:solidFill>
              <a:schemeClr val="accent2">
                <a:lumMod val="60000"/>
                <a:lumOff val="40000"/>
              </a:schemeClr>
            </a:solidFill>
            <a:ln w="28575">
              <a:solidFill>
                <a:schemeClr val="accent1">
                  <a:lumMod val="75000"/>
                </a:schemeClr>
              </a:solidFill>
            </a:ln>
          </p:spPr>
          <p:txBody>
            <a:bodyPr wrap="square" lIns="0" tIns="0" rIns="0" bIns="0" rtlCol="0" anchor="ctr">
              <a:noAutofit/>
            </a:bodyPr>
            <a:lstStyle/>
            <a:p>
              <a:pPr algn="ctr"/>
              <a:r>
                <a:rPr lang="en-GB" sz="1600" b="1" dirty="0">
                  <a:solidFill>
                    <a:schemeClr val="tx1">
                      <a:lumMod val="95000"/>
                      <a:lumOff val="5000"/>
                    </a:schemeClr>
                  </a:solidFill>
                  <a:latin typeface="Century Gothic" panose="020B0502020202020204" pitchFamily="34" charset="0"/>
                </a:rPr>
                <a:t>Agile Procurement Model (APM</a:t>
              </a:r>
              <a:r>
                <a:rPr lang="en-GB" sz="1600" b="1" dirty="0">
                  <a:latin typeface="Century Gothic" panose="020B0502020202020204" pitchFamily="34" charset="0"/>
                </a:rPr>
                <a:t>) </a:t>
              </a:r>
            </a:p>
          </p:txBody>
        </p:sp>
      </p:grpSp>
    </p:spTree>
    <p:extLst>
      <p:ext uri="{BB962C8B-B14F-4D97-AF65-F5344CB8AC3E}">
        <p14:creationId xmlns:p14="http://schemas.microsoft.com/office/powerpoint/2010/main" val="2939535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Effect transition="in" filter="fade">
                                      <p:cBhvr>
                                        <p:cTn id="9" dur="1000"/>
                                        <p:tgtEl>
                                          <p:spTgt spid="7"/>
                                        </p:tgtEl>
                                      </p:cBhvr>
                                    </p:animEffect>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0"/>
                                        <p:tgtEl>
                                          <p:spTgt spid="11"/>
                                        </p:tgtEl>
                                      </p:cBhvr>
                                    </p:animEffect>
                                    <p:anim calcmode="lin" valueType="num">
                                      <p:cBhvr>
                                        <p:cTn id="14" dur="1000" fill="hold"/>
                                        <p:tgtEl>
                                          <p:spTgt spid="11"/>
                                        </p:tgtEl>
                                        <p:attrNameLst>
                                          <p:attrName>ppt_x</p:attrName>
                                        </p:attrNameLst>
                                      </p:cBhvr>
                                      <p:tavLst>
                                        <p:tav tm="0">
                                          <p:val>
                                            <p:strVal val="#ppt_x"/>
                                          </p:val>
                                        </p:tav>
                                        <p:tav tm="100000">
                                          <p:val>
                                            <p:strVal val="#ppt_x"/>
                                          </p:val>
                                        </p:tav>
                                      </p:tavLst>
                                    </p:anim>
                                    <p:anim calcmode="lin" valueType="num">
                                      <p:cBhvr>
                                        <p:cTn id="1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1000"/>
                                        <p:tgtEl>
                                          <p:spTgt spid="11">
                                            <p:txEl>
                                              <p:pRg st="0" end="0"/>
                                            </p:txEl>
                                          </p:spTgt>
                                        </p:tgtEl>
                                      </p:cBhvr>
                                    </p:animEffect>
                                    <p:anim calcmode="lin" valueType="num">
                                      <p:cBhvr>
                                        <p:cTn id="21"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1000"/>
                                        <p:tgtEl>
                                          <p:spTgt spid="11">
                                            <p:txEl>
                                              <p:pRg st="2" end="2"/>
                                            </p:txEl>
                                          </p:spTgt>
                                        </p:tgtEl>
                                      </p:cBhvr>
                                    </p:animEffect>
                                    <p:anim calcmode="lin" valueType="num">
                                      <p:cBhvr>
                                        <p:cTn id="28"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42" presetClass="entr" presetSubtype="0" fill="hold" nodeType="afterEffect">
                                  <p:stCondLst>
                                    <p:cond delay="0"/>
                                  </p:stCondLst>
                                  <p:childTnLst>
                                    <p:set>
                                      <p:cBhvr>
                                        <p:cTn id="32" dur="1" fill="hold">
                                          <p:stCondLst>
                                            <p:cond delay="0"/>
                                          </p:stCondLst>
                                        </p:cTn>
                                        <p:tgtEl>
                                          <p:spTgt spid="11">
                                            <p:txEl>
                                              <p:pRg st="4" end="4"/>
                                            </p:txEl>
                                          </p:spTgt>
                                        </p:tgtEl>
                                        <p:attrNameLst>
                                          <p:attrName>style.visibility</p:attrName>
                                        </p:attrNameLst>
                                      </p:cBhvr>
                                      <p:to>
                                        <p:strVal val="visible"/>
                                      </p:to>
                                    </p:set>
                                    <p:animEffect transition="in" filter="fade">
                                      <p:cBhvr>
                                        <p:cTn id="33" dur="1000"/>
                                        <p:tgtEl>
                                          <p:spTgt spid="11">
                                            <p:txEl>
                                              <p:pRg st="4" end="4"/>
                                            </p:txEl>
                                          </p:spTgt>
                                        </p:tgtEl>
                                      </p:cBhvr>
                                    </p:animEffect>
                                    <p:anim calcmode="lin" valueType="num">
                                      <p:cBhvr>
                                        <p:cTn id="34"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1">
                                            <p:txEl>
                                              <p:pRg st="6" end="6"/>
                                            </p:txEl>
                                          </p:spTgt>
                                        </p:tgtEl>
                                        <p:attrNameLst>
                                          <p:attrName>style.visibility</p:attrName>
                                        </p:attrNameLst>
                                      </p:cBhvr>
                                      <p:to>
                                        <p:strVal val="visible"/>
                                      </p:to>
                                    </p:set>
                                    <p:animEffect transition="in" filter="fade">
                                      <p:cBhvr>
                                        <p:cTn id="40" dur="1000"/>
                                        <p:tgtEl>
                                          <p:spTgt spid="11">
                                            <p:txEl>
                                              <p:pRg st="6" end="6"/>
                                            </p:txEl>
                                          </p:spTgt>
                                        </p:tgtEl>
                                      </p:cBhvr>
                                    </p:animEffect>
                                    <p:anim calcmode="lin" valueType="num">
                                      <p:cBhvr>
                                        <p:cTn id="41"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1">
                                            <p:txEl>
                                              <p:pRg st="8" end="8"/>
                                            </p:txEl>
                                          </p:spTgt>
                                        </p:tgtEl>
                                        <p:attrNameLst>
                                          <p:attrName>style.visibility</p:attrName>
                                        </p:attrNameLst>
                                      </p:cBhvr>
                                      <p:to>
                                        <p:strVal val="visible"/>
                                      </p:to>
                                    </p:set>
                                    <p:animEffect transition="in" filter="fade">
                                      <p:cBhvr>
                                        <p:cTn id="47" dur="1000"/>
                                        <p:tgtEl>
                                          <p:spTgt spid="11">
                                            <p:txEl>
                                              <p:pRg st="8" end="8"/>
                                            </p:txEl>
                                          </p:spTgt>
                                        </p:tgtEl>
                                      </p:cBhvr>
                                    </p:animEffect>
                                    <p:anim calcmode="lin" valueType="num">
                                      <p:cBhvr>
                                        <p:cTn id="48"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1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11">
                                            <p:txEl>
                                              <p:pRg st="10" end="10"/>
                                            </p:txEl>
                                          </p:spTgt>
                                        </p:tgtEl>
                                        <p:attrNameLst>
                                          <p:attrName>style.visibility</p:attrName>
                                        </p:attrNameLst>
                                      </p:cBhvr>
                                      <p:to>
                                        <p:strVal val="visible"/>
                                      </p:to>
                                    </p:set>
                                    <p:animEffect transition="in" filter="fade">
                                      <p:cBhvr>
                                        <p:cTn id="54" dur="1000"/>
                                        <p:tgtEl>
                                          <p:spTgt spid="11">
                                            <p:txEl>
                                              <p:pRg st="10" end="10"/>
                                            </p:txEl>
                                          </p:spTgt>
                                        </p:tgtEl>
                                      </p:cBhvr>
                                    </p:animEffect>
                                    <p:anim calcmode="lin" valueType="num">
                                      <p:cBhvr>
                                        <p:cTn id="55" dur="1000" fill="hold"/>
                                        <p:tgtEl>
                                          <p:spTgt spid="11">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1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11">
                                            <p:txEl>
                                              <p:pRg st="12" end="12"/>
                                            </p:txEl>
                                          </p:spTgt>
                                        </p:tgtEl>
                                        <p:attrNameLst>
                                          <p:attrName>style.visibility</p:attrName>
                                        </p:attrNameLst>
                                      </p:cBhvr>
                                      <p:to>
                                        <p:strVal val="visible"/>
                                      </p:to>
                                    </p:set>
                                    <p:animEffect transition="in" filter="fade">
                                      <p:cBhvr>
                                        <p:cTn id="61" dur="1000"/>
                                        <p:tgtEl>
                                          <p:spTgt spid="11">
                                            <p:txEl>
                                              <p:pRg st="12" end="12"/>
                                            </p:txEl>
                                          </p:spTgt>
                                        </p:tgtEl>
                                      </p:cBhvr>
                                    </p:animEffect>
                                    <p:anim calcmode="lin" valueType="num">
                                      <p:cBhvr>
                                        <p:cTn id="62" dur="1000" fill="hold"/>
                                        <p:tgtEl>
                                          <p:spTgt spid="11">
                                            <p:txEl>
                                              <p:pRg st="12" end="12"/>
                                            </p:txEl>
                                          </p:spTgt>
                                        </p:tgtEl>
                                        <p:attrNameLst>
                                          <p:attrName>ppt_x</p:attrName>
                                        </p:attrNameLst>
                                      </p:cBhvr>
                                      <p:tavLst>
                                        <p:tav tm="0">
                                          <p:val>
                                            <p:strVal val="#ppt_x"/>
                                          </p:val>
                                        </p:tav>
                                        <p:tav tm="100000">
                                          <p:val>
                                            <p:strVal val="#ppt_x"/>
                                          </p:val>
                                        </p:tav>
                                      </p:tavLst>
                                    </p:anim>
                                    <p:anim calcmode="lin" valueType="num">
                                      <p:cBhvr>
                                        <p:cTn id="63" dur="1000" fill="hold"/>
                                        <p:tgtEl>
                                          <p:spTgt spid="11">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2"/>
                                        </p:tgtEl>
                                        <p:attrNameLst>
                                          <p:attrName>style.visibility</p:attrName>
                                        </p:attrNameLst>
                                      </p:cBhvr>
                                      <p:to>
                                        <p:strVal val="visible"/>
                                      </p:to>
                                    </p:set>
                                    <p:animEffect transition="in" filter="fade">
                                      <p:cBhvr>
                                        <p:cTn id="68" dur="1000"/>
                                        <p:tgtEl>
                                          <p:spTgt spid="2"/>
                                        </p:tgtEl>
                                      </p:cBhvr>
                                    </p:animEffect>
                                    <p:anim calcmode="lin" valueType="num">
                                      <p:cBhvr>
                                        <p:cTn id="69" dur="1000" fill="hold"/>
                                        <p:tgtEl>
                                          <p:spTgt spid="2"/>
                                        </p:tgtEl>
                                        <p:attrNameLst>
                                          <p:attrName>ppt_x</p:attrName>
                                        </p:attrNameLst>
                                      </p:cBhvr>
                                      <p:tavLst>
                                        <p:tav tm="0">
                                          <p:val>
                                            <p:strVal val="#ppt_x"/>
                                          </p:val>
                                        </p:tav>
                                        <p:tav tm="100000">
                                          <p:val>
                                            <p:strVal val="#ppt_x"/>
                                          </p:val>
                                        </p:tav>
                                      </p:tavLst>
                                    </p:anim>
                                    <p:anim calcmode="lin" valueType="num">
                                      <p:cBhvr>
                                        <p:cTn id="7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199" y="1099294"/>
            <a:ext cx="9767456" cy="6032604"/>
          </a:xfrm>
          <a:prstGeom prst="rect">
            <a:avLst/>
          </a:prstGeom>
        </p:spPr>
        <p:txBody>
          <a:bodyPr/>
          <a:lstStyle>
            <a:lvl1pPr marL="0" indent="0" algn="l" defTabSz="755957" rtl="0" eaLnBrk="1" latinLnBrk="0" hangingPunct="1">
              <a:lnSpc>
                <a:spcPct val="11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1pPr>
            <a:lvl2pPr marL="0" indent="0" algn="l" defTabSz="755957" rtl="0" eaLnBrk="1" latinLnBrk="0" hangingPunct="1">
              <a:lnSpc>
                <a:spcPct val="110000"/>
              </a:lnSpc>
              <a:spcBef>
                <a:spcPts val="0"/>
              </a:spcBef>
              <a:buFont typeface="Arial" panose="020B0604020202020204" pitchFamily="34" charset="0"/>
              <a:buNone/>
              <a:defRPr sz="1500" b="1" kern="1200">
                <a:solidFill>
                  <a:schemeClr val="accent1"/>
                </a:solidFill>
                <a:latin typeface="+mn-lt"/>
                <a:ea typeface="+mn-ea"/>
                <a:cs typeface="+mn-cs"/>
              </a:defRPr>
            </a:lvl2pPr>
            <a:lvl3pPr marL="0" indent="0" algn="l" defTabSz="755957" rtl="0" eaLnBrk="1" latinLnBrk="0" hangingPunct="1">
              <a:lnSpc>
                <a:spcPct val="110000"/>
              </a:lnSpc>
              <a:spcBef>
                <a:spcPts val="0"/>
              </a:spcBef>
              <a:spcAft>
                <a:spcPts val="600"/>
              </a:spcAft>
              <a:buFont typeface="Arial" panose="020B0604020202020204" pitchFamily="34" charset="0"/>
              <a:buNone/>
              <a:defRPr sz="1500" kern="1200">
                <a:solidFill>
                  <a:schemeClr val="tx1"/>
                </a:solidFill>
                <a:latin typeface="+mn-lt"/>
                <a:ea typeface="+mn-ea"/>
                <a:cs typeface="+mn-cs"/>
              </a:defRPr>
            </a:lvl3pPr>
            <a:lvl4pPr marL="120650" indent="-120650" algn="l" defTabSz="755957" rtl="0" eaLnBrk="1" latinLnBrk="0" hangingPunct="1">
              <a:lnSpc>
                <a:spcPct val="110000"/>
              </a:lnSpc>
              <a:spcBef>
                <a:spcPts val="0"/>
              </a:spcBef>
              <a:spcAft>
                <a:spcPts val="900"/>
              </a:spcAft>
              <a:buClr>
                <a:schemeClr val="tx1"/>
              </a:buClr>
              <a:buFont typeface="Symbol" panose="05050102010706020507" pitchFamily="18" charset="2"/>
              <a:buChar char=""/>
              <a:defRPr sz="1200" kern="1200">
                <a:solidFill>
                  <a:schemeClr val="tx1"/>
                </a:solidFill>
                <a:latin typeface="+mn-lt"/>
                <a:ea typeface="+mn-ea"/>
                <a:cs typeface="+mn-cs"/>
              </a:defRPr>
            </a:lvl4pPr>
            <a:lvl5pPr marL="247650" indent="-127000" algn="l" defTabSz="755957" rtl="0" eaLnBrk="1" latinLnBrk="0" hangingPunct="1">
              <a:lnSpc>
                <a:spcPct val="11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5pPr>
            <a:lvl6pPr marL="369888" indent="-119063"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sz="1200" kern="1200">
                <a:solidFill>
                  <a:schemeClr val="tx1"/>
                </a:solidFill>
                <a:latin typeface="+mn-lt"/>
                <a:ea typeface="+mn-ea"/>
                <a:cs typeface="+mn-cs"/>
              </a:defRPr>
            </a:lvl6pPr>
            <a:lvl7pPr marL="523875" indent="-149225" algn="l" defTabSz="755957" rtl="0" eaLnBrk="1" latinLnBrk="0" hangingPunct="1">
              <a:lnSpc>
                <a:spcPct val="90000"/>
              </a:lnSpc>
              <a:spcBef>
                <a:spcPts val="0"/>
              </a:spcBef>
              <a:spcAft>
                <a:spcPts val="600"/>
              </a:spcAft>
              <a:buClr>
                <a:schemeClr val="tx1"/>
              </a:buClr>
              <a:buFont typeface="Bree Rg" panose="02000503000000020004" pitchFamily="50" charset="0"/>
              <a:buChar char="–"/>
              <a:defRPr lang="en-GB" sz="1200" kern="1200" dirty="0">
                <a:solidFill>
                  <a:schemeClr val="tx1"/>
                </a:solidFill>
                <a:latin typeface="+mn-lt"/>
                <a:ea typeface="+mn-ea"/>
                <a:cs typeface="+mn-cs"/>
              </a:defRPr>
            </a:lvl7pPr>
            <a:lvl8pPr marL="2834840"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819" indent="-188989" algn="l" defTabSz="755957"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indent="0" defTabSz="1042873">
              <a:buNone/>
            </a:pPr>
            <a:endParaRPr lang="en-GB" sz="1400" dirty="0"/>
          </a:p>
        </p:txBody>
      </p:sp>
      <p:sp>
        <p:nvSpPr>
          <p:cNvPr id="4"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048672" cy="727521"/>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4000" cap="none" dirty="0">
                <a:solidFill>
                  <a:schemeClr val="accent1"/>
                </a:solidFill>
                <a:latin typeface="Century Gothic" panose="020B0502020202020204" pitchFamily="34" charset="0"/>
                <a:ea typeface="+mn-ea"/>
                <a:cs typeface="+mn-cs"/>
              </a:rPr>
              <a:t>Agile Procurement – Tools and Templates</a:t>
            </a:r>
          </a:p>
        </p:txBody>
      </p:sp>
      <p:sp>
        <p:nvSpPr>
          <p:cNvPr id="3" name="Pentagon 2"/>
          <p:cNvSpPr/>
          <p:nvPr/>
        </p:nvSpPr>
        <p:spPr>
          <a:xfrm>
            <a:off x="3327401" y="1588194"/>
            <a:ext cx="1231899" cy="2199197"/>
          </a:xfrm>
          <a:prstGeom prst="homePlate">
            <a:avLst>
              <a:gd name="adj" fmla="val 5102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latin typeface="Century Gothic" panose="020B0502020202020204" pitchFamily="34" charset="0"/>
              </a:rPr>
              <a:t>High level of Agility</a:t>
            </a:r>
          </a:p>
          <a:p>
            <a:pPr algn="ctr"/>
            <a:r>
              <a:rPr lang="en-GB" sz="1400" b="1" dirty="0">
                <a:solidFill>
                  <a:schemeClr val="bg1"/>
                </a:solidFill>
                <a:latin typeface="Century Gothic" panose="020B0502020202020204" pitchFamily="34" charset="0"/>
              </a:rPr>
              <a:t>applied</a:t>
            </a:r>
          </a:p>
        </p:txBody>
      </p:sp>
      <p:sp>
        <p:nvSpPr>
          <p:cNvPr id="2" name="Rounded Rectangle 1"/>
          <p:cNvSpPr/>
          <p:nvPr/>
        </p:nvSpPr>
        <p:spPr>
          <a:xfrm>
            <a:off x="301558" y="1588194"/>
            <a:ext cx="2873442" cy="2199197"/>
          </a:xfrm>
          <a:prstGeom prst="round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Sourcing requirements are simple; low risk and low value</a:t>
            </a:r>
          </a:p>
        </p:txBody>
      </p:sp>
      <p:sp>
        <p:nvSpPr>
          <p:cNvPr id="17" name="Pentagon 16"/>
          <p:cNvSpPr/>
          <p:nvPr/>
        </p:nvSpPr>
        <p:spPr>
          <a:xfrm>
            <a:off x="3327401" y="4498119"/>
            <a:ext cx="1231899" cy="2199197"/>
          </a:xfrm>
          <a:prstGeom prst="homePlate">
            <a:avLst>
              <a:gd name="adj" fmla="val 5102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2"/>
                </a:solidFill>
                <a:latin typeface="Century Gothic" panose="020B0502020202020204" pitchFamily="34" charset="0"/>
              </a:rPr>
              <a:t>Low level of </a:t>
            </a:r>
          </a:p>
          <a:p>
            <a:pPr algn="ctr"/>
            <a:r>
              <a:rPr lang="en-GB" sz="1400" b="1" dirty="0">
                <a:solidFill>
                  <a:schemeClr val="tx2"/>
                </a:solidFill>
                <a:latin typeface="Century Gothic" panose="020B0502020202020204" pitchFamily="34" charset="0"/>
              </a:rPr>
              <a:t>Agility</a:t>
            </a:r>
          </a:p>
          <a:p>
            <a:pPr algn="ctr"/>
            <a:r>
              <a:rPr lang="en-GB" sz="1400" b="1" dirty="0">
                <a:solidFill>
                  <a:schemeClr val="tx2"/>
                </a:solidFill>
                <a:latin typeface="Century Gothic" panose="020B0502020202020204" pitchFamily="34" charset="0"/>
              </a:rPr>
              <a:t>applied</a:t>
            </a:r>
          </a:p>
        </p:txBody>
      </p:sp>
      <p:sp>
        <p:nvSpPr>
          <p:cNvPr id="18" name="Rounded Rectangle 17"/>
          <p:cNvSpPr/>
          <p:nvPr/>
        </p:nvSpPr>
        <p:spPr>
          <a:xfrm>
            <a:off x="301558" y="4498119"/>
            <a:ext cx="2873442" cy="2199197"/>
          </a:xfrm>
          <a:prstGeom prst="roundRect">
            <a:avLst/>
          </a:pr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Sourcing requirements are complex; high risk and high value and potentially  strategic in nature</a:t>
            </a:r>
          </a:p>
        </p:txBody>
      </p:sp>
      <p:sp>
        <p:nvSpPr>
          <p:cNvPr id="6" name="Flowchart: Alternate Process 5"/>
          <p:cNvSpPr/>
          <p:nvPr/>
        </p:nvSpPr>
        <p:spPr>
          <a:xfrm>
            <a:off x="4673600" y="1588194"/>
            <a:ext cx="2400300" cy="2199197"/>
          </a:xfrm>
          <a:prstGeom prst="flowChartAlternateProcess">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Allows for a greater degree of automation, streamlining with less governance</a:t>
            </a:r>
          </a:p>
        </p:txBody>
      </p:sp>
      <p:sp>
        <p:nvSpPr>
          <p:cNvPr id="20" name="Flowchart: Alternate Process 19"/>
          <p:cNvSpPr/>
          <p:nvPr/>
        </p:nvSpPr>
        <p:spPr>
          <a:xfrm>
            <a:off x="4673600" y="4498119"/>
            <a:ext cx="2400300" cy="2199196"/>
          </a:xfrm>
          <a:prstGeom prst="flowChartAlternateProcess">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Century Gothic" panose="020B0502020202020204" pitchFamily="34" charset="0"/>
              </a:rPr>
              <a:t>Allows for a more collaborative, innovative approach to sourcing with a greater emphasis on governance</a:t>
            </a:r>
          </a:p>
        </p:txBody>
      </p:sp>
      <p:grpSp>
        <p:nvGrpSpPr>
          <p:cNvPr id="16" name="Group 15"/>
          <p:cNvGrpSpPr/>
          <p:nvPr/>
        </p:nvGrpSpPr>
        <p:grpSpPr>
          <a:xfrm>
            <a:off x="7391397" y="4788429"/>
            <a:ext cx="3037020" cy="652205"/>
            <a:chOff x="7391400" y="4498119"/>
            <a:chExt cx="3037020" cy="652205"/>
          </a:xfrm>
        </p:grpSpPr>
        <p:sp>
          <p:nvSpPr>
            <p:cNvPr id="11" name="Freeform 10"/>
            <p:cNvSpPr/>
            <p:nvPr/>
          </p:nvSpPr>
          <p:spPr>
            <a:xfrm>
              <a:off x="7391400" y="4498119"/>
              <a:ext cx="303702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1">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b="1" kern="1200" dirty="0">
                <a:solidFill>
                  <a:schemeClr val="bg2">
                    <a:lumMod val="50000"/>
                  </a:schemeClr>
                </a:solidFill>
                <a:latin typeface="Century Gothic" panose="020B0502020202020204" pitchFamily="34" charset="0"/>
              </a:endParaRPr>
            </a:p>
          </p:txBody>
        </p:sp>
        <p:sp>
          <p:nvSpPr>
            <p:cNvPr id="7" name="TextBox 6"/>
            <p:cNvSpPr txBox="1"/>
            <p:nvPr/>
          </p:nvSpPr>
          <p:spPr>
            <a:xfrm>
              <a:off x="7497008" y="4711700"/>
              <a:ext cx="2859220" cy="254000"/>
            </a:xfrm>
            <a:prstGeom prst="rect">
              <a:avLst/>
            </a:prstGeom>
            <a:noFill/>
          </p:spPr>
          <p:txBody>
            <a:bodyPr wrap="square" lIns="0" tIns="0" rIns="0" bIns="0" rtlCol="0">
              <a:noAutofit/>
            </a:bodyPr>
            <a:lstStyle/>
            <a:p>
              <a:pPr algn="ctr"/>
              <a:r>
                <a:rPr lang="en-GB" sz="1400" dirty="0">
                  <a:latin typeface="Century Gothic" panose="020B0502020202020204" pitchFamily="34" charset="0"/>
                </a:rPr>
                <a:t>Supplier Assessment Days</a:t>
              </a:r>
            </a:p>
          </p:txBody>
        </p:sp>
      </p:grpSp>
      <p:grpSp>
        <p:nvGrpSpPr>
          <p:cNvPr id="19" name="Group 18"/>
          <p:cNvGrpSpPr/>
          <p:nvPr/>
        </p:nvGrpSpPr>
        <p:grpSpPr>
          <a:xfrm>
            <a:off x="7391397" y="5597717"/>
            <a:ext cx="3037021" cy="736429"/>
            <a:chOff x="7391399" y="5246152"/>
            <a:chExt cx="3037021" cy="736429"/>
          </a:xfrm>
        </p:grpSpPr>
        <p:sp>
          <p:nvSpPr>
            <p:cNvPr id="12" name="Freeform 11"/>
            <p:cNvSpPr/>
            <p:nvPr/>
          </p:nvSpPr>
          <p:spPr>
            <a:xfrm>
              <a:off x="7391399" y="5246152"/>
              <a:ext cx="3037019"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1">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b="1" kern="1200" dirty="0">
                <a:solidFill>
                  <a:schemeClr val="bg2">
                    <a:lumMod val="50000"/>
                  </a:schemeClr>
                </a:solidFill>
                <a:latin typeface="Century Gothic" panose="020B0502020202020204" pitchFamily="34" charset="0"/>
              </a:endParaRPr>
            </a:p>
          </p:txBody>
        </p:sp>
        <p:sp>
          <p:nvSpPr>
            <p:cNvPr id="21" name="TextBox 20"/>
            <p:cNvSpPr txBox="1"/>
            <p:nvPr/>
          </p:nvSpPr>
          <p:spPr>
            <a:xfrm>
              <a:off x="7569200" y="5456324"/>
              <a:ext cx="2859220" cy="526257"/>
            </a:xfrm>
            <a:prstGeom prst="rect">
              <a:avLst/>
            </a:prstGeom>
            <a:noFill/>
          </p:spPr>
          <p:txBody>
            <a:bodyPr wrap="square" lIns="0" tIns="0" rIns="0" bIns="0" rtlCol="0">
              <a:noAutofit/>
            </a:bodyPr>
            <a:lstStyle>
              <a:defPPr>
                <a:defRPr lang="en-US"/>
              </a:defPPr>
              <a:lvl1pPr>
                <a:defRPr sz="900"/>
              </a:lvl1pPr>
            </a:lstStyle>
            <a:p>
              <a:pPr algn="ctr"/>
              <a:r>
                <a:rPr lang="en-GB" sz="1400" dirty="0">
                  <a:latin typeface="Century Gothic" panose="020B0502020202020204" pitchFamily="34" charset="0"/>
                </a:rPr>
                <a:t>Supplier Evaluation Criteria</a:t>
              </a:r>
            </a:p>
          </p:txBody>
        </p:sp>
      </p:grpSp>
      <p:grpSp>
        <p:nvGrpSpPr>
          <p:cNvPr id="15" name="Group 14"/>
          <p:cNvGrpSpPr/>
          <p:nvPr/>
        </p:nvGrpSpPr>
        <p:grpSpPr>
          <a:xfrm>
            <a:off x="7391400" y="3180493"/>
            <a:ext cx="3126930" cy="652205"/>
            <a:chOff x="7391400" y="3180493"/>
            <a:chExt cx="3126930" cy="652205"/>
          </a:xfrm>
        </p:grpSpPr>
        <p:sp>
          <p:nvSpPr>
            <p:cNvPr id="10" name="Freeform 9"/>
            <p:cNvSpPr/>
            <p:nvPr/>
          </p:nvSpPr>
          <p:spPr>
            <a:xfrm>
              <a:off x="7391400" y="3180493"/>
              <a:ext cx="312693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5">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kern="1200" dirty="0">
                <a:solidFill>
                  <a:schemeClr val="bg2">
                    <a:lumMod val="50000"/>
                  </a:schemeClr>
                </a:solidFill>
                <a:latin typeface="Century Gothic" panose="020B0502020202020204" pitchFamily="34" charset="0"/>
              </a:endParaRPr>
            </a:p>
          </p:txBody>
        </p:sp>
        <p:sp>
          <p:nvSpPr>
            <p:cNvPr id="22" name="TextBox 21"/>
            <p:cNvSpPr txBox="1"/>
            <p:nvPr/>
          </p:nvSpPr>
          <p:spPr>
            <a:xfrm>
              <a:off x="7569200" y="3412292"/>
              <a:ext cx="2949130" cy="342900"/>
            </a:xfrm>
            <a:prstGeom prst="rect">
              <a:avLst/>
            </a:prstGeom>
            <a:noFill/>
          </p:spPr>
          <p:txBody>
            <a:bodyPr wrap="square" lIns="0" tIns="0" rIns="0" bIns="0" rtlCol="0">
              <a:noAutofit/>
            </a:bodyPr>
            <a:lstStyle/>
            <a:p>
              <a:pPr algn="ctr"/>
              <a:r>
                <a:rPr lang="en-GB" sz="1400" dirty="0">
                  <a:latin typeface="Century Gothic" panose="020B0502020202020204" pitchFamily="34" charset="0"/>
                </a:rPr>
                <a:t>PQQ vs. RFI vs. RFP</a:t>
              </a:r>
            </a:p>
          </p:txBody>
        </p:sp>
      </p:grpSp>
      <p:grpSp>
        <p:nvGrpSpPr>
          <p:cNvPr id="14" name="Group 13"/>
          <p:cNvGrpSpPr/>
          <p:nvPr/>
        </p:nvGrpSpPr>
        <p:grpSpPr>
          <a:xfrm>
            <a:off x="7391400" y="2401900"/>
            <a:ext cx="3126930" cy="652205"/>
            <a:chOff x="7391400" y="2401900"/>
            <a:chExt cx="3126930" cy="652205"/>
          </a:xfrm>
        </p:grpSpPr>
        <p:sp>
          <p:nvSpPr>
            <p:cNvPr id="9" name="Freeform 8"/>
            <p:cNvSpPr/>
            <p:nvPr/>
          </p:nvSpPr>
          <p:spPr>
            <a:xfrm>
              <a:off x="7391400" y="2401900"/>
              <a:ext cx="312693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5">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91338" bIns="123272" numCol="1" spcCol="1270" anchor="ctr" anchorCtr="0">
              <a:noAutofit/>
            </a:bodyPr>
            <a:lstStyle/>
            <a:p>
              <a:pPr lvl="0" algn="l" defTabSz="1066800">
                <a:lnSpc>
                  <a:spcPct val="90000"/>
                </a:lnSpc>
                <a:spcBef>
                  <a:spcPct val="0"/>
                </a:spcBef>
                <a:spcAft>
                  <a:spcPct val="35000"/>
                </a:spcAft>
              </a:pPr>
              <a:endParaRPr lang="en-GB" sz="1400" kern="1200" dirty="0">
                <a:solidFill>
                  <a:schemeClr val="bg2">
                    <a:lumMod val="50000"/>
                  </a:schemeClr>
                </a:solidFill>
              </a:endParaRPr>
            </a:p>
          </p:txBody>
        </p:sp>
        <p:sp>
          <p:nvSpPr>
            <p:cNvPr id="23" name="TextBox 22"/>
            <p:cNvSpPr txBox="1"/>
            <p:nvPr/>
          </p:nvSpPr>
          <p:spPr>
            <a:xfrm>
              <a:off x="7569200" y="2650960"/>
              <a:ext cx="2859220" cy="330200"/>
            </a:xfrm>
            <a:prstGeom prst="rect">
              <a:avLst/>
            </a:prstGeom>
            <a:noFill/>
          </p:spPr>
          <p:txBody>
            <a:bodyPr wrap="square" lIns="0" tIns="0" rIns="0" bIns="0" rtlCol="0">
              <a:noAutofit/>
            </a:bodyPr>
            <a:lstStyle/>
            <a:p>
              <a:pPr algn="ctr"/>
              <a:r>
                <a:rPr lang="en-GB" sz="1400" dirty="0">
                  <a:latin typeface="Century Gothic" panose="020B0502020202020204" pitchFamily="34" charset="0"/>
                </a:rPr>
                <a:t>Specification / Requirements</a:t>
              </a:r>
            </a:p>
          </p:txBody>
        </p:sp>
      </p:grpSp>
      <p:grpSp>
        <p:nvGrpSpPr>
          <p:cNvPr id="13" name="Group 12"/>
          <p:cNvGrpSpPr/>
          <p:nvPr/>
        </p:nvGrpSpPr>
        <p:grpSpPr>
          <a:xfrm>
            <a:off x="7391400" y="1588194"/>
            <a:ext cx="3126930" cy="652205"/>
            <a:chOff x="7391400" y="1588194"/>
            <a:chExt cx="3126930" cy="652205"/>
          </a:xfrm>
        </p:grpSpPr>
        <p:sp>
          <p:nvSpPr>
            <p:cNvPr id="8" name="Freeform 7"/>
            <p:cNvSpPr/>
            <p:nvPr/>
          </p:nvSpPr>
          <p:spPr>
            <a:xfrm>
              <a:off x="7391400" y="1588194"/>
              <a:ext cx="3126930" cy="652205"/>
            </a:xfrm>
            <a:custGeom>
              <a:avLst/>
              <a:gdLst>
                <a:gd name="connsiteX0" fmla="*/ 0 w 7520941"/>
                <a:gd name="connsiteY0" fmla="*/ 108683 h 1086826"/>
                <a:gd name="connsiteX1" fmla="*/ 108683 w 7520941"/>
                <a:gd name="connsiteY1" fmla="*/ 0 h 1086826"/>
                <a:gd name="connsiteX2" fmla="*/ 7412258 w 7520941"/>
                <a:gd name="connsiteY2" fmla="*/ 0 h 1086826"/>
                <a:gd name="connsiteX3" fmla="*/ 7520941 w 7520941"/>
                <a:gd name="connsiteY3" fmla="*/ 108683 h 1086826"/>
                <a:gd name="connsiteX4" fmla="*/ 7520941 w 7520941"/>
                <a:gd name="connsiteY4" fmla="*/ 978143 h 1086826"/>
                <a:gd name="connsiteX5" fmla="*/ 7412258 w 7520941"/>
                <a:gd name="connsiteY5" fmla="*/ 1086826 h 1086826"/>
                <a:gd name="connsiteX6" fmla="*/ 108683 w 7520941"/>
                <a:gd name="connsiteY6" fmla="*/ 1086826 h 1086826"/>
                <a:gd name="connsiteX7" fmla="*/ 0 w 7520941"/>
                <a:gd name="connsiteY7" fmla="*/ 978143 h 1086826"/>
                <a:gd name="connsiteX8" fmla="*/ 0 w 7520941"/>
                <a:gd name="connsiteY8" fmla="*/ 108683 h 1086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0941" h="1086826">
                  <a:moveTo>
                    <a:pt x="0" y="108683"/>
                  </a:moveTo>
                  <a:cubicBezTo>
                    <a:pt x="0" y="48659"/>
                    <a:pt x="48659" y="0"/>
                    <a:pt x="108683" y="0"/>
                  </a:cubicBezTo>
                  <a:lnTo>
                    <a:pt x="7412258" y="0"/>
                  </a:lnTo>
                  <a:cubicBezTo>
                    <a:pt x="7472282" y="0"/>
                    <a:pt x="7520941" y="48659"/>
                    <a:pt x="7520941" y="108683"/>
                  </a:cubicBezTo>
                  <a:lnTo>
                    <a:pt x="7520941" y="978143"/>
                  </a:lnTo>
                  <a:cubicBezTo>
                    <a:pt x="7520941" y="1038167"/>
                    <a:pt x="7472282" y="1086826"/>
                    <a:pt x="7412258" y="1086826"/>
                  </a:cubicBezTo>
                  <a:lnTo>
                    <a:pt x="108683" y="1086826"/>
                  </a:lnTo>
                  <a:cubicBezTo>
                    <a:pt x="48659" y="1086826"/>
                    <a:pt x="0" y="1038167"/>
                    <a:pt x="0" y="978143"/>
                  </a:cubicBezTo>
                  <a:lnTo>
                    <a:pt x="0" y="108683"/>
                  </a:lnTo>
                  <a:close/>
                </a:path>
              </a:pathLst>
            </a:custGeom>
            <a:solidFill>
              <a:schemeClr val="accent5">
                <a:lumMod val="20000"/>
                <a:lumOff val="8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3272" tIns="123272" rIns="1359537" bIns="123272" numCol="1" spcCol="1270" anchor="ctr" anchorCtr="0">
              <a:noAutofit/>
            </a:bodyPr>
            <a:lstStyle/>
            <a:p>
              <a:pPr lvl="0" algn="l" defTabSz="1066800">
                <a:lnSpc>
                  <a:spcPct val="90000"/>
                </a:lnSpc>
                <a:spcBef>
                  <a:spcPct val="0"/>
                </a:spcBef>
                <a:spcAft>
                  <a:spcPct val="35000"/>
                </a:spcAft>
              </a:pPr>
              <a:endParaRPr lang="en-GB" sz="1400" b="1" kern="1200" dirty="0">
                <a:solidFill>
                  <a:schemeClr val="bg2">
                    <a:lumMod val="50000"/>
                  </a:schemeClr>
                </a:solidFill>
                <a:latin typeface="Century Gothic" panose="020B0502020202020204" pitchFamily="34" charset="0"/>
              </a:endParaRPr>
            </a:p>
          </p:txBody>
        </p:sp>
        <p:sp>
          <p:nvSpPr>
            <p:cNvPr id="24" name="TextBox 23"/>
            <p:cNvSpPr txBox="1"/>
            <p:nvPr/>
          </p:nvSpPr>
          <p:spPr>
            <a:xfrm>
              <a:off x="7496869" y="1736479"/>
              <a:ext cx="2931549" cy="296726"/>
            </a:xfrm>
            <a:prstGeom prst="rect">
              <a:avLst/>
            </a:prstGeom>
            <a:noFill/>
          </p:spPr>
          <p:txBody>
            <a:bodyPr wrap="square" lIns="0" tIns="0" rIns="0" bIns="0" rtlCol="0">
              <a:noAutofit/>
            </a:bodyPr>
            <a:lstStyle/>
            <a:p>
              <a:pPr algn="ctr"/>
              <a:r>
                <a:rPr lang="en-GB" sz="1400" dirty="0">
                  <a:latin typeface="Century Gothic" panose="020B0502020202020204" pitchFamily="34" charset="0"/>
                </a:rPr>
                <a:t>RFI / RFP documents – One Page RFP?</a:t>
              </a:r>
            </a:p>
          </p:txBody>
        </p:sp>
      </p:grpSp>
    </p:spTree>
    <p:extLst>
      <p:ext uri="{BB962C8B-B14F-4D97-AF65-F5344CB8AC3E}">
        <p14:creationId xmlns:p14="http://schemas.microsoft.com/office/powerpoint/2010/main" val="3435217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1000"/>
                                        <p:tgtEl>
                                          <p:spTgt spid="13"/>
                                        </p:tgtEl>
                                      </p:cBhvr>
                                    </p:animEffect>
                                    <p:anim calcmode="lin" valueType="num">
                                      <p:cBhvr>
                                        <p:cTn id="36" dur="1000" fill="hold"/>
                                        <p:tgtEl>
                                          <p:spTgt spid="13"/>
                                        </p:tgtEl>
                                        <p:attrNameLst>
                                          <p:attrName>ppt_x</p:attrName>
                                        </p:attrNameLst>
                                      </p:cBhvr>
                                      <p:tavLst>
                                        <p:tav tm="0">
                                          <p:val>
                                            <p:strVal val="#ppt_x"/>
                                          </p:val>
                                        </p:tav>
                                        <p:tav tm="100000">
                                          <p:val>
                                            <p:strVal val="#ppt_x"/>
                                          </p:val>
                                        </p:tav>
                                      </p:tavLst>
                                    </p:anim>
                                    <p:anim calcmode="lin" valueType="num">
                                      <p:cBhvr>
                                        <p:cTn id="3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anim calcmode="lin" valueType="num">
                                      <p:cBhvr>
                                        <p:cTn id="50" dur="1000" fill="hold"/>
                                        <p:tgtEl>
                                          <p:spTgt spid="15"/>
                                        </p:tgtEl>
                                        <p:attrNameLst>
                                          <p:attrName>ppt_x</p:attrName>
                                        </p:attrNameLst>
                                      </p:cBhvr>
                                      <p:tavLst>
                                        <p:tav tm="0">
                                          <p:val>
                                            <p:strVal val="#ppt_x"/>
                                          </p:val>
                                        </p:tav>
                                        <p:tav tm="100000">
                                          <p:val>
                                            <p:strVal val="#ppt_x"/>
                                          </p:val>
                                        </p:tav>
                                      </p:tavLst>
                                    </p:anim>
                                    <p:anim calcmode="lin" valueType="num">
                                      <p:cBhvr>
                                        <p:cTn id="5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1000"/>
                                        <p:tgtEl>
                                          <p:spTgt spid="18"/>
                                        </p:tgtEl>
                                      </p:cBhvr>
                                    </p:animEffect>
                                    <p:anim calcmode="lin" valueType="num">
                                      <p:cBhvr>
                                        <p:cTn id="57" dur="1000" fill="hold"/>
                                        <p:tgtEl>
                                          <p:spTgt spid="18"/>
                                        </p:tgtEl>
                                        <p:attrNameLst>
                                          <p:attrName>ppt_x</p:attrName>
                                        </p:attrNameLst>
                                      </p:cBhvr>
                                      <p:tavLst>
                                        <p:tav tm="0">
                                          <p:val>
                                            <p:strVal val="#ppt_x"/>
                                          </p:val>
                                        </p:tav>
                                        <p:tav tm="100000">
                                          <p:val>
                                            <p:strVal val="#ppt_x"/>
                                          </p:val>
                                        </p:tav>
                                      </p:tavLst>
                                    </p:anim>
                                    <p:anim calcmode="lin" valueType="num">
                                      <p:cBhvr>
                                        <p:cTn id="58"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1000"/>
                                        <p:tgtEl>
                                          <p:spTgt spid="17"/>
                                        </p:tgtEl>
                                      </p:cBhvr>
                                    </p:animEffect>
                                    <p:anim calcmode="lin" valueType="num">
                                      <p:cBhvr>
                                        <p:cTn id="64" dur="1000" fill="hold"/>
                                        <p:tgtEl>
                                          <p:spTgt spid="17"/>
                                        </p:tgtEl>
                                        <p:attrNameLst>
                                          <p:attrName>ppt_x</p:attrName>
                                        </p:attrNameLst>
                                      </p:cBhvr>
                                      <p:tavLst>
                                        <p:tav tm="0">
                                          <p:val>
                                            <p:strVal val="#ppt_x"/>
                                          </p:val>
                                        </p:tav>
                                        <p:tav tm="100000">
                                          <p:val>
                                            <p:strVal val="#ppt_x"/>
                                          </p:val>
                                        </p:tav>
                                      </p:tavLst>
                                    </p:anim>
                                    <p:anim calcmode="lin" valueType="num">
                                      <p:cBhvr>
                                        <p:cTn id="6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0"/>
                                        </p:tgtEl>
                                        <p:attrNameLst>
                                          <p:attrName>style.visibility</p:attrName>
                                        </p:attrNameLst>
                                      </p:cBhvr>
                                      <p:to>
                                        <p:strVal val="visible"/>
                                      </p:to>
                                    </p:set>
                                    <p:animEffect transition="in" filter="fade">
                                      <p:cBhvr>
                                        <p:cTn id="70" dur="1000"/>
                                        <p:tgtEl>
                                          <p:spTgt spid="20"/>
                                        </p:tgtEl>
                                      </p:cBhvr>
                                    </p:animEffect>
                                    <p:anim calcmode="lin" valueType="num">
                                      <p:cBhvr>
                                        <p:cTn id="71" dur="1000" fill="hold"/>
                                        <p:tgtEl>
                                          <p:spTgt spid="20"/>
                                        </p:tgtEl>
                                        <p:attrNameLst>
                                          <p:attrName>ppt_x</p:attrName>
                                        </p:attrNameLst>
                                      </p:cBhvr>
                                      <p:tavLst>
                                        <p:tav tm="0">
                                          <p:val>
                                            <p:strVal val="#ppt_x"/>
                                          </p:val>
                                        </p:tav>
                                        <p:tav tm="100000">
                                          <p:val>
                                            <p:strVal val="#ppt_x"/>
                                          </p:val>
                                        </p:tav>
                                      </p:tavLst>
                                    </p:anim>
                                    <p:anim calcmode="lin" valueType="num">
                                      <p:cBhvr>
                                        <p:cTn id="72"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fade">
                                      <p:cBhvr>
                                        <p:cTn id="77" dur="1000"/>
                                        <p:tgtEl>
                                          <p:spTgt spid="16"/>
                                        </p:tgtEl>
                                      </p:cBhvr>
                                    </p:animEffect>
                                    <p:anim calcmode="lin" valueType="num">
                                      <p:cBhvr>
                                        <p:cTn id="78" dur="1000" fill="hold"/>
                                        <p:tgtEl>
                                          <p:spTgt spid="16"/>
                                        </p:tgtEl>
                                        <p:attrNameLst>
                                          <p:attrName>ppt_x</p:attrName>
                                        </p:attrNameLst>
                                      </p:cBhvr>
                                      <p:tavLst>
                                        <p:tav tm="0">
                                          <p:val>
                                            <p:strVal val="#ppt_x"/>
                                          </p:val>
                                        </p:tav>
                                        <p:tav tm="100000">
                                          <p:val>
                                            <p:strVal val="#ppt_x"/>
                                          </p:val>
                                        </p:tav>
                                      </p:tavLst>
                                    </p:anim>
                                    <p:anim calcmode="lin" valueType="num">
                                      <p:cBhvr>
                                        <p:cTn id="7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fade">
                                      <p:cBhvr>
                                        <p:cTn id="84" dur="1000"/>
                                        <p:tgtEl>
                                          <p:spTgt spid="19"/>
                                        </p:tgtEl>
                                      </p:cBhvr>
                                    </p:animEffect>
                                    <p:anim calcmode="lin" valueType="num">
                                      <p:cBhvr>
                                        <p:cTn id="85" dur="1000" fill="hold"/>
                                        <p:tgtEl>
                                          <p:spTgt spid="19"/>
                                        </p:tgtEl>
                                        <p:attrNameLst>
                                          <p:attrName>ppt_x</p:attrName>
                                        </p:attrNameLst>
                                      </p:cBhvr>
                                      <p:tavLst>
                                        <p:tav tm="0">
                                          <p:val>
                                            <p:strVal val="#ppt_x"/>
                                          </p:val>
                                        </p:tav>
                                        <p:tav tm="100000">
                                          <p:val>
                                            <p:strVal val="#ppt_x"/>
                                          </p:val>
                                        </p:tav>
                                      </p:tavLst>
                                    </p:anim>
                                    <p:anim calcmode="lin" valueType="num">
                                      <p:cBhvr>
                                        <p:cTn id="8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2" grpId="0" animBg="1"/>
      <p:bldP spid="17" grpId="0" animBg="1"/>
      <p:bldP spid="18" grpId="0" animBg="1"/>
      <p:bldP spid="6"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208398" cy="545717"/>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3200" cap="none" dirty="0">
                <a:solidFill>
                  <a:schemeClr val="accent1"/>
                </a:solidFill>
                <a:latin typeface="Century Gothic" panose="020B0502020202020204" pitchFamily="34" charset="0"/>
              </a:rPr>
              <a:t>Agile Procurement – </a:t>
            </a:r>
            <a:r>
              <a:rPr lang="en-GB" sz="3200" i="1" cap="none" dirty="0">
                <a:solidFill>
                  <a:schemeClr val="accent1"/>
                </a:solidFill>
                <a:latin typeface="Century Gothic" panose="020B0502020202020204" pitchFamily="34" charset="0"/>
              </a:rPr>
              <a:t>Supporting the process</a:t>
            </a:r>
          </a:p>
        </p:txBody>
      </p:sp>
      <p:sp>
        <p:nvSpPr>
          <p:cNvPr id="4" name="Oval Callout 3"/>
          <p:cNvSpPr/>
          <p:nvPr/>
        </p:nvSpPr>
        <p:spPr>
          <a:xfrm rot="20976036">
            <a:off x="1304363" y="877359"/>
            <a:ext cx="2722015" cy="1673892"/>
          </a:xfrm>
          <a:prstGeom prst="wedgeEllipseCallout">
            <a:avLst>
              <a:gd name="adj1" fmla="val -29755"/>
              <a:gd name="adj2" fmla="val 64743"/>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Customised Approach…</a:t>
            </a:r>
          </a:p>
        </p:txBody>
      </p:sp>
      <p:sp>
        <p:nvSpPr>
          <p:cNvPr id="8" name="Oval Callout 7"/>
          <p:cNvSpPr/>
          <p:nvPr/>
        </p:nvSpPr>
        <p:spPr>
          <a:xfrm rot="925385">
            <a:off x="4854357" y="894354"/>
            <a:ext cx="2627920" cy="1567609"/>
          </a:xfrm>
          <a:prstGeom prst="wedgeEllipseCallout">
            <a:avLst>
              <a:gd name="adj1" fmla="val 41661"/>
              <a:gd name="adj2" fmla="val 57876"/>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bg1"/>
                </a:solidFill>
                <a:effectLst>
                  <a:glow rad="38100">
                    <a:schemeClr val="accent1">
                      <a:alpha val="40000"/>
                    </a:schemeClr>
                  </a:glow>
                </a:effectLst>
                <a:latin typeface="Century Gothic" panose="020B0502020202020204" pitchFamily="34" charset="0"/>
              </a:rPr>
              <a:t>Specific Needs…</a:t>
            </a:r>
          </a:p>
        </p:txBody>
      </p:sp>
      <p:sp>
        <p:nvSpPr>
          <p:cNvPr id="9" name="Oval Callout 8"/>
          <p:cNvSpPr/>
          <p:nvPr/>
        </p:nvSpPr>
        <p:spPr>
          <a:xfrm rot="20243842">
            <a:off x="587863" y="4231455"/>
            <a:ext cx="2627920" cy="1567609"/>
          </a:xfrm>
          <a:prstGeom prst="wedgeEllipseCallout">
            <a:avLst>
              <a:gd name="adj1" fmla="val 43866"/>
              <a:gd name="adj2" fmla="val 54319"/>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Different</a:t>
            </a:r>
            <a:r>
              <a:rPr lang="en-GB" b="1" spc="50" dirty="0">
                <a:ln w="9525" cmpd="sng">
                  <a:solidFill>
                    <a:schemeClr val="accent1"/>
                  </a:solidFill>
                  <a:prstDash val="solid"/>
                </a:ln>
                <a:solidFill>
                  <a:schemeClr val="tx1"/>
                </a:solidFill>
                <a:effectLst>
                  <a:glow rad="38100">
                    <a:schemeClr val="accent1">
                      <a:alpha val="40000"/>
                    </a:schemeClr>
                  </a:glow>
                </a:effectLst>
              </a:rPr>
              <a:t> </a:t>
            </a: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Markets…</a:t>
            </a:r>
          </a:p>
        </p:txBody>
      </p:sp>
      <p:sp>
        <p:nvSpPr>
          <p:cNvPr id="10" name="Oval Callout 9"/>
          <p:cNvSpPr/>
          <p:nvPr/>
        </p:nvSpPr>
        <p:spPr>
          <a:xfrm rot="746180">
            <a:off x="5783088" y="4174619"/>
            <a:ext cx="2627920" cy="1567609"/>
          </a:xfrm>
          <a:prstGeom prst="wedgeEllipseCallout">
            <a:avLst>
              <a:gd name="adj1" fmla="val 41661"/>
              <a:gd name="adj2" fmla="val 5787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tx1"/>
                </a:solidFill>
                <a:effectLst>
                  <a:glow rad="38100">
                    <a:schemeClr val="accent1">
                      <a:alpha val="40000"/>
                    </a:schemeClr>
                  </a:glow>
                </a:effectLst>
                <a:latin typeface="Century Gothic" panose="020B0502020202020204" pitchFamily="34" charset="0"/>
              </a:rPr>
              <a:t>Risk…</a:t>
            </a:r>
          </a:p>
        </p:txBody>
      </p:sp>
      <p:grpSp>
        <p:nvGrpSpPr>
          <p:cNvPr id="11" name="Group 10">
            <a:extLst>
              <a:ext uri="{FF2B5EF4-FFF2-40B4-BE49-F238E27FC236}">
                <a16:creationId xmlns:a16="http://schemas.microsoft.com/office/drawing/2014/main" xmlns="" id="{0FDD05DD-541F-4ACE-9EA1-12948121E0F8}"/>
              </a:ext>
            </a:extLst>
          </p:cNvPr>
          <p:cNvGrpSpPr/>
          <p:nvPr/>
        </p:nvGrpSpPr>
        <p:grpSpPr>
          <a:xfrm>
            <a:off x="3239371" y="4346338"/>
            <a:ext cx="3000989" cy="2353719"/>
            <a:chOff x="1238190" y="4202418"/>
            <a:chExt cx="1434903" cy="1434903"/>
          </a:xfrm>
        </p:grpSpPr>
        <p:pic>
          <p:nvPicPr>
            <p:cNvPr id="12" name="Picture 2" descr="Image result for person outline">
              <a:extLst>
                <a:ext uri="{FF2B5EF4-FFF2-40B4-BE49-F238E27FC236}">
                  <a16:creationId xmlns:a16="http://schemas.microsoft.com/office/drawing/2014/main" xmlns="" id="{0422DA97-A465-40B3-9607-21D9CF8A188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672" b="583"/>
            <a:stretch/>
          </p:blipFill>
          <p:spPr bwMode="auto">
            <a:xfrm>
              <a:off x="1238190" y="4202418"/>
              <a:ext cx="1434903" cy="143490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xmlns="" id="{0CB40108-184E-406E-848F-0B912CFDF062}"/>
                </a:ext>
              </a:extLst>
            </p:cNvPr>
            <p:cNvSpPr txBox="1"/>
            <p:nvPr/>
          </p:nvSpPr>
          <p:spPr>
            <a:xfrm>
              <a:off x="2099380" y="5444794"/>
              <a:ext cx="350442" cy="101504"/>
            </a:xfrm>
            <a:prstGeom prst="rect">
              <a:avLst/>
            </a:prstGeom>
            <a:noFill/>
          </p:spPr>
          <p:txBody>
            <a:bodyPr wrap="square" lIns="0" tIns="0" rIns="0" bIns="0" rtlCol="0">
              <a:noAutofit/>
            </a:bodyPr>
            <a:lstStyle/>
            <a:p>
              <a:r>
                <a:rPr lang="en-GB" sz="1000" b="1" dirty="0">
                  <a:solidFill>
                    <a:schemeClr val="bg1"/>
                  </a:solidFill>
                  <a:latin typeface="Century Gothic" panose="020B0502020202020204" pitchFamily="34" charset="0"/>
                </a:rPr>
                <a:t>PROC 4.0</a:t>
              </a:r>
            </a:p>
          </p:txBody>
        </p:sp>
      </p:grpSp>
      <p:sp>
        <p:nvSpPr>
          <p:cNvPr id="14" name="Oval Callout 13"/>
          <p:cNvSpPr/>
          <p:nvPr/>
        </p:nvSpPr>
        <p:spPr>
          <a:xfrm rot="925385">
            <a:off x="7036647" y="2683106"/>
            <a:ext cx="3020237" cy="1383847"/>
          </a:xfrm>
          <a:prstGeom prst="wedgeEllipseCallout">
            <a:avLst>
              <a:gd name="adj1" fmla="val -21098"/>
              <a:gd name="adj2" fmla="val 63742"/>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bg1"/>
                </a:solidFill>
                <a:effectLst>
                  <a:glow rad="38100">
                    <a:schemeClr val="accent1">
                      <a:alpha val="40000"/>
                    </a:schemeClr>
                  </a:glow>
                </a:effectLst>
                <a:latin typeface="Century Gothic" panose="020B0502020202020204" pitchFamily="34" charset="0"/>
              </a:rPr>
              <a:t>Complexity…</a:t>
            </a:r>
          </a:p>
        </p:txBody>
      </p:sp>
      <p:sp>
        <p:nvSpPr>
          <p:cNvPr id="15" name="Oval Callout 14"/>
          <p:cNvSpPr/>
          <p:nvPr/>
        </p:nvSpPr>
        <p:spPr>
          <a:xfrm rot="20976036">
            <a:off x="2478968" y="2325690"/>
            <a:ext cx="2722015" cy="1673892"/>
          </a:xfrm>
          <a:prstGeom prst="wedgeEllipseCallout">
            <a:avLst>
              <a:gd name="adj1" fmla="val 2336"/>
              <a:gd name="adj2" fmla="val 60607"/>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spc="50" dirty="0">
                <a:ln w="9525" cmpd="sng">
                  <a:noFill/>
                  <a:prstDash val="solid"/>
                </a:ln>
                <a:solidFill>
                  <a:schemeClr val="bg1"/>
                </a:solidFill>
                <a:effectLst>
                  <a:glow rad="38100">
                    <a:schemeClr val="accent1">
                      <a:alpha val="40000"/>
                    </a:schemeClr>
                  </a:glow>
                </a:effectLst>
                <a:latin typeface="Century Gothic" panose="020B0502020202020204" pitchFamily="34" charset="0"/>
              </a:rPr>
              <a:t>Speed to market…</a:t>
            </a:r>
          </a:p>
        </p:txBody>
      </p:sp>
    </p:spTree>
    <p:extLst>
      <p:ext uri="{BB962C8B-B14F-4D97-AF65-F5344CB8AC3E}">
        <p14:creationId xmlns:p14="http://schemas.microsoft.com/office/powerpoint/2010/main" val="3708391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0"/>
                                        <p:tgtEl>
                                          <p:spTgt spid="11"/>
                                        </p:tgtEl>
                                      </p:cBhvr>
                                    </p:animEffect>
                                    <p:anim calcmode="lin" valueType="num">
                                      <p:cBhvr>
                                        <p:cTn id="14" dur="1000" fill="hold"/>
                                        <p:tgtEl>
                                          <p:spTgt spid="11"/>
                                        </p:tgtEl>
                                        <p:attrNameLst>
                                          <p:attrName>ppt_x</p:attrName>
                                        </p:attrNameLst>
                                      </p:cBhvr>
                                      <p:tavLst>
                                        <p:tav tm="0">
                                          <p:val>
                                            <p:strVal val="#ppt_x"/>
                                          </p:val>
                                        </p:tav>
                                        <p:tav tm="100000">
                                          <p:val>
                                            <p:strVal val="#ppt_x"/>
                                          </p:val>
                                        </p:tav>
                                      </p:tavLst>
                                    </p:anim>
                                    <p:anim calcmode="lin" valueType="num">
                                      <p:cBhvr>
                                        <p:cTn id="1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1000"/>
                                        <p:tgtEl>
                                          <p:spTgt spid="10"/>
                                        </p:tgtEl>
                                      </p:cBhvr>
                                    </p:animEffect>
                                    <p:anim calcmode="lin" valueType="num">
                                      <p:cBhvr>
                                        <p:cTn id="42" dur="1000" fill="hold"/>
                                        <p:tgtEl>
                                          <p:spTgt spid="10"/>
                                        </p:tgtEl>
                                        <p:attrNameLst>
                                          <p:attrName>ppt_x</p:attrName>
                                        </p:attrNameLst>
                                      </p:cBhvr>
                                      <p:tavLst>
                                        <p:tav tm="0">
                                          <p:val>
                                            <p:strVal val="#ppt_x"/>
                                          </p:val>
                                        </p:tav>
                                        <p:tav tm="100000">
                                          <p:val>
                                            <p:strVal val="#ppt_x"/>
                                          </p:val>
                                        </p:tav>
                                      </p:tavLst>
                                    </p:anim>
                                    <p:anim calcmode="lin" valueType="num">
                                      <p:cBhvr>
                                        <p:cTn id="4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1000"/>
                                        <p:tgtEl>
                                          <p:spTgt spid="14"/>
                                        </p:tgtEl>
                                      </p:cBhvr>
                                    </p:animEffect>
                                    <p:anim calcmode="lin" valueType="num">
                                      <p:cBhvr>
                                        <p:cTn id="49" dur="1000" fill="hold"/>
                                        <p:tgtEl>
                                          <p:spTgt spid="14"/>
                                        </p:tgtEl>
                                        <p:attrNameLst>
                                          <p:attrName>ppt_x</p:attrName>
                                        </p:attrNameLst>
                                      </p:cBhvr>
                                      <p:tavLst>
                                        <p:tav tm="0">
                                          <p:val>
                                            <p:strVal val="#ppt_x"/>
                                          </p:val>
                                        </p:tav>
                                        <p:tav tm="100000">
                                          <p:val>
                                            <p:strVal val="#ppt_x"/>
                                          </p:val>
                                        </p:tav>
                                      </p:tavLst>
                                    </p:anim>
                                    <p:anim calcmode="lin" valueType="num">
                                      <p:cBhvr>
                                        <p:cTn id="5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1000"/>
                                        <p:tgtEl>
                                          <p:spTgt spid="15"/>
                                        </p:tgtEl>
                                      </p:cBhvr>
                                    </p:animEffect>
                                    <p:anim calcmode="lin" valueType="num">
                                      <p:cBhvr>
                                        <p:cTn id="56" dur="1000" fill="hold"/>
                                        <p:tgtEl>
                                          <p:spTgt spid="15"/>
                                        </p:tgtEl>
                                        <p:attrNameLst>
                                          <p:attrName>ppt_x</p:attrName>
                                        </p:attrNameLst>
                                      </p:cBhvr>
                                      <p:tavLst>
                                        <p:tav tm="0">
                                          <p:val>
                                            <p:strVal val="#ppt_x"/>
                                          </p:val>
                                        </p:tav>
                                        <p:tav tm="100000">
                                          <p:val>
                                            <p:strVal val="#ppt_x"/>
                                          </p:val>
                                        </p:tav>
                                      </p:tavLst>
                                    </p:anim>
                                    <p:anim calcmode="lin" valueType="num">
                                      <p:cBhvr>
                                        <p:cTn id="5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8" grpId="0" animBg="1"/>
      <p:bldP spid="9" grpId="0" animBg="1"/>
      <p:bldP spid="10"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44FD60-AEC1-46F4-956E-9544D9574118}"/>
              </a:ext>
            </a:extLst>
          </p:cNvPr>
          <p:cNvSpPr txBox="1">
            <a:spLocks/>
          </p:cNvSpPr>
          <p:nvPr/>
        </p:nvSpPr>
        <p:spPr>
          <a:xfrm>
            <a:off x="163007" y="222378"/>
            <a:ext cx="10546552" cy="545717"/>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3200" cap="none" dirty="0">
                <a:solidFill>
                  <a:schemeClr val="accent1"/>
                </a:solidFill>
                <a:latin typeface="Century Gothic" panose="020B0502020202020204" pitchFamily="34" charset="0"/>
              </a:rPr>
              <a:t>Agile Procurement Model – </a:t>
            </a:r>
            <a:r>
              <a:rPr lang="en-GB" sz="3200" i="1" cap="none" dirty="0">
                <a:solidFill>
                  <a:schemeClr val="accent1"/>
                </a:solidFill>
                <a:latin typeface="Century Gothic" panose="020B0502020202020204" pitchFamily="34" charset="0"/>
              </a:rPr>
              <a:t>Determining the process</a:t>
            </a:r>
          </a:p>
        </p:txBody>
      </p:sp>
      <p:graphicFrame>
        <p:nvGraphicFramePr>
          <p:cNvPr id="3" name="Table 2"/>
          <p:cNvGraphicFramePr>
            <a:graphicFrameLocks noGrp="1"/>
          </p:cNvGraphicFramePr>
          <p:nvPr>
            <p:extLst/>
          </p:nvPr>
        </p:nvGraphicFramePr>
        <p:xfrm>
          <a:off x="935666" y="1718060"/>
          <a:ext cx="9133367" cy="4753233"/>
        </p:xfrm>
        <a:graphic>
          <a:graphicData uri="http://schemas.openxmlformats.org/drawingml/2006/table">
            <a:tbl>
              <a:tblPr>
                <a:tableStyleId>{5C22544A-7EE6-4342-B048-85BDC9FD1C3A}</a:tableStyleId>
              </a:tblPr>
              <a:tblGrid>
                <a:gridCol w="997613">
                  <a:extLst>
                    <a:ext uri="{9D8B030D-6E8A-4147-A177-3AD203B41FA5}">
                      <a16:colId xmlns:a16="http://schemas.microsoft.com/office/drawing/2014/main" xmlns="" val="20000"/>
                    </a:ext>
                  </a:extLst>
                </a:gridCol>
                <a:gridCol w="596831">
                  <a:extLst>
                    <a:ext uri="{9D8B030D-6E8A-4147-A177-3AD203B41FA5}">
                      <a16:colId xmlns:a16="http://schemas.microsoft.com/office/drawing/2014/main" xmlns="" val="20001"/>
                    </a:ext>
                  </a:extLst>
                </a:gridCol>
                <a:gridCol w="1308840">
                  <a:extLst>
                    <a:ext uri="{9D8B030D-6E8A-4147-A177-3AD203B41FA5}">
                      <a16:colId xmlns:a16="http://schemas.microsoft.com/office/drawing/2014/main" xmlns="" val="20002"/>
                    </a:ext>
                  </a:extLst>
                </a:gridCol>
                <a:gridCol w="827187">
                  <a:extLst>
                    <a:ext uri="{9D8B030D-6E8A-4147-A177-3AD203B41FA5}">
                      <a16:colId xmlns:a16="http://schemas.microsoft.com/office/drawing/2014/main" xmlns="" val="20003"/>
                    </a:ext>
                  </a:extLst>
                </a:gridCol>
                <a:gridCol w="659656">
                  <a:extLst>
                    <a:ext uri="{9D8B030D-6E8A-4147-A177-3AD203B41FA5}">
                      <a16:colId xmlns:a16="http://schemas.microsoft.com/office/drawing/2014/main" xmlns="" val="20004"/>
                    </a:ext>
                  </a:extLst>
                </a:gridCol>
                <a:gridCol w="879542">
                  <a:extLst>
                    <a:ext uri="{9D8B030D-6E8A-4147-A177-3AD203B41FA5}">
                      <a16:colId xmlns:a16="http://schemas.microsoft.com/office/drawing/2014/main" xmlns="" val="20005"/>
                    </a:ext>
                  </a:extLst>
                </a:gridCol>
                <a:gridCol w="915089">
                  <a:extLst>
                    <a:ext uri="{9D8B030D-6E8A-4147-A177-3AD203B41FA5}">
                      <a16:colId xmlns:a16="http://schemas.microsoft.com/office/drawing/2014/main" xmlns="" val="20006"/>
                    </a:ext>
                  </a:extLst>
                </a:gridCol>
                <a:gridCol w="1219874">
                  <a:extLst>
                    <a:ext uri="{9D8B030D-6E8A-4147-A177-3AD203B41FA5}">
                      <a16:colId xmlns:a16="http://schemas.microsoft.com/office/drawing/2014/main" xmlns="" val="20007"/>
                    </a:ext>
                  </a:extLst>
                </a:gridCol>
                <a:gridCol w="1038635">
                  <a:extLst>
                    <a:ext uri="{9D8B030D-6E8A-4147-A177-3AD203B41FA5}">
                      <a16:colId xmlns:a16="http://schemas.microsoft.com/office/drawing/2014/main" xmlns="" val="20008"/>
                    </a:ext>
                  </a:extLst>
                </a:gridCol>
                <a:gridCol w="690100">
                  <a:extLst>
                    <a:ext uri="{9D8B030D-6E8A-4147-A177-3AD203B41FA5}">
                      <a16:colId xmlns:a16="http://schemas.microsoft.com/office/drawing/2014/main" xmlns="" val="20009"/>
                    </a:ext>
                  </a:extLst>
                </a:gridCol>
              </a:tblGrid>
              <a:tr h="542487">
                <a:tc gridSpan="3">
                  <a:txBody>
                    <a:bodyPr/>
                    <a:lstStyle/>
                    <a:p>
                      <a:pPr algn="ctr" fontAlgn="ctr"/>
                      <a:r>
                        <a:rPr lang="en-GB" sz="1600" b="1" i="1" u="sng" strike="noStrike" dirty="0">
                          <a:effectLst/>
                          <a:latin typeface="Century Gothic" panose="020B0502020202020204" pitchFamily="34" charset="0"/>
                        </a:rPr>
                        <a:t>Procurement process calculator</a:t>
                      </a:r>
                      <a:endParaRPr lang="en-GB" sz="1600" b="1" i="1" u="sng"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hMerge="1">
                  <a:txBody>
                    <a:bodyPr/>
                    <a:lstStyle/>
                    <a:p>
                      <a:endParaRPr lang="en-GB"/>
                    </a:p>
                  </a:txBody>
                  <a:tcPr/>
                </a:tc>
                <a:tc hMerge="1">
                  <a:txBody>
                    <a:bodyPr/>
                    <a:lstStyle/>
                    <a:p>
                      <a:endParaRPr lang="en-GB"/>
                    </a:p>
                  </a:txBody>
                  <a:tcPr/>
                </a:tc>
                <a:tc gridSpan="7">
                  <a:txBody>
                    <a:bodyPr/>
                    <a:lstStyle/>
                    <a:p>
                      <a:pPr algn="ctr" fontAlgn="ctr"/>
                      <a:r>
                        <a:rPr lang="en-GB" sz="1100" u="none" strike="noStrike" dirty="0">
                          <a:effectLst/>
                          <a:latin typeface="Century Gothic" panose="020B0502020202020204" pitchFamily="34" charset="0"/>
                        </a:rPr>
                        <a:t>Review criteria</a:t>
                      </a:r>
                      <a:endParaRPr lang="en-GB" sz="1100" b="1" i="0" u="none" strike="noStrike" dirty="0">
                        <a:solidFill>
                          <a:srgbClr val="FFFFFF"/>
                        </a:solidFill>
                        <a:effectLst/>
                        <a:latin typeface="Century Gothic" panose="020B0502020202020204" pitchFamily="34" charset="0"/>
                      </a:endParaRPr>
                    </a:p>
                  </a:txBody>
                  <a:tcPr marL="0" marR="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00"/>
                  </a:ext>
                </a:extLst>
              </a:tr>
              <a:tr h="1027938">
                <a:tc>
                  <a:txBody>
                    <a:bodyPr/>
                    <a:lstStyle/>
                    <a:p>
                      <a:pPr algn="ctr" fontAlgn="ctr"/>
                      <a:r>
                        <a:rPr lang="en-GB" sz="1100" i="1" u="none" strike="noStrike" dirty="0">
                          <a:effectLst/>
                          <a:latin typeface="Century Gothic" panose="020B0502020202020204" pitchFamily="34" charset="0"/>
                        </a:rPr>
                        <a:t>To be filled in by the business</a:t>
                      </a:r>
                      <a:endParaRPr lang="en-GB" sz="1100" b="0" i="1"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i="1" u="none" strike="noStrike" dirty="0">
                          <a:effectLst/>
                          <a:latin typeface="Century Gothic" panose="020B0502020202020204" pitchFamily="34" charset="0"/>
                        </a:rPr>
                        <a:t>Score</a:t>
                      </a:r>
                      <a:endParaRPr lang="en-GB" sz="1100" b="0" i="1"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i="1" u="none" strike="noStrike" dirty="0">
                          <a:effectLst/>
                          <a:latin typeface="Century Gothic" panose="020B0502020202020204" pitchFamily="34" charset="0"/>
                        </a:rPr>
                        <a:t>Procurement Recommendation</a:t>
                      </a:r>
                      <a:endParaRPr lang="en-GB" sz="1100" b="0" i="1" u="none" strike="noStrike" dirty="0">
                        <a:solidFill>
                          <a:srgbClr val="000000"/>
                        </a:solidFill>
                        <a:effectLst/>
                        <a:latin typeface="Century Gothic" panose="020B0502020202020204" pitchFamily="34" charset="0"/>
                      </a:endParaRPr>
                    </a:p>
                  </a:txBody>
                  <a:tcPr marL="0" marR="0" marT="0" marB="0" anchor="ctr"/>
                </a:tc>
                <a:tc gridSpan="7">
                  <a:txBody>
                    <a:bodyPr/>
                    <a:lstStyle/>
                    <a:p>
                      <a:pPr algn="ctr" fontAlgn="ctr"/>
                      <a:r>
                        <a:rPr lang="en-GB" sz="1100" i="1" u="none" strike="noStrike" dirty="0">
                          <a:effectLst/>
                          <a:latin typeface="Century Gothic" panose="020B0502020202020204" pitchFamily="34" charset="0"/>
                        </a:rPr>
                        <a:t>Below columns to be completed by the business</a:t>
                      </a:r>
                      <a:endParaRPr lang="en-GB" sz="1100" b="0" i="1"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01"/>
                  </a:ext>
                </a:extLst>
              </a:tr>
              <a:tr h="943941">
                <a:tc>
                  <a:txBody>
                    <a:bodyPr/>
                    <a:lstStyle/>
                    <a:p>
                      <a:pPr algn="ctr" fontAlgn="ctr"/>
                      <a:r>
                        <a:rPr lang="en-GB" sz="1100" b="1" u="none" strike="noStrike" dirty="0">
                          <a:effectLst/>
                          <a:latin typeface="Century Gothic" panose="020B0502020202020204" pitchFamily="34" charset="0"/>
                        </a:rPr>
                        <a:t>Business need name </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Score</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 Recommendation</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Estimated annual spend</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Estimated contract term</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Criticality level</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Information security assessment needed</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Global reach (export control)</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Material Outsource</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tc>
                  <a:txBody>
                    <a:bodyPr/>
                    <a:lstStyle/>
                    <a:p>
                      <a:pPr algn="ctr" fontAlgn="ctr"/>
                      <a:r>
                        <a:rPr lang="en-GB" sz="1100" b="1" u="none" strike="noStrike" dirty="0">
                          <a:effectLst/>
                          <a:latin typeface="Century Gothic" panose="020B0502020202020204" pitchFamily="34" charset="0"/>
                        </a:rPr>
                        <a:t>SLA needed</a:t>
                      </a:r>
                      <a:endParaRPr lang="en-GB" sz="1100" b="1" i="0" u="none" strike="noStrike" dirty="0">
                        <a:solidFill>
                          <a:srgbClr val="FFFFFF"/>
                        </a:solidFill>
                        <a:effectLst/>
                        <a:latin typeface="Century Gothic" panose="020B0502020202020204" pitchFamily="34" charset="0"/>
                      </a:endParaRPr>
                    </a:p>
                  </a:txBody>
                  <a:tcPr marL="0" marR="0" marT="0" marB="0" anchor="ctr">
                    <a:solidFill>
                      <a:schemeClr val="accent1">
                        <a:lumMod val="40000"/>
                        <a:lumOff val="60000"/>
                      </a:schemeClr>
                    </a:solidFill>
                  </a:tcPr>
                </a:tc>
                <a:extLst>
                  <a:ext uri="{0D108BD9-81ED-4DB2-BD59-A6C34878D82A}">
                    <a16:rowId xmlns:a16="http://schemas.microsoft.com/office/drawing/2014/main" xmlns="" val="10002"/>
                  </a:ext>
                </a:extLst>
              </a:tr>
              <a:tr h="1352488">
                <a:tc>
                  <a:txBody>
                    <a:bodyPr/>
                    <a:lstStyle/>
                    <a:p>
                      <a:pPr algn="l" fontAlgn="ctr"/>
                      <a:r>
                        <a:rPr lang="en-GB" sz="1100" u="none" strike="noStrike" dirty="0">
                          <a:effectLst/>
                          <a:latin typeface="Century Gothic" panose="020B0502020202020204" pitchFamily="34" charset="0"/>
                        </a:rPr>
                        <a:t>New branding kit (pen, notebook, mug and folder) for 5,000 employees</a:t>
                      </a:r>
                      <a:endParaRPr lang="en-GB" sz="1100" b="0" i="0" u="none" strike="noStrike" dirty="0">
                        <a:solidFill>
                          <a:srgbClr val="000000"/>
                        </a:solidFill>
                        <a:effectLst/>
                        <a:latin typeface="Century Gothic" panose="020B0502020202020204" pitchFamily="34" charset="0"/>
                      </a:endParaRPr>
                    </a:p>
                  </a:txBody>
                  <a:tcPr marL="66104" marR="0" marT="0" marB="0" anchor="ctr"/>
                </a:tc>
                <a:tc>
                  <a:txBody>
                    <a:bodyPr/>
                    <a:lstStyle/>
                    <a:p>
                      <a:pPr algn="ctr" fontAlgn="ctr"/>
                      <a:r>
                        <a:rPr lang="en-GB" sz="1100" b="1" u="none" strike="noStrike" dirty="0">
                          <a:effectLst/>
                          <a:latin typeface="Century Gothic" panose="020B0502020202020204" pitchFamily="34" charset="0"/>
                        </a:rPr>
                        <a:t>High Agility</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b="1" u="none" strike="noStrike" dirty="0">
                          <a:effectLst/>
                          <a:latin typeface="Century Gothic" panose="020B0502020202020204" pitchFamily="34" charset="0"/>
                        </a:rPr>
                        <a:t>Follow the short RFP process</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Above £100,000</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a:effectLst/>
                          <a:latin typeface="Century Gothic" panose="020B0502020202020204" pitchFamily="34" charset="0"/>
                        </a:rPr>
                        <a:t>One off contract</a:t>
                      </a:r>
                      <a:endParaRPr lang="en-GB" sz="11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 impact for loss of service</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 Yes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xmlns="" val="10003"/>
                  </a:ext>
                </a:extLst>
              </a:tr>
              <a:tr h="886379">
                <a:tc>
                  <a:txBody>
                    <a:bodyPr/>
                    <a:lstStyle/>
                    <a:p>
                      <a:pPr algn="l" fontAlgn="ctr"/>
                      <a:r>
                        <a:rPr lang="en-GB" sz="1100" u="none" strike="noStrike">
                          <a:effectLst/>
                          <a:latin typeface="Century Gothic" panose="020B0502020202020204" pitchFamily="34" charset="0"/>
                        </a:rPr>
                        <a:t>New HR platform</a:t>
                      </a:r>
                      <a:endParaRPr lang="en-GB" sz="1100" b="0" i="0" u="none" strike="noStrike">
                        <a:solidFill>
                          <a:srgbClr val="000000"/>
                        </a:solidFill>
                        <a:effectLst/>
                        <a:latin typeface="Century Gothic" panose="020B0502020202020204" pitchFamily="34" charset="0"/>
                      </a:endParaRPr>
                    </a:p>
                  </a:txBody>
                  <a:tcPr marL="66104" marR="0" marT="0" marB="0" anchor="ctr"/>
                </a:tc>
                <a:tc>
                  <a:txBody>
                    <a:bodyPr/>
                    <a:lstStyle/>
                    <a:p>
                      <a:pPr algn="ctr" fontAlgn="ctr"/>
                      <a:r>
                        <a:rPr lang="en-GB" sz="1100" b="1" i="0" u="none" strike="noStrike" dirty="0">
                          <a:solidFill>
                            <a:schemeClr val="dk1"/>
                          </a:solidFill>
                          <a:effectLst/>
                          <a:latin typeface="Century Gothic" panose="020B0502020202020204" pitchFamily="34" charset="0"/>
                        </a:rPr>
                        <a:t>Low</a:t>
                      </a:r>
                      <a:r>
                        <a:rPr lang="en-GB" sz="1100" b="1" i="0" u="none" strike="noStrike" baseline="0" dirty="0">
                          <a:solidFill>
                            <a:schemeClr val="dk1"/>
                          </a:solidFill>
                          <a:effectLst/>
                          <a:latin typeface="Century Gothic" panose="020B0502020202020204" pitchFamily="34" charset="0"/>
                        </a:rPr>
                        <a:t> Agility</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b="1" u="none" strike="noStrike" dirty="0">
                          <a:effectLst/>
                          <a:latin typeface="Century Gothic" panose="020B0502020202020204" pitchFamily="34" charset="0"/>
                        </a:rPr>
                        <a:t>Follow the full RFP process</a:t>
                      </a:r>
                      <a:endParaRPr lang="en-GB" sz="11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a:effectLst/>
                          <a:latin typeface="Century Gothic" panose="020B0502020202020204" pitchFamily="34" charset="0"/>
                        </a:rPr>
                        <a:t>Above £100,000</a:t>
                      </a:r>
                      <a:endParaRPr lang="en-GB" sz="11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More than 3 years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a:effectLst/>
                          <a:latin typeface="Century Gothic" panose="020B0502020202020204" pitchFamily="34" charset="0"/>
                        </a:rPr>
                        <a:t>Unable to operate as a firm without this service</a:t>
                      </a:r>
                      <a:endParaRPr lang="en-GB" sz="1100" b="0" i="0" u="none" strike="noStrike">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Yes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 Yes</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No</a:t>
                      </a:r>
                      <a:endParaRPr lang="en-GB" sz="1100" b="0"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GB" sz="1100" u="none" strike="noStrike" dirty="0">
                          <a:effectLst/>
                          <a:latin typeface="Century Gothic" panose="020B0502020202020204" pitchFamily="34" charset="0"/>
                        </a:rPr>
                        <a:t>Yes</a:t>
                      </a:r>
                      <a:endParaRPr lang="en-GB" sz="1100" b="0"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194884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44FD60-AEC1-46F4-956E-9544D9574118}"/>
              </a:ext>
            </a:extLst>
          </p:cNvPr>
          <p:cNvSpPr txBox="1">
            <a:spLocks/>
          </p:cNvSpPr>
          <p:nvPr/>
        </p:nvSpPr>
        <p:spPr>
          <a:xfrm>
            <a:off x="301558" y="222378"/>
            <a:ext cx="10048672" cy="545717"/>
          </a:xfrm>
          <a:prstGeom prst="rect">
            <a:avLst/>
          </a:prstGeom>
        </p:spPr>
        <p:txBody>
          <a:bodyPr/>
          <a:lstStyle>
            <a:lvl1pPr algn="l" defTabSz="755957" rtl="0" eaLnBrk="1" latinLnBrk="0" hangingPunct="1">
              <a:lnSpc>
                <a:spcPct val="100000"/>
              </a:lnSpc>
              <a:spcBef>
                <a:spcPct val="0"/>
              </a:spcBef>
              <a:buNone/>
              <a:defRPr sz="1800" kern="1200" cap="all" baseline="0">
                <a:solidFill>
                  <a:schemeClr val="tx1"/>
                </a:solidFill>
                <a:latin typeface="+mj-lt"/>
                <a:ea typeface="+mj-ea"/>
                <a:cs typeface="+mj-cs"/>
              </a:defRPr>
            </a:lvl1pPr>
          </a:lstStyle>
          <a:p>
            <a:pPr defTabSz="1042873"/>
            <a:r>
              <a:rPr lang="en-GB" sz="3200" cap="none" dirty="0">
                <a:solidFill>
                  <a:schemeClr val="accent1"/>
                </a:solidFill>
                <a:latin typeface="Century Gothic" panose="020B0502020202020204" pitchFamily="34" charset="0"/>
              </a:rPr>
              <a:t>Agile Procurement Model – </a:t>
            </a:r>
            <a:r>
              <a:rPr lang="en-GB" sz="3200" i="1" cap="none" dirty="0">
                <a:solidFill>
                  <a:schemeClr val="accent1"/>
                </a:solidFill>
                <a:latin typeface="Century Gothic" panose="020B0502020202020204" pitchFamily="34" charset="0"/>
              </a:rPr>
              <a:t>One Page RFP</a:t>
            </a:r>
          </a:p>
        </p:txBody>
      </p:sp>
      <p:pic>
        <p:nvPicPr>
          <p:cNvPr id="409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9021" t="4403" r="7244" b="3162"/>
          <a:stretch/>
        </p:blipFill>
        <p:spPr bwMode="auto">
          <a:xfrm>
            <a:off x="3031345" y="855785"/>
            <a:ext cx="4589097" cy="6166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16190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098"/>
                                        </p:tgtEl>
                                        <p:attrNameLst>
                                          <p:attrName>style.visibility</p:attrName>
                                        </p:attrNameLst>
                                      </p:cBhvr>
                                      <p:to>
                                        <p:strVal val="visible"/>
                                      </p:to>
                                    </p:set>
                                    <p:animEffect transition="in" filter="fade">
                                      <p:cBhvr>
                                        <p:cTn id="13" dur="1000"/>
                                        <p:tgtEl>
                                          <p:spTgt spid="4098"/>
                                        </p:tgtEl>
                                      </p:cBhvr>
                                    </p:animEffect>
                                    <p:anim calcmode="lin" valueType="num">
                                      <p:cBhvr>
                                        <p:cTn id="14" dur="1000" fill="hold"/>
                                        <p:tgtEl>
                                          <p:spTgt spid="4098"/>
                                        </p:tgtEl>
                                        <p:attrNameLst>
                                          <p:attrName>ppt_x</p:attrName>
                                        </p:attrNameLst>
                                      </p:cBhvr>
                                      <p:tavLst>
                                        <p:tav tm="0">
                                          <p:val>
                                            <p:strVal val="#ppt_x"/>
                                          </p:val>
                                        </p:tav>
                                        <p:tav tm="100000">
                                          <p:val>
                                            <p:strVal val="#ppt_x"/>
                                          </p:val>
                                        </p:tav>
                                      </p:tavLst>
                                    </p:anim>
                                    <p:anim calcmode="lin" valueType="num">
                                      <p:cBhvr>
                                        <p:cTn id="15"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3">
            <a:extLst>
              <a:ext uri="{FF2B5EF4-FFF2-40B4-BE49-F238E27FC236}">
                <a16:creationId xmlns:a16="http://schemas.microsoft.com/office/drawing/2014/main" xmlns="" id="{138A10AB-9416-4D49-8E9C-3AEA61834D70}"/>
              </a:ext>
            </a:extLst>
          </p:cNvPr>
          <p:cNvSpPr/>
          <p:nvPr/>
        </p:nvSpPr>
        <p:spPr>
          <a:xfrm>
            <a:off x="270166" y="1419764"/>
            <a:ext cx="4249983" cy="6399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latin typeface="Century Gothic" panose="020B0502020202020204" pitchFamily="34" charset="0"/>
              </a:rPr>
              <a:t>Time consuming negotiation of terms</a:t>
            </a:r>
          </a:p>
        </p:txBody>
      </p:sp>
      <p:sp>
        <p:nvSpPr>
          <p:cNvPr id="16" name="Rectangle 15">
            <a:extLst>
              <a:ext uri="{FF2B5EF4-FFF2-40B4-BE49-F238E27FC236}">
                <a16:creationId xmlns:a16="http://schemas.microsoft.com/office/drawing/2014/main" xmlns="" id="{588A29B3-9B24-43E6-8A62-8E2E3F526F9D}"/>
              </a:ext>
            </a:extLst>
          </p:cNvPr>
          <p:cNvSpPr/>
          <p:nvPr/>
        </p:nvSpPr>
        <p:spPr>
          <a:xfrm>
            <a:off x="330323" y="2172697"/>
            <a:ext cx="4189826" cy="1015663"/>
          </a:xfrm>
          <a:prstGeom prst="rect">
            <a:avLst/>
          </a:prstGeom>
        </p:spPr>
        <p:txBody>
          <a:bodyPr wrap="square">
            <a:spAutoFit/>
          </a:bodyPr>
          <a:lstStyle/>
          <a:p>
            <a:pPr marL="285750" indent="-285750" algn="just">
              <a:buFont typeface="Arial" panose="020B0604020202020204" pitchFamily="34" charset="0"/>
              <a:buChar char="•"/>
            </a:pPr>
            <a:r>
              <a:rPr lang="en-GB" sz="2000" i="1" dirty="0">
                <a:latin typeface="Century Gothic" panose="020B0502020202020204" pitchFamily="34" charset="0"/>
              </a:rPr>
              <a:t>Important terms</a:t>
            </a:r>
          </a:p>
          <a:p>
            <a:pPr marL="285750" indent="-285750" algn="just">
              <a:buFont typeface="Arial" panose="020B0604020202020204" pitchFamily="34" charset="0"/>
              <a:buChar char="•"/>
            </a:pPr>
            <a:r>
              <a:rPr lang="en-GB" sz="2000" i="1" dirty="0">
                <a:latin typeface="Century Gothic" panose="020B0502020202020204" pitchFamily="34" charset="0"/>
              </a:rPr>
              <a:t>Legal involvement</a:t>
            </a:r>
          </a:p>
          <a:p>
            <a:pPr marL="285750" indent="-285750" algn="just">
              <a:buFont typeface="Arial" panose="020B0604020202020204" pitchFamily="34" charset="0"/>
              <a:buChar char="•"/>
            </a:pPr>
            <a:r>
              <a:rPr lang="en-GB" sz="2000" i="1" dirty="0">
                <a:latin typeface="Century Gothic" panose="020B0502020202020204" pitchFamily="34" charset="0"/>
              </a:rPr>
              <a:t>Alternative wording</a:t>
            </a:r>
          </a:p>
        </p:txBody>
      </p:sp>
      <p:sp>
        <p:nvSpPr>
          <p:cNvPr id="4" name="Rectangle 3"/>
          <p:cNvSpPr/>
          <p:nvPr/>
        </p:nvSpPr>
        <p:spPr>
          <a:xfrm>
            <a:off x="145168" y="238667"/>
            <a:ext cx="3193503" cy="707886"/>
          </a:xfrm>
          <a:prstGeom prst="rect">
            <a:avLst/>
          </a:prstGeom>
        </p:spPr>
        <p:txBody>
          <a:bodyPr wrap="none">
            <a:spAutoFit/>
          </a:bodyPr>
          <a:lstStyle/>
          <a:p>
            <a:r>
              <a:rPr lang="en-GB" sz="4000" dirty="0">
                <a:solidFill>
                  <a:schemeClr val="accent1"/>
                </a:solidFill>
                <a:latin typeface="Century Gothic" panose="020B0502020202020204" pitchFamily="34" charset="0"/>
              </a:rPr>
              <a:t>Contracting</a:t>
            </a:r>
            <a:endParaRPr lang="en-GB" sz="4000" dirty="0">
              <a:solidFill>
                <a:srgbClr val="FF0000"/>
              </a:solidFill>
              <a:latin typeface="Century Gothic" panose="020B0502020202020204" pitchFamily="34" charset="0"/>
            </a:endParaRPr>
          </a:p>
        </p:txBody>
      </p:sp>
      <p:sp>
        <p:nvSpPr>
          <p:cNvPr id="17" name="Rounded Rectangle 13">
            <a:extLst>
              <a:ext uri="{FF2B5EF4-FFF2-40B4-BE49-F238E27FC236}">
                <a16:creationId xmlns:a16="http://schemas.microsoft.com/office/drawing/2014/main" xmlns="" id="{138A10AB-9416-4D49-8E9C-3AEA61834D70}"/>
              </a:ext>
            </a:extLst>
          </p:cNvPr>
          <p:cNvSpPr/>
          <p:nvPr/>
        </p:nvSpPr>
        <p:spPr>
          <a:xfrm>
            <a:off x="6012571" y="2405994"/>
            <a:ext cx="4249983" cy="6399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latin typeface="Century Gothic" panose="020B0502020202020204" pitchFamily="34" charset="0"/>
              </a:rPr>
              <a:t>Low value / low risk contracts</a:t>
            </a:r>
          </a:p>
        </p:txBody>
      </p:sp>
      <p:sp>
        <p:nvSpPr>
          <p:cNvPr id="18" name="Rectangle 17">
            <a:extLst>
              <a:ext uri="{FF2B5EF4-FFF2-40B4-BE49-F238E27FC236}">
                <a16:creationId xmlns:a16="http://schemas.microsoft.com/office/drawing/2014/main" xmlns="" id="{588A29B3-9B24-43E6-8A62-8E2E3F526F9D}"/>
              </a:ext>
            </a:extLst>
          </p:cNvPr>
          <p:cNvSpPr/>
          <p:nvPr/>
        </p:nvSpPr>
        <p:spPr>
          <a:xfrm>
            <a:off x="6072728" y="3122481"/>
            <a:ext cx="4189826" cy="707886"/>
          </a:xfrm>
          <a:prstGeom prst="rect">
            <a:avLst/>
          </a:prstGeom>
        </p:spPr>
        <p:txBody>
          <a:bodyPr wrap="square">
            <a:spAutoFit/>
          </a:bodyPr>
          <a:lstStyle/>
          <a:p>
            <a:pPr marL="285750" indent="-285750" algn="just">
              <a:buFont typeface="Arial" panose="020B0604020202020204" pitchFamily="34" charset="0"/>
              <a:buChar char="•"/>
            </a:pPr>
            <a:r>
              <a:rPr lang="en-GB" sz="2000" i="1" dirty="0">
                <a:latin typeface="Century Gothic" panose="020B0502020202020204" pitchFamily="34" charset="0"/>
              </a:rPr>
              <a:t>Education of Stakeholders</a:t>
            </a:r>
          </a:p>
          <a:p>
            <a:pPr marL="285750" indent="-285750" algn="just">
              <a:buFont typeface="Arial" panose="020B0604020202020204" pitchFamily="34" charset="0"/>
              <a:buChar char="•"/>
            </a:pPr>
            <a:r>
              <a:rPr lang="en-GB" sz="2000" i="1" dirty="0">
                <a:latin typeface="Century Gothic" panose="020B0502020202020204" pitchFamily="34" charset="0"/>
              </a:rPr>
              <a:t>Contract cheat sheet</a:t>
            </a:r>
          </a:p>
        </p:txBody>
      </p:sp>
      <p:pic>
        <p:nvPicPr>
          <p:cNvPr id="7" name="Picture 6">
            <a:extLst>
              <a:ext uri="{FF2B5EF4-FFF2-40B4-BE49-F238E27FC236}">
                <a16:creationId xmlns:a16="http://schemas.microsoft.com/office/drawing/2014/main" xmlns="" id="{F7B9517F-F9B5-4A6E-8B76-91D2CF3CED9E}"/>
              </a:ext>
            </a:extLst>
          </p:cNvPr>
          <p:cNvPicPr>
            <a:picLocks noChangeAspect="1"/>
          </p:cNvPicPr>
          <p:nvPr/>
        </p:nvPicPr>
        <p:blipFill>
          <a:blip r:embed="rId3"/>
          <a:stretch>
            <a:fillRect/>
          </a:stretch>
        </p:blipFill>
        <p:spPr>
          <a:xfrm>
            <a:off x="6569765" y="4523909"/>
            <a:ext cx="3979126" cy="2411350"/>
          </a:xfrm>
          <a:prstGeom prst="rect">
            <a:avLst/>
          </a:prstGeom>
        </p:spPr>
      </p:pic>
      <p:sp>
        <p:nvSpPr>
          <p:cNvPr id="19" name="Rounded Rectangle 13">
            <a:extLst>
              <a:ext uri="{FF2B5EF4-FFF2-40B4-BE49-F238E27FC236}">
                <a16:creationId xmlns:a16="http://schemas.microsoft.com/office/drawing/2014/main" xmlns="" id="{138A10AB-9416-4D49-8E9C-3AEA61834D70}"/>
              </a:ext>
            </a:extLst>
          </p:cNvPr>
          <p:cNvSpPr/>
          <p:nvPr/>
        </p:nvSpPr>
        <p:spPr>
          <a:xfrm>
            <a:off x="2561140" y="4433367"/>
            <a:ext cx="4249983" cy="6399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latin typeface="Century Gothic" panose="020B0502020202020204" pitchFamily="34" charset="0"/>
              </a:rPr>
              <a:t>Unsophisticated small suppliers</a:t>
            </a:r>
          </a:p>
        </p:txBody>
      </p:sp>
      <p:sp>
        <p:nvSpPr>
          <p:cNvPr id="20" name="Rectangle 19">
            <a:extLst>
              <a:ext uri="{FF2B5EF4-FFF2-40B4-BE49-F238E27FC236}">
                <a16:creationId xmlns:a16="http://schemas.microsoft.com/office/drawing/2014/main" xmlns="" id="{588A29B3-9B24-43E6-8A62-8E2E3F526F9D}"/>
              </a:ext>
            </a:extLst>
          </p:cNvPr>
          <p:cNvSpPr/>
          <p:nvPr/>
        </p:nvSpPr>
        <p:spPr>
          <a:xfrm>
            <a:off x="2621297" y="5217791"/>
            <a:ext cx="4189826" cy="707886"/>
          </a:xfrm>
          <a:prstGeom prst="rect">
            <a:avLst/>
          </a:prstGeom>
        </p:spPr>
        <p:txBody>
          <a:bodyPr wrap="square">
            <a:spAutoFit/>
          </a:bodyPr>
          <a:lstStyle/>
          <a:p>
            <a:pPr marL="285750" indent="-285750" algn="just">
              <a:buFont typeface="Arial" panose="020B0604020202020204" pitchFamily="34" charset="0"/>
              <a:buChar char="•"/>
            </a:pPr>
            <a:r>
              <a:rPr lang="en-GB" sz="2000" i="1" dirty="0">
                <a:latin typeface="Century Gothic" panose="020B0502020202020204" pitchFamily="34" charset="0"/>
              </a:rPr>
              <a:t>Education of Suppliers</a:t>
            </a:r>
          </a:p>
          <a:p>
            <a:pPr marL="285750" indent="-285750" algn="just">
              <a:buFont typeface="Arial" panose="020B0604020202020204" pitchFamily="34" charset="0"/>
              <a:buChar char="•"/>
            </a:pPr>
            <a:r>
              <a:rPr lang="en-GB" sz="2000" i="1" dirty="0">
                <a:latin typeface="Century Gothic" panose="020B0502020202020204" pitchFamily="34" charset="0"/>
              </a:rPr>
              <a:t>Contract format</a:t>
            </a:r>
          </a:p>
        </p:txBody>
      </p:sp>
    </p:spTree>
    <p:extLst>
      <p:ext uri="{BB962C8B-B14F-4D97-AF65-F5344CB8AC3E}">
        <p14:creationId xmlns:p14="http://schemas.microsoft.com/office/powerpoint/2010/main" val="320624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Effect transition="in" filter="fade">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000"/>
                                        <p:tgtEl>
                                          <p:spTgt spid="17"/>
                                        </p:tgtEl>
                                      </p:cBhvr>
                                    </p:animEffect>
                                    <p:anim calcmode="lin" valueType="num">
                                      <p:cBhvr>
                                        <p:cTn id="27" dur="1000" fill="hold"/>
                                        <p:tgtEl>
                                          <p:spTgt spid="17"/>
                                        </p:tgtEl>
                                        <p:attrNameLst>
                                          <p:attrName>ppt_x</p:attrName>
                                        </p:attrNameLst>
                                      </p:cBhvr>
                                      <p:tavLst>
                                        <p:tav tm="0">
                                          <p:val>
                                            <p:strVal val="#ppt_x"/>
                                          </p:val>
                                        </p:tav>
                                        <p:tav tm="100000">
                                          <p:val>
                                            <p:strVal val="#ppt_x"/>
                                          </p:val>
                                        </p:tav>
                                      </p:tavLst>
                                    </p:anim>
                                    <p:anim calcmode="lin" valueType="num">
                                      <p:cBhvr>
                                        <p:cTn id="28"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1000"/>
                                        <p:tgtEl>
                                          <p:spTgt spid="19"/>
                                        </p:tgtEl>
                                      </p:cBhvr>
                                    </p:animEffect>
                                    <p:anim calcmode="lin" valueType="num">
                                      <p:cBhvr>
                                        <p:cTn id="34" dur="1000" fill="hold"/>
                                        <p:tgtEl>
                                          <p:spTgt spid="19"/>
                                        </p:tgtEl>
                                        <p:attrNameLst>
                                          <p:attrName>ppt_x</p:attrName>
                                        </p:attrNameLst>
                                      </p:cBhvr>
                                      <p:tavLst>
                                        <p:tav tm="0">
                                          <p:val>
                                            <p:strVal val="#ppt_x"/>
                                          </p:val>
                                        </p:tav>
                                        <p:tav tm="100000">
                                          <p:val>
                                            <p:strVal val="#ppt_x"/>
                                          </p:val>
                                        </p:tav>
                                      </p:tavLst>
                                    </p:anim>
                                    <p:anim calcmode="lin" valueType="num">
                                      <p:cBhvr>
                                        <p:cTn id="3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1000"/>
                                        <p:tgtEl>
                                          <p:spTgt spid="16"/>
                                        </p:tgtEl>
                                      </p:cBhvr>
                                    </p:animEffect>
                                    <p:anim calcmode="lin" valueType="num">
                                      <p:cBhvr>
                                        <p:cTn id="41" dur="1000" fill="hold"/>
                                        <p:tgtEl>
                                          <p:spTgt spid="16"/>
                                        </p:tgtEl>
                                        <p:attrNameLst>
                                          <p:attrName>ppt_x</p:attrName>
                                        </p:attrNameLst>
                                      </p:cBhvr>
                                      <p:tavLst>
                                        <p:tav tm="0">
                                          <p:val>
                                            <p:strVal val="#ppt_x"/>
                                          </p:val>
                                        </p:tav>
                                        <p:tav tm="100000">
                                          <p:val>
                                            <p:strVal val="#ppt_x"/>
                                          </p:val>
                                        </p:tav>
                                      </p:tavLst>
                                    </p:anim>
                                    <p:anim calcmode="lin" valueType="num">
                                      <p:cBhvr>
                                        <p:cTn id="4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fade">
                                      <p:cBhvr>
                                        <p:cTn id="54" dur="1000"/>
                                        <p:tgtEl>
                                          <p:spTgt spid="20"/>
                                        </p:tgtEl>
                                      </p:cBhvr>
                                    </p:animEffect>
                                    <p:anim calcmode="lin" valueType="num">
                                      <p:cBhvr>
                                        <p:cTn id="55" dur="1000" fill="hold"/>
                                        <p:tgtEl>
                                          <p:spTgt spid="20"/>
                                        </p:tgtEl>
                                        <p:attrNameLst>
                                          <p:attrName>ppt_x</p:attrName>
                                        </p:attrNameLst>
                                      </p:cBhvr>
                                      <p:tavLst>
                                        <p:tav tm="0">
                                          <p:val>
                                            <p:strVal val="#ppt_x"/>
                                          </p:val>
                                        </p:tav>
                                        <p:tav tm="100000">
                                          <p:val>
                                            <p:strVal val="#ppt_x"/>
                                          </p:val>
                                        </p:tav>
                                      </p:tavLst>
                                    </p:anim>
                                    <p:anim calcmode="lin" valueType="num">
                                      <p:cBhvr>
                                        <p:cTn id="5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p:bldP spid="4" grpId="0"/>
      <p:bldP spid="17" grpId="0" animBg="1"/>
      <p:bldP spid="18" grpId="0"/>
      <p:bldP spid="19" grpId="0" animBg="1"/>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xmlns="" id="{A20441DD-3D27-4ACB-8B67-79642B402261}"/>
              </a:ext>
            </a:extLst>
          </p:cNvPr>
          <p:cNvSpPr/>
          <p:nvPr/>
        </p:nvSpPr>
        <p:spPr>
          <a:xfrm rot="21448068">
            <a:off x="174497" y="-40097"/>
            <a:ext cx="10400639" cy="4420235"/>
          </a:xfrm>
          <a:custGeom>
            <a:avLst/>
            <a:gdLst>
              <a:gd name="connsiteX0" fmla="*/ 2445945 w 9935562"/>
              <a:gd name="connsiteY0" fmla="*/ 715133 h 4420850"/>
              <a:gd name="connsiteX1" fmla="*/ 293295 w 9935562"/>
              <a:gd name="connsiteY1" fmla="*/ 238883 h 4420850"/>
              <a:gd name="connsiteX2" fmla="*/ 169470 w 9935562"/>
              <a:gd name="connsiteY2" fmla="*/ 1286633 h 4420850"/>
              <a:gd name="connsiteX3" fmla="*/ 1693470 w 9935562"/>
              <a:gd name="connsiteY3" fmla="*/ 1724783 h 4420850"/>
              <a:gd name="connsiteX4" fmla="*/ 436170 w 9935562"/>
              <a:gd name="connsiteY4" fmla="*/ 2086733 h 4420850"/>
              <a:gd name="connsiteX5" fmla="*/ 607620 w 9935562"/>
              <a:gd name="connsiteY5" fmla="*/ 2886833 h 4420850"/>
              <a:gd name="connsiteX6" fmla="*/ 1779195 w 9935562"/>
              <a:gd name="connsiteY6" fmla="*/ 2705858 h 4420850"/>
              <a:gd name="connsiteX7" fmla="*/ 1436295 w 9935562"/>
              <a:gd name="connsiteY7" fmla="*/ 2943983 h 4420850"/>
              <a:gd name="connsiteX8" fmla="*/ 1655370 w 9935562"/>
              <a:gd name="connsiteY8" fmla="*/ 3515483 h 4420850"/>
              <a:gd name="connsiteX9" fmla="*/ 2198295 w 9935562"/>
              <a:gd name="connsiteY9" fmla="*/ 3572633 h 4420850"/>
              <a:gd name="connsiteX10" fmla="*/ 3226995 w 9935562"/>
              <a:gd name="connsiteY10" fmla="*/ 3191633 h 4420850"/>
              <a:gd name="connsiteX11" fmla="*/ 3398445 w 9935562"/>
              <a:gd name="connsiteY11" fmla="*/ 3591683 h 4420850"/>
              <a:gd name="connsiteX12" fmla="*/ 4474770 w 9935562"/>
              <a:gd name="connsiteY12" fmla="*/ 3734558 h 4420850"/>
              <a:gd name="connsiteX13" fmla="*/ 4703370 w 9935562"/>
              <a:gd name="connsiteY13" fmla="*/ 3477383 h 4420850"/>
              <a:gd name="connsiteX14" fmla="*/ 5560620 w 9935562"/>
              <a:gd name="connsiteY14" fmla="*/ 4048883 h 4420850"/>
              <a:gd name="connsiteX15" fmla="*/ 6236895 w 9935562"/>
              <a:gd name="connsiteY15" fmla="*/ 4420358 h 4420850"/>
              <a:gd name="connsiteX16" fmla="*/ 6655995 w 9935562"/>
              <a:gd name="connsiteY16" fmla="*/ 4115558 h 4420850"/>
              <a:gd name="connsiteX17" fmla="*/ 6522645 w 9935562"/>
              <a:gd name="connsiteY17" fmla="*/ 3601208 h 4420850"/>
              <a:gd name="connsiteX18" fmla="*/ 7122720 w 9935562"/>
              <a:gd name="connsiteY18" fmla="*/ 3753608 h 4420850"/>
              <a:gd name="connsiteX19" fmla="*/ 7341795 w 9935562"/>
              <a:gd name="connsiteY19" fmla="*/ 3715508 h 4420850"/>
              <a:gd name="connsiteX20" fmla="*/ 7475145 w 9935562"/>
              <a:gd name="connsiteY20" fmla="*/ 3248783 h 4420850"/>
              <a:gd name="connsiteX21" fmla="*/ 6960795 w 9935562"/>
              <a:gd name="connsiteY21" fmla="*/ 2896358 h 4420850"/>
              <a:gd name="connsiteX22" fmla="*/ 7513245 w 9935562"/>
              <a:gd name="connsiteY22" fmla="*/ 2782058 h 4420850"/>
              <a:gd name="connsiteX23" fmla="*/ 9732570 w 9935562"/>
              <a:gd name="connsiteY23" fmla="*/ 2515358 h 4420850"/>
              <a:gd name="connsiteX24" fmla="*/ 9484920 w 9935562"/>
              <a:gd name="connsiteY24" fmla="*/ 543683 h 4420850"/>
              <a:gd name="connsiteX25" fmla="*/ 6646470 w 9935562"/>
              <a:gd name="connsiteY25" fmla="*/ 686558 h 4420850"/>
              <a:gd name="connsiteX26" fmla="*/ 6408345 w 9935562"/>
              <a:gd name="connsiteY26" fmla="*/ 477008 h 4420850"/>
              <a:gd name="connsiteX27" fmla="*/ 4836720 w 9935562"/>
              <a:gd name="connsiteY27" fmla="*/ 191258 h 4420850"/>
              <a:gd name="connsiteX28" fmla="*/ 4608120 w 9935562"/>
              <a:gd name="connsiteY28" fmla="*/ 553208 h 4420850"/>
              <a:gd name="connsiteX29" fmla="*/ 3065070 w 9935562"/>
              <a:gd name="connsiteY29" fmla="*/ 758 h 4420850"/>
              <a:gd name="connsiteX30" fmla="*/ 2445945 w 9935562"/>
              <a:gd name="connsiteY30" fmla="*/ 715133 h 4420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935562" h="4420850">
                <a:moveTo>
                  <a:pt x="2445945" y="715133"/>
                </a:moveTo>
                <a:cubicBezTo>
                  <a:pt x="1983982" y="754821"/>
                  <a:pt x="672707" y="143633"/>
                  <a:pt x="293295" y="238883"/>
                </a:cubicBezTo>
                <a:cubicBezTo>
                  <a:pt x="-86117" y="334133"/>
                  <a:pt x="-63892" y="1038983"/>
                  <a:pt x="169470" y="1286633"/>
                </a:cubicBezTo>
                <a:cubicBezTo>
                  <a:pt x="402832" y="1534283"/>
                  <a:pt x="1649020" y="1591433"/>
                  <a:pt x="1693470" y="1724783"/>
                </a:cubicBezTo>
                <a:cubicBezTo>
                  <a:pt x="1737920" y="1858133"/>
                  <a:pt x="617145" y="1893058"/>
                  <a:pt x="436170" y="2086733"/>
                </a:cubicBezTo>
                <a:cubicBezTo>
                  <a:pt x="255195" y="2280408"/>
                  <a:pt x="383783" y="2783646"/>
                  <a:pt x="607620" y="2886833"/>
                </a:cubicBezTo>
                <a:cubicBezTo>
                  <a:pt x="831457" y="2990020"/>
                  <a:pt x="1641082" y="2696333"/>
                  <a:pt x="1779195" y="2705858"/>
                </a:cubicBezTo>
                <a:cubicBezTo>
                  <a:pt x="1917307" y="2715383"/>
                  <a:pt x="1456932" y="2809046"/>
                  <a:pt x="1436295" y="2943983"/>
                </a:cubicBezTo>
                <a:cubicBezTo>
                  <a:pt x="1415658" y="3078920"/>
                  <a:pt x="1528370" y="3410708"/>
                  <a:pt x="1655370" y="3515483"/>
                </a:cubicBezTo>
                <a:cubicBezTo>
                  <a:pt x="1782370" y="3620258"/>
                  <a:pt x="1936357" y="3626608"/>
                  <a:pt x="2198295" y="3572633"/>
                </a:cubicBezTo>
                <a:cubicBezTo>
                  <a:pt x="2460233" y="3518658"/>
                  <a:pt x="3026970" y="3188458"/>
                  <a:pt x="3226995" y="3191633"/>
                </a:cubicBezTo>
                <a:cubicBezTo>
                  <a:pt x="3427020" y="3194808"/>
                  <a:pt x="3190483" y="3501196"/>
                  <a:pt x="3398445" y="3591683"/>
                </a:cubicBezTo>
                <a:cubicBezTo>
                  <a:pt x="3606407" y="3682170"/>
                  <a:pt x="4257283" y="3753608"/>
                  <a:pt x="4474770" y="3734558"/>
                </a:cubicBezTo>
                <a:cubicBezTo>
                  <a:pt x="4692257" y="3715508"/>
                  <a:pt x="4522395" y="3424996"/>
                  <a:pt x="4703370" y="3477383"/>
                </a:cubicBezTo>
                <a:cubicBezTo>
                  <a:pt x="4884345" y="3529770"/>
                  <a:pt x="5305033" y="3891721"/>
                  <a:pt x="5560620" y="4048883"/>
                </a:cubicBezTo>
                <a:cubicBezTo>
                  <a:pt x="5816207" y="4206045"/>
                  <a:pt x="6054333" y="4409246"/>
                  <a:pt x="6236895" y="4420358"/>
                </a:cubicBezTo>
                <a:cubicBezTo>
                  <a:pt x="6419457" y="4431470"/>
                  <a:pt x="6608370" y="4252083"/>
                  <a:pt x="6655995" y="4115558"/>
                </a:cubicBezTo>
                <a:cubicBezTo>
                  <a:pt x="6703620" y="3979033"/>
                  <a:pt x="6444858" y="3661533"/>
                  <a:pt x="6522645" y="3601208"/>
                </a:cubicBezTo>
                <a:cubicBezTo>
                  <a:pt x="6600432" y="3540883"/>
                  <a:pt x="6986195" y="3734558"/>
                  <a:pt x="7122720" y="3753608"/>
                </a:cubicBezTo>
                <a:cubicBezTo>
                  <a:pt x="7259245" y="3772658"/>
                  <a:pt x="7283058" y="3799645"/>
                  <a:pt x="7341795" y="3715508"/>
                </a:cubicBezTo>
                <a:cubicBezTo>
                  <a:pt x="7400532" y="3631371"/>
                  <a:pt x="7538645" y="3385308"/>
                  <a:pt x="7475145" y="3248783"/>
                </a:cubicBezTo>
                <a:cubicBezTo>
                  <a:pt x="7411645" y="3112258"/>
                  <a:pt x="6954445" y="2974145"/>
                  <a:pt x="6960795" y="2896358"/>
                </a:cubicBezTo>
                <a:cubicBezTo>
                  <a:pt x="6967145" y="2818571"/>
                  <a:pt x="7051283" y="2845558"/>
                  <a:pt x="7513245" y="2782058"/>
                </a:cubicBezTo>
                <a:cubicBezTo>
                  <a:pt x="7975207" y="2718558"/>
                  <a:pt x="9403958" y="2888421"/>
                  <a:pt x="9732570" y="2515358"/>
                </a:cubicBezTo>
                <a:cubicBezTo>
                  <a:pt x="10061183" y="2142296"/>
                  <a:pt x="9999270" y="848483"/>
                  <a:pt x="9484920" y="543683"/>
                </a:cubicBezTo>
                <a:cubicBezTo>
                  <a:pt x="8970570" y="238883"/>
                  <a:pt x="7159232" y="697670"/>
                  <a:pt x="6646470" y="686558"/>
                </a:cubicBezTo>
                <a:cubicBezTo>
                  <a:pt x="6133708" y="675446"/>
                  <a:pt x="6709970" y="559558"/>
                  <a:pt x="6408345" y="477008"/>
                </a:cubicBezTo>
                <a:cubicBezTo>
                  <a:pt x="6106720" y="394458"/>
                  <a:pt x="5136757" y="178558"/>
                  <a:pt x="4836720" y="191258"/>
                </a:cubicBezTo>
                <a:cubicBezTo>
                  <a:pt x="4536683" y="203958"/>
                  <a:pt x="4903395" y="584958"/>
                  <a:pt x="4608120" y="553208"/>
                </a:cubicBezTo>
                <a:cubicBezTo>
                  <a:pt x="4312845" y="521458"/>
                  <a:pt x="3425433" y="-23055"/>
                  <a:pt x="3065070" y="758"/>
                </a:cubicBezTo>
                <a:cubicBezTo>
                  <a:pt x="2704708" y="24570"/>
                  <a:pt x="2907908" y="675445"/>
                  <a:pt x="2445945" y="715133"/>
                </a:cubicBezTo>
                <a:close/>
              </a:path>
            </a:pathLst>
          </a:cu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Title 1">
            <a:extLst>
              <a:ext uri="{FF2B5EF4-FFF2-40B4-BE49-F238E27FC236}">
                <a16:creationId xmlns:a16="http://schemas.microsoft.com/office/drawing/2014/main" xmlns="" id="{75089D1A-B327-42AB-A9A2-A2919DCAA79F}"/>
              </a:ext>
            </a:extLst>
          </p:cNvPr>
          <p:cNvSpPr>
            <a:spLocks noGrp="1" noChangeArrowheads="1"/>
          </p:cNvSpPr>
          <p:nvPr/>
        </p:nvSpPr>
        <p:spPr bwMode="auto">
          <a:xfrm>
            <a:off x="3491713" y="1774199"/>
            <a:ext cx="2780747" cy="590550"/>
          </a:xfrm>
          <a:prstGeom prst="rect">
            <a:avLst/>
          </a:prstGeom>
          <a:solidFill>
            <a:schemeClr val="bg1"/>
          </a:solidFill>
          <a:ln>
            <a:noFill/>
          </a:ln>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833C0B"/>
                </a:solidFill>
                <a:effectLst/>
                <a:latin typeface="Calibri" panose="020F0502020204030204" pitchFamily="34" charset="0"/>
                <a:ea typeface="DengXian Light" panose="02010600030101010101" pitchFamily="2" charset="-122"/>
                <a:cs typeface="Calibri" panose="020F0502020204030204" pitchFamily="34" charset="0"/>
              </a:rPr>
              <a:t>Your Rights and Obligations</a:t>
            </a:r>
            <a:endParaRPr kumimoji="0" lang="en-US" alt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9" name="Text Box 93">
            <a:extLst>
              <a:ext uri="{FF2B5EF4-FFF2-40B4-BE49-F238E27FC236}">
                <a16:creationId xmlns:a16="http://schemas.microsoft.com/office/drawing/2014/main" xmlns="" id="{86AAD87E-B208-4871-9C29-F6F69BDA2C7B}"/>
              </a:ext>
            </a:extLst>
          </p:cNvPr>
          <p:cNvSpPr txBox="1">
            <a:spLocks noChangeArrowheads="1"/>
          </p:cNvSpPr>
          <p:nvPr/>
        </p:nvSpPr>
        <p:spPr bwMode="auto">
          <a:xfrm>
            <a:off x="5929700" y="4026650"/>
            <a:ext cx="56356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10" name="Text Box 92">
            <a:extLst>
              <a:ext uri="{FF2B5EF4-FFF2-40B4-BE49-F238E27FC236}">
                <a16:creationId xmlns:a16="http://schemas.microsoft.com/office/drawing/2014/main" xmlns="" id="{99215C82-6BA5-47D7-9A85-D628BF8EF346}"/>
              </a:ext>
            </a:extLst>
          </p:cNvPr>
          <p:cNvSpPr txBox="1">
            <a:spLocks noChangeArrowheads="1"/>
          </p:cNvSpPr>
          <p:nvPr/>
        </p:nvSpPr>
        <p:spPr bwMode="auto">
          <a:xfrm>
            <a:off x="7206258" y="3702274"/>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S</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11" name="Text Box 89">
            <a:extLst>
              <a:ext uri="{FF2B5EF4-FFF2-40B4-BE49-F238E27FC236}">
                <a16:creationId xmlns:a16="http://schemas.microsoft.com/office/drawing/2014/main" xmlns="" id="{914CAC40-090E-46F2-AD63-42EE8BB641F6}"/>
              </a:ext>
            </a:extLst>
          </p:cNvPr>
          <p:cNvSpPr txBox="1">
            <a:spLocks noChangeArrowheads="1"/>
          </p:cNvSpPr>
          <p:nvPr/>
        </p:nvSpPr>
        <p:spPr bwMode="auto">
          <a:xfrm>
            <a:off x="4996865" y="3510006"/>
            <a:ext cx="5953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E</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20" name="Text Box 91">
            <a:extLst>
              <a:ext uri="{FF2B5EF4-FFF2-40B4-BE49-F238E27FC236}">
                <a16:creationId xmlns:a16="http://schemas.microsoft.com/office/drawing/2014/main" xmlns="" id="{40AEB005-43AE-40B6-B991-AC969A93C505}"/>
              </a:ext>
            </a:extLst>
          </p:cNvPr>
          <p:cNvSpPr txBox="1">
            <a:spLocks noChangeArrowheads="1"/>
          </p:cNvSpPr>
          <p:nvPr/>
        </p:nvSpPr>
        <p:spPr bwMode="auto">
          <a:xfrm>
            <a:off x="7670172" y="3518324"/>
            <a:ext cx="563563"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H</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49" name="Text Box 90">
            <a:extLst>
              <a:ext uri="{FF2B5EF4-FFF2-40B4-BE49-F238E27FC236}">
                <a16:creationId xmlns:a16="http://schemas.microsoft.com/office/drawing/2014/main" xmlns="" id="{198503AD-848D-4408-BBB9-42A81D63B9E8}"/>
              </a:ext>
            </a:extLst>
          </p:cNvPr>
          <p:cNvSpPr txBox="1">
            <a:spLocks noChangeArrowheads="1"/>
          </p:cNvSpPr>
          <p:nvPr/>
        </p:nvSpPr>
        <p:spPr bwMode="auto">
          <a:xfrm>
            <a:off x="5475159" y="3756644"/>
            <a:ext cx="531813"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A</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0" name="Text Box 1">
            <a:extLst>
              <a:ext uri="{FF2B5EF4-FFF2-40B4-BE49-F238E27FC236}">
                <a16:creationId xmlns:a16="http://schemas.microsoft.com/office/drawing/2014/main" xmlns="" id="{63D34A6C-7042-43EC-AB35-7087239AF055}"/>
              </a:ext>
            </a:extLst>
          </p:cNvPr>
          <p:cNvSpPr txBox="1">
            <a:spLocks noChangeArrowheads="1"/>
          </p:cNvSpPr>
          <p:nvPr/>
        </p:nvSpPr>
        <p:spPr bwMode="auto">
          <a:xfrm>
            <a:off x="4164783" y="3623091"/>
            <a:ext cx="56356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C</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1" name="Text Box 88">
            <a:extLst>
              <a:ext uri="{FF2B5EF4-FFF2-40B4-BE49-F238E27FC236}">
                <a16:creationId xmlns:a16="http://schemas.microsoft.com/office/drawing/2014/main" xmlns="" id="{C6A466A8-5088-469B-B573-8F561E0E4155}"/>
              </a:ext>
            </a:extLst>
          </p:cNvPr>
          <p:cNvSpPr txBox="1">
            <a:spLocks noChangeArrowheads="1"/>
          </p:cNvSpPr>
          <p:nvPr/>
        </p:nvSpPr>
        <p:spPr bwMode="auto">
          <a:xfrm>
            <a:off x="4598507" y="3671681"/>
            <a:ext cx="595313"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H</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2" name="Text Box 16">
            <a:extLst>
              <a:ext uri="{FF2B5EF4-FFF2-40B4-BE49-F238E27FC236}">
                <a16:creationId xmlns:a16="http://schemas.microsoft.com/office/drawing/2014/main" xmlns="" id="{FBF62EC5-0FA3-4D33-B5EE-05571EA0B478}"/>
              </a:ext>
            </a:extLst>
          </p:cNvPr>
          <p:cNvSpPr txBox="1">
            <a:spLocks noChangeArrowheads="1"/>
          </p:cNvSpPr>
          <p:nvPr/>
        </p:nvSpPr>
        <p:spPr bwMode="auto">
          <a:xfrm>
            <a:off x="8998670" y="4134534"/>
            <a:ext cx="531813" cy="7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6" name="Text Box 11">
            <a:extLst>
              <a:ext uri="{FF2B5EF4-FFF2-40B4-BE49-F238E27FC236}">
                <a16:creationId xmlns:a16="http://schemas.microsoft.com/office/drawing/2014/main" xmlns="" id="{6BF5C2E1-BCD6-4490-852F-2A1A3C8BBE2A}"/>
              </a:ext>
            </a:extLst>
          </p:cNvPr>
          <p:cNvSpPr txBox="1">
            <a:spLocks noChangeArrowheads="1"/>
          </p:cNvSpPr>
          <p:nvPr/>
        </p:nvSpPr>
        <p:spPr bwMode="auto">
          <a:xfrm>
            <a:off x="82092" y="2209493"/>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C</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7" name="Text Box 10">
            <a:extLst>
              <a:ext uri="{FF2B5EF4-FFF2-40B4-BE49-F238E27FC236}">
                <a16:creationId xmlns:a16="http://schemas.microsoft.com/office/drawing/2014/main" xmlns="" id="{1F50C14A-A001-44F8-9B83-C93270116BBE}"/>
              </a:ext>
            </a:extLst>
          </p:cNvPr>
          <p:cNvSpPr txBox="1">
            <a:spLocks noChangeArrowheads="1"/>
          </p:cNvSpPr>
          <p:nvPr/>
        </p:nvSpPr>
        <p:spPr bwMode="auto">
          <a:xfrm>
            <a:off x="194760" y="2716910"/>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O</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8" name="Text Box 9">
            <a:extLst>
              <a:ext uri="{FF2B5EF4-FFF2-40B4-BE49-F238E27FC236}">
                <a16:creationId xmlns:a16="http://schemas.microsoft.com/office/drawing/2014/main" xmlns="" id="{DA8DF4A4-CA3C-47D1-8EB3-3276C7E298C8}"/>
              </a:ext>
            </a:extLst>
          </p:cNvPr>
          <p:cNvSpPr txBox="1">
            <a:spLocks noChangeArrowheads="1"/>
          </p:cNvSpPr>
          <p:nvPr/>
        </p:nvSpPr>
        <p:spPr bwMode="auto">
          <a:xfrm>
            <a:off x="674621" y="3051503"/>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N</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59" name="Text Box 7">
            <a:extLst>
              <a:ext uri="{FF2B5EF4-FFF2-40B4-BE49-F238E27FC236}">
                <a16:creationId xmlns:a16="http://schemas.microsoft.com/office/drawing/2014/main" xmlns="" id="{CB8DEF6F-A22B-4923-B110-7CFF72451D93}"/>
              </a:ext>
            </a:extLst>
          </p:cNvPr>
          <p:cNvSpPr txBox="1">
            <a:spLocks noChangeArrowheads="1"/>
          </p:cNvSpPr>
          <p:nvPr/>
        </p:nvSpPr>
        <p:spPr bwMode="auto">
          <a:xfrm>
            <a:off x="1198878" y="2951553"/>
            <a:ext cx="531812"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cs typeface="Times New Roman" panose="02020603050405020304" pitchFamily="18" charset="0"/>
            </a:endParaRPr>
          </a:p>
        </p:txBody>
      </p:sp>
      <p:sp>
        <p:nvSpPr>
          <p:cNvPr id="60" name="Text Box 6">
            <a:extLst>
              <a:ext uri="{FF2B5EF4-FFF2-40B4-BE49-F238E27FC236}">
                <a16:creationId xmlns:a16="http://schemas.microsoft.com/office/drawing/2014/main" xmlns="" id="{59E20F94-62B2-4ED5-84BD-D04CA23B648F}"/>
              </a:ext>
            </a:extLst>
          </p:cNvPr>
          <p:cNvSpPr txBox="1">
            <a:spLocks noChangeArrowheads="1"/>
          </p:cNvSpPr>
          <p:nvPr/>
        </p:nvSpPr>
        <p:spPr bwMode="auto">
          <a:xfrm>
            <a:off x="1445781" y="3466884"/>
            <a:ext cx="501650"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R</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1" name="Text Box 5">
            <a:extLst>
              <a:ext uri="{FF2B5EF4-FFF2-40B4-BE49-F238E27FC236}">
                <a16:creationId xmlns:a16="http://schemas.microsoft.com/office/drawing/2014/main" xmlns="" id="{0D4FBBC7-6A87-4EEB-A41B-4451C68D1884}"/>
              </a:ext>
            </a:extLst>
          </p:cNvPr>
          <p:cNvSpPr txBox="1">
            <a:spLocks noChangeArrowheads="1"/>
          </p:cNvSpPr>
          <p:nvPr/>
        </p:nvSpPr>
        <p:spPr bwMode="auto">
          <a:xfrm>
            <a:off x="1995231" y="3614288"/>
            <a:ext cx="55245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A</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2" name="Text Box 4">
            <a:extLst>
              <a:ext uri="{FF2B5EF4-FFF2-40B4-BE49-F238E27FC236}">
                <a16:creationId xmlns:a16="http://schemas.microsoft.com/office/drawing/2014/main" xmlns="" id="{B3042794-B142-45D7-9DB3-47DD249886DC}"/>
              </a:ext>
            </a:extLst>
          </p:cNvPr>
          <p:cNvSpPr txBox="1">
            <a:spLocks noChangeArrowheads="1"/>
          </p:cNvSpPr>
          <p:nvPr/>
        </p:nvSpPr>
        <p:spPr bwMode="auto">
          <a:xfrm>
            <a:off x="2536399" y="3505020"/>
            <a:ext cx="56356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C</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 name="Freeform: Shape 5">
            <a:extLst>
              <a:ext uri="{FF2B5EF4-FFF2-40B4-BE49-F238E27FC236}">
                <a16:creationId xmlns:a16="http://schemas.microsoft.com/office/drawing/2014/main" xmlns="" id="{80A8C855-11EE-4C12-BDA8-7BC3335F477F}"/>
              </a:ext>
            </a:extLst>
          </p:cNvPr>
          <p:cNvSpPr/>
          <p:nvPr/>
        </p:nvSpPr>
        <p:spPr>
          <a:xfrm>
            <a:off x="119260" y="4147070"/>
            <a:ext cx="5439410" cy="2852505"/>
          </a:xfrm>
          <a:custGeom>
            <a:avLst/>
            <a:gdLst>
              <a:gd name="connsiteX0" fmla="*/ 1889280 w 5440024"/>
              <a:gd name="connsiteY0" fmla="*/ 41455 h 2985758"/>
              <a:gd name="connsiteX1" fmla="*/ 70005 w 5440024"/>
              <a:gd name="connsiteY1" fmla="*/ 574855 h 2985758"/>
              <a:gd name="connsiteX2" fmla="*/ 451005 w 5440024"/>
              <a:gd name="connsiteY2" fmla="*/ 1260655 h 2985758"/>
              <a:gd name="connsiteX3" fmla="*/ 1165380 w 5440024"/>
              <a:gd name="connsiteY3" fmla="*/ 1108255 h 2985758"/>
              <a:gd name="connsiteX4" fmla="*/ 1298730 w 5440024"/>
              <a:gd name="connsiteY4" fmla="*/ 1489255 h 2985758"/>
              <a:gd name="connsiteX5" fmla="*/ 146205 w 5440024"/>
              <a:gd name="connsiteY5" fmla="*/ 2213155 h 2985758"/>
              <a:gd name="connsiteX6" fmla="*/ 327180 w 5440024"/>
              <a:gd name="connsiteY6" fmla="*/ 2717980 h 2985758"/>
              <a:gd name="connsiteX7" fmla="*/ 870105 w 5440024"/>
              <a:gd name="connsiteY7" fmla="*/ 2613205 h 2985758"/>
              <a:gd name="connsiteX8" fmla="*/ 1213005 w 5440024"/>
              <a:gd name="connsiteY8" fmla="*/ 2336980 h 2985758"/>
              <a:gd name="connsiteX9" fmla="*/ 1594005 w 5440024"/>
              <a:gd name="connsiteY9" fmla="*/ 2289355 h 2985758"/>
              <a:gd name="connsiteX10" fmla="*/ 1384455 w 5440024"/>
              <a:gd name="connsiteY10" fmla="*/ 2803705 h 2985758"/>
              <a:gd name="connsiteX11" fmla="*/ 1613055 w 5440024"/>
              <a:gd name="connsiteY11" fmla="*/ 2975155 h 2985758"/>
              <a:gd name="connsiteX12" fmla="*/ 2898930 w 5440024"/>
              <a:gd name="connsiteY12" fmla="*/ 2898955 h 2985758"/>
              <a:gd name="connsiteX13" fmla="*/ 2679855 w 5440024"/>
              <a:gd name="connsiteY13" fmla="*/ 2346505 h 2985758"/>
              <a:gd name="connsiteX14" fmla="*/ 3184680 w 5440024"/>
              <a:gd name="connsiteY14" fmla="*/ 2384605 h 2985758"/>
              <a:gd name="connsiteX15" fmla="*/ 4013355 w 5440024"/>
              <a:gd name="connsiteY15" fmla="*/ 2651305 h 2985758"/>
              <a:gd name="connsiteX16" fmla="*/ 4251480 w 5440024"/>
              <a:gd name="connsiteY16" fmla="*/ 2108380 h 2985758"/>
              <a:gd name="connsiteX17" fmla="*/ 3556155 w 5440024"/>
              <a:gd name="connsiteY17" fmla="*/ 1755955 h 2985758"/>
              <a:gd name="connsiteX18" fmla="*/ 4708680 w 5440024"/>
              <a:gd name="connsiteY18" fmla="*/ 1860730 h 2985758"/>
              <a:gd name="connsiteX19" fmla="*/ 5108730 w 5440024"/>
              <a:gd name="connsiteY19" fmla="*/ 1879780 h 2985758"/>
              <a:gd name="connsiteX20" fmla="*/ 5242080 w 5440024"/>
              <a:gd name="connsiteY20" fmla="*/ 1622605 h 2985758"/>
              <a:gd name="connsiteX21" fmla="*/ 5308755 w 5440024"/>
              <a:gd name="connsiteY21" fmla="*/ 612955 h 2985758"/>
              <a:gd name="connsiteX22" fmla="*/ 3346605 w 5440024"/>
              <a:gd name="connsiteY22" fmla="*/ 165280 h 2985758"/>
              <a:gd name="connsiteX23" fmla="*/ 2870355 w 5440024"/>
              <a:gd name="connsiteY23" fmla="*/ 412930 h 2985758"/>
              <a:gd name="connsiteX24" fmla="*/ 2317905 w 5440024"/>
              <a:gd name="connsiteY24" fmla="*/ 441505 h 2985758"/>
              <a:gd name="connsiteX25" fmla="*/ 2213130 w 5440024"/>
              <a:gd name="connsiteY25" fmla="*/ 79555 h 2985758"/>
              <a:gd name="connsiteX26" fmla="*/ 1889280 w 5440024"/>
              <a:gd name="connsiteY26" fmla="*/ 41455 h 2985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440024" h="2985758">
                <a:moveTo>
                  <a:pt x="1889280" y="41455"/>
                </a:moveTo>
                <a:cubicBezTo>
                  <a:pt x="1532092" y="124005"/>
                  <a:pt x="309717" y="371655"/>
                  <a:pt x="70005" y="574855"/>
                </a:cubicBezTo>
                <a:cubicBezTo>
                  <a:pt x="-169708" y="778055"/>
                  <a:pt x="268443" y="1171755"/>
                  <a:pt x="451005" y="1260655"/>
                </a:cubicBezTo>
                <a:cubicBezTo>
                  <a:pt x="633567" y="1349555"/>
                  <a:pt x="1024093" y="1070155"/>
                  <a:pt x="1165380" y="1108255"/>
                </a:cubicBezTo>
                <a:cubicBezTo>
                  <a:pt x="1306667" y="1146355"/>
                  <a:pt x="1468592" y="1305105"/>
                  <a:pt x="1298730" y="1489255"/>
                </a:cubicBezTo>
                <a:cubicBezTo>
                  <a:pt x="1128867" y="1673405"/>
                  <a:pt x="308130" y="2008368"/>
                  <a:pt x="146205" y="2213155"/>
                </a:cubicBezTo>
                <a:cubicBezTo>
                  <a:pt x="-15720" y="2417942"/>
                  <a:pt x="206530" y="2651305"/>
                  <a:pt x="327180" y="2717980"/>
                </a:cubicBezTo>
                <a:cubicBezTo>
                  <a:pt x="447830" y="2784655"/>
                  <a:pt x="722468" y="2676705"/>
                  <a:pt x="870105" y="2613205"/>
                </a:cubicBezTo>
                <a:cubicBezTo>
                  <a:pt x="1017742" y="2549705"/>
                  <a:pt x="1092355" y="2390955"/>
                  <a:pt x="1213005" y="2336980"/>
                </a:cubicBezTo>
                <a:cubicBezTo>
                  <a:pt x="1333655" y="2283005"/>
                  <a:pt x="1565430" y="2211568"/>
                  <a:pt x="1594005" y="2289355"/>
                </a:cubicBezTo>
                <a:cubicBezTo>
                  <a:pt x="1622580" y="2367142"/>
                  <a:pt x="1381280" y="2689405"/>
                  <a:pt x="1384455" y="2803705"/>
                </a:cubicBezTo>
                <a:cubicBezTo>
                  <a:pt x="1387630" y="2918005"/>
                  <a:pt x="1360643" y="2959280"/>
                  <a:pt x="1613055" y="2975155"/>
                </a:cubicBezTo>
                <a:cubicBezTo>
                  <a:pt x="1865467" y="2991030"/>
                  <a:pt x="2721130" y="3003730"/>
                  <a:pt x="2898930" y="2898955"/>
                </a:cubicBezTo>
                <a:cubicBezTo>
                  <a:pt x="3076730" y="2794180"/>
                  <a:pt x="2632230" y="2432230"/>
                  <a:pt x="2679855" y="2346505"/>
                </a:cubicBezTo>
                <a:cubicBezTo>
                  <a:pt x="2727480" y="2260780"/>
                  <a:pt x="2962430" y="2333805"/>
                  <a:pt x="3184680" y="2384605"/>
                </a:cubicBezTo>
                <a:cubicBezTo>
                  <a:pt x="3406930" y="2435405"/>
                  <a:pt x="3835555" y="2697342"/>
                  <a:pt x="4013355" y="2651305"/>
                </a:cubicBezTo>
                <a:cubicBezTo>
                  <a:pt x="4191155" y="2605268"/>
                  <a:pt x="4327680" y="2257605"/>
                  <a:pt x="4251480" y="2108380"/>
                </a:cubicBezTo>
                <a:cubicBezTo>
                  <a:pt x="4175280" y="1959155"/>
                  <a:pt x="3479955" y="1797230"/>
                  <a:pt x="3556155" y="1755955"/>
                </a:cubicBezTo>
                <a:cubicBezTo>
                  <a:pt x="3632355" y="1714680"/>
                  <a:pt x="4449917" y="1840092"/>
                  <a:pt x="4708680" y="1860730"/>
                </a:cubicBezTo>
                <a:cubicBezTo>
                  <a:pt x="4967443" y="1881368"/>
                  <a:pt x="5019830" y="1919468"/>
                  <a:pt x="5108730" y="1879780"/>
                </a:cubicBezTo>
                <a:cubicBezTo>
                  <a:pt x="5197630" y="1840093"/>
                  <a:pt x="5208743" y="1833742"/>
                  <a:pt x="5242080" y="1622605"/>
                </a:cubicBezTo>
                <a:cubicBezTo>
                  <a:pt x="5275417" y="1411468"/>
                  <a:pt x="5624668" y="855843"/>
                  <a:pt x="5308755" y="612955"/>
                </a:cubicBezTo>
                <a:cubicBezTo>
                  <a:pt x="4992843" y="370068"/>
                  <a:pt x="3753005" y="198618"/>
                  <a:pt x="3346605" y="165280"/>
                </a:cubicBezTo>
                <a:cubicBezTo>
                  <a:pt x="2940205" y="131943"/>
                  <a:pt x="3041805" y="366893"/>
                  <a:pt x="2870355" y="412930"/>
                </a:cubicBezTo>
                <a:cubicBezTo>
                  <a:pt x="2698905" y="458968"/>
                  <a:pt x="2427442" y="497067"/>
                  <a:pt x="2317905" y="441505"/>
                </a:cubicBezTo>
                <a:cubicBezTo>
                  <a:pt x="2208368" y="385943"/>
                  <a:pt x="2286155" y="144642"/>
                  <a:pt x="2213130" y="79555"/>
                </a:cubicBezTo>
                <a:cubicBezTo>
                  <a:pt x="2140105" y="14468"/>
                  <a:pt x="2246468" y="-41095"/>
                  <a:pt x="1889280" y="41455"/>
                </a:cubicBez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 name="Freeform: Shape 6">
            <a:extLst>
              <a:ext uri="{FF2B5EF4-FFF2-40B4-BE49-F238E27FC236}">
                <a16:creationId xmlns:a16="http://schemas.microsoft.com/office/drawing/2014/main" xmlns="" id="{EF2AF192-4172-41A6-807C-EBFD61A76987}"/>
              </a:ext>
            </a:extLst>
          </p:cNvPr>
          <p:cNvSpPr/>
          <p:nvPr/>
        </p:nvSpPr>
        <p:spPr>
          <a:xfrm>
            <a:off x="5138292" y="4037973"/>
            <a:ext cx="5464298" cy="2989402"/>
          </a:xfrm>
          <a:custGeom>
            <a:avLst/>
            <a:gdLst>
              <a:gd name="connsiteX0" fmla="*/ 1987087 w 5277726"/>
              <a:gd name="connsiteY0" fmla="*/ 800383 h 3112311"/>
              <a:gd name="connsiteX1" fmla="*/ 1310812 w 5277726"/>
              <a:gd name="connsiteY1" fmla="*/ 619408 h 3112311"/>
              <a:gd name="connsiteX2" fmla="*/ 1034587 w 5277726"/>
              <a:gd name="connsiteY2" fmla="*/ 962308 h 3112311"/>
              <a:gd name="connsiteX3" fmla="*/ 1196512 w 5277726"/>
              <a:gd name="connsiteY3" fmla="*/ 1333783 h 3112311"/>
              <a:gd name="connsiteX4" fmla="*/ 920287 w 5277726"/>
              <a:gd name="connsiteY4" fmla="*/ 1648108 h 3112311"/>
              <a:gd name="connsiteX5" fmla="*/ 34462 w 5277726"/>
              <a:gd name="connsiteY5" fmla="*/ 2143408 h 3112311"/>
              <a:gd name="connsiteX6" fmla="*/ 234487 w 5277726"/>
              <a:gd name="connsiteY6" fmla="*/ 2781583 h 3112311"/>
              <a:gd name="connsiteX7" fmla="*/ 739312 w 5277726"/>
              <a:gd name="connsiteY7" fmla="*/ 2676808 h 3112311"/>
              <a:gd name="connsiteX8" fmla="*/ 967912 w 5277726"/>
              <a:gd name="connsiteY8" fmla="*/ 3048283 h 3112311"/>
              <a:gd name="connsiteX9" fmla="*/ 1444162 w 5277726"/>
              <a:gd name="connsiteY9" fmla="*/ 3095908 h 3112311"/>
              <a:gd name="connsiteX10" fmla="*/ 3768262 w 5277726"/>
              <a:gd name="connsiteY10" fmla="*/ 3067333 h 3112311"/>
              <a:gd name="connsiteX11" fmla="*/ 4015912 w 5277726"/>
              <a:gd name="connsiteY11" fmla="*/ 2629183 h 3112311"/>
              <a:gd name="connsiteX12" fmla="*/ 4939837 w 5277726"/>
              <a:gd name="connsiteY12" fmla="*/ 2886358 h 3112311"/>
              <a:gd name="connsiteX13" fmla="*/ 5244637 w 5277726"/>
              <a:gd name="connsiteY13" fmla="*/ 2105308 h 3112311"/>
              <a:gd name="connsiteX14" fmla="*/ 4234987 w 5277726"/>
              <a:gd name="connsiteY14" fmla="*/ 1619533 h 3112311"/>
              <a:gd name="connsiteX15" fmla="*/ 4244512 w 5277726"/>
              <a:gd name="connsiteY15" fmla="*/ 1019458 h 3112311"/>
              <a:gd name="connsiteX16" fmla="*/ 3920662 w 5277726"/>
              <a:gd name="connsiteY16" fmla="*/ 686083 h 3112311"/>
              <a:gd name="connsiteX17" fmla="*/ 2682412 w 5277726"/>
              <a:gd name="connsiteY17" fmla="*/ 283 h 3112311"/>
              <a:gd name="connsiteX18" fmla="*/ 1987087 w 5277726"/>
              <a:gd name="connsiteY18" fmla="*/ 800383 h 311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277726" h="3112311">
                <a:moveTo>
                  <a:pt x="1987087" y="800383"/>
                </a:moveTo>
                <a:cubicBezTo>
                  <a:pt x="1758487" y="903571"/>
                  <a:pt x="1469562" y="592421"/>
                  <a:pt x="1310812" y="619408"/>
                </a:cubicBezTo>
                <a:cubicBezTo>
                  <a:pt x="1152062" y="646395"/>
                  <a:pt x="1053637" y="843246"/>
                  <a:pt x="1034587" y="962308"/>
                </a:cubicBezTo>
                <a:cubicBezTo>
                  <a:pt x="1015537" y="1081371"/>
                  <a:pt x="1215562" y="1219483"/>
                  <a:pt x="1196512" y="1333783"/>
                </a:cubicBezTo>
                <a:cubicBezTo>
                  <a:pt x="1177462" y="1448083"/>
                  <a:pt x="1113962" y="1513170"/>
                  <a:pt x="920287" y="1648108"/>
                </a:cubicBezTo>
                <a:cubicBezTo>
                  <a:pt x="726612" y="1783046"/>
                  <a:pt x="148762" y="1954496"/>
                  <a:pt x="34462" y="2143408"/>
                </a:cubicBezTo>
                <a:cubicBezTo>
                  <a:pt x="-79838" y="2332320"/>
                  <a:pt x="117012" y="2692683"/>
                  <a:pt x="234487" y="2781583"/>
                </a:cubicBezTo>
                <a:cubicBezTo>
                  <a:pt x="351962" y="2870483"/>
                  <a:pt x="617074" y="2632358"/>
                  <a:pt x="739312" y="2676808"/>
                </a:cubicBezTo>
                <a:cubicBezTo>
                  <a:pt x="861549" y="2721258"/>
                  <a:pt x="850437" y="2978433"/>
                  <a:pt x="967912" y="3048283"/>
                </a:cubicBezTo>
                <a:cubicBezTo>
                  <a:pt x="1085387" y="3118133"/>
                  <a:pt x="1444162" y="3095908"/>
                  <a:pt x="1444162" y="3095908"/>
                </a:cubicBezTo>
                <a:cubicBezTo>
                  <a:pt x="1910887" y="3099083"/>
                  <a:pt x="3339637" y="3145120"/>
                  <a:pt x="3768262" y="3067333"/>
                </a:cubicBezTo>
                <a:cubicBezTo>
                  <a:pt x="4196887" y="2989546"/>
                  <a:pt x="3820650" y="2659346"/>
                  <a:pt x="4015912" y="2629183"/>
                </a:cubicBezTo>
                <a:cubicBezTo>
                  <a:pt x="4211175" y="2599021"/>
                  <a:pt x="4735050" y="2973671"/>
                  <a:pt x="4939837" y="2886358"/>
                </a:cubicBezTo>
                <a:cubicBezTo>
                  <a:pt x="5144625" y="2799046"/>
                  <a:pt x="5362112" y="2316445"/>
                  <a:pt x="5244637" y="2105308"/>
                </a:cubicBezTo>
                <a:cubicBezTo>
                  <a:pt x="5127162" y="1894171"/>
                  <a:pt x="4401675" y="1800508"/>
                  <a:pt x="4234987" y="1619533"/>
                </a:cubicBezTo>
                <a:cubicBezTo>
                  <a:pt x="4068300" y="1438558"/>
                  <a:pt x="4296899" y="1175033"/>
                  <a:pt x="4244512" y="1019458"/>
                </a:cubicBezTo>
                <a:cubicBezTo>
                  <a:pt x="4192125" y="863883"/>
                  <a:pt x="4181012" y="855945"/>
                  <a:pt x="3920662" y="686083"/>
                </a:cubicBezTo>
                <a:cubicBezTo>
                  <a:pt x="3660312" y="516221"/>
                  <a:pt x="2999912" y="-14005"/>
                  <a:pt x="2682412" y="283"/>
                </a:cubicBezTo>
                <a:cubicBezTo>
                  <a:pt x="2364912" y="14570"/>
                  <a:pt x="2215687" y="697195"/>
                  <a:pt x="1987087" y="800383"/>
                </a:cubicBezTo>
                <a:close/>
              </a:path>
            </a:pathLst>
          </a:cu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12" name="Picture 11">
            <a:extLst>
              <a:ext uri="{FF2B5EF4-FFF2-40B4-BE49-F238E27FC236}">
                <a16:creationId xmlns:a16="http://schemas.microsoft.com/office/drawing/2014/main" xmlns="" id="{7920DD6B-0643-4397-91CB-CCD863D4C330}"/>
              </a:ext>
            </a:extLst>
          </p:cNvPr>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99369" y="5755441"/>
            <a:ext cx="502920" cy="48577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xmlns="" id="{31E037B1-2E25-4434-9251-8F8B95C55232}"/>
              </a:ext>
            </a:extLst>
          </p:cNvPr>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17597" y="5731748"/>
            <a:ext cx="502920" cy="48577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xmlns="" id="{2D43C806-61AB-4904-832E-F712F8347EC5}"/>
              </a:ext>
            </a:extLst>
          </p:cNvPr>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15434" y="5506080"/>
            <a:ext cx="537845" cy="52197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xmlns="" id="{AA8A5D8E-D1F9-4631-82A0-C9B8B1FCCBA3}"/>
              </a:ext>
            </a:extLst>
          </p:cNvPr>
          <p:cNvPicPr/>
          <p:nvPr/>
        </p:nvPicPr>
        <p:blipFill>
          <a:blip r:embed="rId6"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361192" y="5895512"/>
            <a:ext cx="508000" cy="49022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xmlns="" id="{71B8F554-1929-4DE6-8AA7-C64818C51888}"/>
              </a:ext>
            </a:extLst>
          </p:cNvPr>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422274" y="2439886"/>
            <a:ext cx="502920" cy="48514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xmlns="" id="{5F23F018-ED4E-45F0-B695-5DD5319F9736}"/>
              </a:ext>
            </a:extLst>
          </p:cNvPr>
          <p:cNvPicPr/>
          <p:nvPr/>
        </p:nvPicPr>
        <p:blipFill>
          <a:blip r:embed="rId8"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75159" y="1284402"/>
            <a:ext cx="539115" cy="520065"/>
          </a:xfrm>
          <a:prstGeom prst="rect">
            <a:avLst/>
          </a:prstGeom>
          <a:noFill/>
          <a:extLst/>
        </p:spPr>
      </p:pic>
      <p:pic>
        <p:nvPicPr>
          <p:cNvPr id="18" name="Picture 17">
            <a:extLst>
              <a:ext uri="{FF2B5EF4-FFF2-40B4-BE49-F238E27FC236}">
                <a16:creationId xmlns:a16="http://schemas.microsoft.com/office/drawing/2014/main" xmlns="" id="{8BF40AD1-0332-4CBF-9C0B-EFA743D82F3E}"/>
              </a:ext>
            </a:extLst>
          </p:cNvPr>
          <p:cNvPicPr/>
          <p:nvPr/>
        </p:nvPicPr>
        <p:blipFill>
          <a:blip r:embed="rId9"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23067" y="1293965"/>
            <a:ext cx="532765" cy="511175"/>
          </a:xfrm>
          <a:prstGeom prst="rect">
            <a:avLst/>
          </a:prstGeom>
          <a:noFill/>
          <a:extLst/>
        </p:spPr>
      </p:pic>
      <p:pic>
        <p:nvPicPr>
          <p:cNvPr id="19" name="Picture 18">
            <a:extLst>
              <a:ext uri="{FF2B5EF4-FFF2-40B4-BE49-F238E27FC236}">
                <a16:creationId xmlns:a16="http://schemas.microsoft.com/office/drawing/2014/main" xmlns="" id="{CB29E33F-12C8-4885-A109-32096935CD2B}"/>
              </a:ext>
            </a:extLst>
          </p:cNvPr>
          <p:cNvPicPr/>
          <p:nvPr/>
        </p:nvPicPr>
        <p:blipFill>
          <a:blip r:embed="rId10"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72460" y="1549700"/>
            <a:ext cx="554355" cy="539750"/>
          </a:xfrm>
          <a:prstGeom prst="rect">
            <a:avLst/>
          </a:prstGeom>
          <a:noFill/>
          <a:extLst/>
        </p:spPr>
      </p:pic>
      <p:pic>
        <p:nvPicPr>
          <p:cNvPr id="22" name="Picture 21">
            <a:extLst>
              <a:ext uri="{FF2B5EF4-FFF2-40B4-BE49-F238E27FC236}">
                <a16:creationId xmlns:a16="http://schemas.microsoft.com/office/drawing/2014/main" xmlns="" id="{11A38129-2BE3-4358-85E4-A0ED4372F5E9}"/>
              </a:ext>
            </a:extLst>
          </p:cNvPr>
          <p:cNvPicPr/>
          <p:nvPr/>
        </p:nvPicPr>
        <p:blipFill>
          <a:blip r:embed="rId11"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643213" y="2324211"/>
            <a:ext cx="528320" cy="509270"/>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xmlns="" id="{F49E1835-139F-4A7C-BA8D-90B3B0FB8D91}"/>
              </a:ext>
            </a:extLst>
          </p:cNvPr>
          <p:cNvPicPr/>
          <p:nvPr/>
        </p:nvPicPr>
        <p:blipFill>
          <a:blip r:embed="rId1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22260" y="1317772"/>
            <a:ext cx="528320" cy="509270"/>
          </a:xfrm>
          <a:prstGeom prst="rect">
            <a:avLst/>
          </a:prstGeom>
          <a:noFill/>
          <a:extLst/>
        </p:spPr>
      </p:pic>
      <p:sp>
        <p:nvSpPr>
          <p:cNvPr id="24" name="Rectangle 25">
            <a:extLst>
              <a:ext uri="{FF2B5EF4-FFF2-40B4-BE49-F238E27FC236}">
                <a16:creationId xmlns:a16="http://schemas.microsoft.com/office/drawing/2014/main" xmlns="" id="{087C0935-2EF2-4FEF-AA3F-DCDA94D7A8BF}"/>
              </a:ext>
            </a:extLst>
          </p:cNvPr>
          <p:cNvSpPr>
            <a:spLocks noChangeArrowheads="1"/>
          </p:cNvSpPr>
          <p:nvPr/>
        </p:nvSpPr>
        <p:spPr bwMode="auto">
          <a:xfrm rot="20270255">
            <a:off x="1718030" y="2722207"/>
            <a:ext cx="201397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18.1</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Where you process personal data, you must comply with applicable legislation and our instructions.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Rectangle 26">
            <a:extLst>
              <a:ext uri="{FF2B5EF4-FFF2-40B4-BE49-F238E27FC236}">
                <a16:creationId xmlns:a16="http://schemas.microsoft.com/office/drawing/2014/main" xmlns="" id="{56C2DD54-F791-4942-8F6E-8EC207F506B7}"/>
              </a:ext>
            </a:extLst>
          </p:cNvPr>
          <p:cNvSpPr>
            <a:spLocks noChangeArrowheads="1"/>
          </p:cNvSpPr>
          <p:nvPr/>
        </p:nvSpPr>
        <p:spPr bwMode="auto">
          <a:xfrm rot="665259">
            <a:off x="102685" y="686059"/>
            <a:ext cx="3285708"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20.2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not engage in acts of bribery or corruption contrary to law. You must have appropriate policies and processes in place to ensure no bribery or corruption occurs. You must notify us if you become aware of bribery or corruption by your staff.</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6" name="Rectangle 27">
            <a:extLst>
              <a:ext uri="{FF2B5EF4-FFF2-40B4-BE49-F238E27FC236}">
                <a16:creationId xmlns:a16="http://schemas.microsoft.com/office/drawing/2014/main" xmlns="" id="{885277F2-8566-413A-8272-A757ACCD7D10}"/>
              </a:ext>
            </a:extLst>
          </p:cNvPr>
          <p:cNvSpPr>
            <a:spLocks noChangeArrowheads="1"/>
          </p:cNvSpPr>
          <p:nvPr/>
        </p:nvSpPr>
        <p:spPr bwMode="auto">
          <a:xfrm rot="1188809">
            <a:off x="3027735" y="322199"/>
            <a:ext cx="2038278"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19.1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All information supplied to you by us is confidential. You may not use our name or brand in advertising or otherwise.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Rectangle 30">
            <a:extLst>
              <a:ext uri="{FF2B5EF4-FFF2-40B4-BE49-F238E27FC236}">
                <a16:creationId xmlns:a16="http://schemas.microsoft.com/office/drawing/2014/main" xmlns="" id="{CAB0568B-F57A-4BBB-ABA5-257DB590A028}"/>
              </a:ext>
            </a:extLst>
          </p:cNvPr>
          <p:cNvSpPr>
            <a:spLocks noChangeArrowheads="1"/>
          </p:cNvSpPr>
          <p:nvPr/>
        </p:nvSpPr>
        <p:spPr bwMode="auto">
          <a:xfrm rot="-385884">
            <a:off x="6820322" y="491818"/>
            <a:ext cx="3533775"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eaLnBrk="0" hangingPunct="0">
              <a:tabLst>
                <a:tab pos="228600" algn="l"/>
                <a:tab pos="457200" algn="l"/>
              </a:tabLst>
              <a:defRPr>
                <a:solidFill>
                  <a:schemeClr val="tx1"/>
                </a:solidFill>
                <a:latin typeface="Arial" panose="020B0604020202020204" pitchFamily="34" charset="0"/>
              </a:defRPr>
            </a:lvl1pPr>
            <a:lvl2pPr eaLnBrk="0" hangingPunct="0">
              <a:tabLst>
                <a:tab pos="228600" algn="l"/>
                <a:tab pos="457200" algn="l"/>
              </a:tabLst>
              <a:defRPr>
                <a:solidFill>
                  <a:schemeClr val="tx1"/>
                </a:solidFill>
                <a:latin typeface="Arial" panose="020B0604020202020204" pitchFamily="34" charset="0"/>
              </a:defRPr>
            </a:lvl2pPr>
            <a:lvl3pPr eaLnBrk="0" hangingPunct="0">
              <a:tabLst>
                <a:tab pos="228600" algn="l"/>
                <a:tab pos="457200" algn="l"/>
              </a:tabLst>
              <a:defRPr>
                <a:solidFill>
                  <a:schemeClr val="tx1"/>
                </a:solidFill>
                <a:latin typeface="Arial" panose="020B0604020202020204" pitchFamily="34" charset="0"/>
              </a:defRPr>
            </a:lvl3pPr>
            <a:lvl4pPr eaLnBrk="0" hangingPunct="0">
              <a:tabLst>
                <a:tab pos="228600" algn="l"/>
                <a:tab pos="457200" algn="l"/>
              </a:tabLst>
              <a:defRPr>
                <a:solidFill>
                  <a:schemeClr val="tx1"/>
                </a:solidFill>
                <a:latin typeface="Arial" panose="020B0604020202020204" pitchFamily="34" charset="0"/>
              </a:defRPr>
            </a:lvl4pPr>
            <a:lvl5pPr eaLnBrk="0" hangingPunct="0">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11.1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warrant that you are fully experienced, qualified, equipped,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organised</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and financed to perform your obligations under the contract and that:</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228600" algn="l"/>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goods will be of satisfactory quality and fit for their purpose; and will comply with all statutory and similar requirements; or</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228600" algn="l"/>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services will be performed by appropriately qualified and trained personnel, with due care and diligence and to such high standards of quality as it is reasonable for us to expect in all circumstances; and will comply with all statutory and similar requirements.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8" name="Rectangle 23">
            <a:extLst>
              <a:ext uri="{FF2B5EF4-FFF2-40B4-BE49-F238E27FC236}">
                <a16:creationId xmlns:a16="http://schemas.microsoft.com/office/drawing/2014/main" xmlns="" id="{4E280921-D61C-4FE8-9078-E990D4EE2795}"/>
              </a:ext>
            </a:extLst>
          </p:cNvPr>
          <p:cNvSpPr>
            <a:spLocks noChangeArrowheads="1"/>
          </p:cNvSpPr>
          <p:nvPr/>
        </p:nvSpPr>
        <p:spPr bwMode="auto">
          <a:xfrm rot="620528">
            <a:off x="5092934" y="286021"/>
            <a:ext cx="1619250"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10.1</a:t>
            </a:r>
            <a:r>
              <a:rPr kumimoji="0" lang="en-US" altLang="en-US" sz="1100" b="0" i="0" u="none" strike="noStrike" cap="none" normalizeH="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premises provided by us may only be used for providing the services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 name="Rectangle 6">
            <a:extLst>
              <a:ext uri="{FF2B5EF4-FFF2-40B4-BE49-F238E27FC236}">
                <a16:creationId xmlns:a16="http://schemas.microsoft.com/office/drawing/2014/main" xmlns="" id="{F5DAAF20-7643-4FD2-B418-DB779E5CC003}"/>
              </a:ext>
            </a:extLst>
          </p:cNvPr>
          <p:cNvSpPr>
            <a:spLocks noChangeArrowheads="1"/>
          </p:cNvSpPr>
          <p:nvPr/>
        </p:nvSpPr>
        <p:spPr bwMode="auto">
          <a:xfrm rot="985049">
            <a:off x="3081046" y="5933354"/>
            <a:ext cx="134302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21.4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No third parties have rights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1" name="Rectangle 7">
            <a:extLst>
              <a:ext uri="{FF2B5EF4-FFF2-40B4-BE49-F238E27FC236}">
                <a16:creationId xmlns:a16="http://schemas.microsoft.com/office/drawing/2014/main" xmlns="" id="{C24588CB-3C7A-4862-965F-E10D10E6B951}"/>
              </a:ext>
            </a:extLst>
          </p:cNvPr>
          <p:cNvSpPr>
            <a:spLocks noChangeArrowheads="1"/>
          </p:cNvSpPr>
          <p:nvPr/>
        </p:nvSpPr>
        <p:spPr bwMode="auto">
          <a:xfrm rot="-1688735">
            <a:off x="209323" y="6076263"/>
            <a:ext cx="1109663"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100" dirty="0">
                <a:solidFill>
                  <a:schemeClr val="accent1">
                    <a:lumMod val="50000"/>
                  </a:schemeClr>
                </a:solidFill>
                <a:latin typeface="Calibri" panose="020F0502020204030204" pitchFamily="34" charset="0"/>
                <a:ea typeface="DengXian" panose="02010600030101010101" pitchFamily="2" charset="-122"/>
                <a:cs typeface="Calibri" panose="020F0502020204030204" pitchFamily="34" charset="0"/>
              </a:rPr>
              <a:t>6</a:t>
            </a: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We will pay invoices within 30 days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2" name="Picture 31">
            <a:extLst>
              <a:ext uri="{FF2B5EF4-FFF2-40B4-BE49-F238E27FC236}">
                <a16:creationId xmlns:a16="http://schemas.microsoft.com/office/drawing/2014/main" xmlns="" id="{1C82D3C9-EA0E-435B-B255-D909728530BC}"/>
              </a:ext>
            </a:extLst>
          </p:cNvPr>
          <p:cNvPicPr/>
          <p:nvPr/>
        </p:nvPicPr>
        <p:blipFill>
          <a:blip r:embed="rId7"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rot="21406978">
            <a:off x="1719093" y="4817818"/>
            <a:ext cx="502920" cy="485775"/>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32">
            <a:extLst>
              <a:ext uri="{FF2B5EF4-FFF2-40B4-BE49-F238E27FC236}">
                <a16:creationId xmlns:a16="http://schemas.microsoft.com/office/drawing/2014/main" xmlns="" id="{5F25BAFE-695A-4505-871A-E5C0B58F5ADE}"/>
              </a:ext>
            </a:extLst>
          </p:cNvPr>
          <p:cNvPicPr/>
          <p:nvPr/>
        </p:nvPicPr>
        <p:blipFill>
          <a:blip r:embed="rId1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515053" y="4676827"/>
            <a:ext cx="528320" cy="509270"/>
          </a:xfrm>
          <a:prstGeom prst="rect">
            <a:avLst/>
          </a:prstGeom>
          <a:noFill/>
          <a:extLst>
            <a:ext uri="{909E8E84-426E-40DD-AFC4-6F175D3DCCD1}">
              <a14:hiddenFill xmlns:a14="http://schemas.microsoft.com/office/drawing/2010/main">
                <a:solidFill>
                  <a:srgbClr val="FFFFFF"/>
                </a:solidFill>
              </a14:hiddenFill>
            </a:ext>
          </a:extLst>
        </p:spPr>
      </p:pic>
      <p:sp>
        <p:nvSpPr>
          <p:cNvPr id="34" name="Rectangle 11">
            <a:extLst>
              <a:ext uri="{FF2B5EF4-FFF2-40B4-BE49-F238E27FC236}">
                <a16:creationId xmlns:a16="http://schemas.microsoft.com/office/drawing/2014/main" xmlns="" id="{EF7DC785-106F-497C-A12E-32EFDABAEA7F}"/>
              </a:ext>
            </a:extLst>
          </p:cNvPr>
          <p:cNvSpPr>
            <a:spLocks noChangeArrowheads="1"/>
          </p:cNvSpPr>
          <p:nvPr/>
        </p:nvSpPr>
        <p:spPr bwMode="auto">
          <a:xfrm rot="-172980">
            <a:off x="1493546" y="6366741"/>
            <a:ext cx="154622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16.3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IP created in connection with this contract belongs to us.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5" name="Picture 34">
            <a:extLst>
              <a:ext uri="{FF2B5EF4-FFF2-40B4-BE49-F238E27FC236}">
                <a16:creationId xmlns:a16="http://schemas.microsoft.com/office/drawing/2014/main" xmlns="" id="{6C7DA75E-8EE4-4DE7-B3DC-7D452CD034C6}"/>
              </a:ext>
            </a:extLst>
          </p:cNvPr>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008045" y="5863866"/>
            <a:ext cx="537845" cy="521970"/>
          </a:xfrm>
          <a:prstGeom prst="rect">
            <a:avLst/>
          </a:prstGeom>
          <a:noFill/>
          <a:extLst>
            <a:ext uri="{909E8E84-426E-40DD-AFC4-6F175D3DCCD1}">
              <a14:hiddenFill xmlns:a14="http://schemas.microsoft.com/office/drawing/2010/main">
                <a:solidFill>
                  <a:srgbClr val="FFFFFF"/>
                </a:solidFill>
              </a14:hiddenFill>
            </a:ext>
          </a:extLst>
        </p:spPr>
      </p:pic>
      <p:sp>
        <p:nvSpPr>
          <p:cNvPr id="37" name="Rectangle 31">
            <a:extLst>
              <a:ext uri="{FF2B5EF4-FFF2-40B4-BE49-F238E27FC236}">
                <a16:creationId xmlns:a16="http://schemas.microsoft.com/office/drawing/2014/main" xmlns="" id="{123DCFE0-366A-4ED3-B61C-821A108F944B}"/>
              </a:ext>
            </a:extLst>
          </p:cNvPr>
          <p:cNvSpPr>
            <a:spLocks noChangeArrowheads="1"/>
          </p:cNvSpPr>
          <p:nvPr/>
        </p:nvSpPr>
        <p:spPr bwMode="auto">
          <a:xfrm rot="-1434543">
            <a:off x="5132775" y="5864510"/>
            <a:ext cx="144462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16.1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Pre-existing IP belongs to the pre-existing owner.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8" name="Rectangle 30">
            <a:extLst>
              <a:ext uri="{FF2B5EF4-FFF2-40B4-BE49-F238E27FC236}">
                <a16:creationId xmlns:a16="http://schemas.microsoft.com/office/drawing/2014/main" xmlns="" id="{3F53D6AE-7BAE-4BFD-8104-F2924E0AE115}"/>
              </a:ext>
            </a:extLst>
          </p:cNvPr>
          <p:cNvSpPr>
            <a:spLocks noChangeArrowheads="1"/>
          </p:cNvSpPr>
          <p:nvPr/>
        </p:nvSpPr>
        <p:spPr bwMode="auto">
          <a:xfrm>
            <a:off x="6102784" y="6395549"/>
            <a:ext cx="308610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21.2</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This contract does not create a partnership between the parties nor provide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authorisation</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for either party to act on behalf of the other party.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9" name="Picture 38">
            <a:extLst>
              <a:ext uri="{FF2B5EF4-FFF2-40B4-BE49-F238E27FC236}">
                <a16:creationId xmlns:a16="http://schemas.microsoft.com/office/drawing/2014/main" xmlns="" id="{65206225-C63B-4B08-A005-EC87F6C9E139}"/>
              </a:ext>
            </a:extLst>
          </p:cNvPr>
          <p:cNvPicPr/>
          <p:nvPr/>
        </p:nvPicPr>
        <p:blipFill>
          <a:blip r:embed="rId14"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4177" y="4627793"/>
            <a:ext cx="508000" cy="490220"/>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39">
            <a:extLst>
              <a:ext uri="{FF2B5EF4-FFF2-40B4-BE49-F238E27FC236}">
                <a16:creationId xmlns:a16="http://schemas.microsoft.com/office/drawing/2014/main" xmlns="" id="{B71880CC-D81D-442F-924F-B53A9B95A945}"/>
              </a:ext>
            </a:extLst>
          </p:cNvPr>
          <p:cNvPicPr/>
          <p:nvPr/>
        </p:nvPicPr>
        <p:blipFill>
          <a:blip r:embed="rId15"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45494" y="2273199"/>
            <a:ext cx="502920" cy="488950"/>
          </a:xfrm>
          <a:prstGeom prst="rect">
            <a:avLst/>
          </a:prstGeom>
          <a:noFill/>
          <a:extLst/>
        </p:spPr>
      </p:pic>
      <p:sp>
        <p:nvSpPr>
          <p:cNvPr id="41" name="Rectangle 27">
            <a:extLst>
              <a:ext uri="{FF2B5EF4-FFF2-40B4-BE49-F238E27FC236}">
                <a16:creationId xmlns:a16="http://schemas.microsoft.com/office/drawing/2014/main" xmlns="" id="{AF3330E0-59A9-458F-8FC7-C8696722EEDA}"/>
              </a:ext>
            </a:extLst>
          </p:cNvPr>
          <p:cNvSpPr>
            <a:spLocks noChangeArrowheads="1"/>
          </p:cNvSpPr>
          <p:nvPr/>
        </p:nvSpPr>
        <p:spPr bwMode="auto">
          <a:xfrm rot="241480">
            <a:off x="3597975" y="2943534"/>
            <a:ext cx="157588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9.1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are responsible for damage of any goods until they are delivered to us.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2" name="Rectangle 4">
            <a:extLst>
              <a:ext uri="{FF2B5EF4-FFF2-40B4-BE49-F238E27FC236}">
                <a16:creationId xmlns:a16="http://schemas.microsoft.com/office/drawing/2014/main" xmlns="" id="{B46299F9-5FED-468B-BAD8-0B11659FB0F2}"/>
              </a:ext>
            </a:extLst>
          </p:cNvPr>
          <p:cNvSpPr>
            <a:spLocks noChangeArrowheads="1"/>
          </p:cNvSpPr>
          <p:nvPr/>
        </p:nvSpPr>
        <p:spPr bwMode="auto">
          <a:xfrm rot="20746491">
            <a:off x="137921" y="4389465"/>
            <a:ext cx="2314576"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12.2</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If goods/services are not in line with the contract, then we can require you to repair or replace them.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3" name="Rectangle 25">
            <a:extLst>
              <a:ext uri="{FF2B5EF4-FFF2-40B4-BE49-F238E27FC236}">
                <a16:creationId xmlns:a16="http://schemas.microsoft.com/office/drawing/2014/main" xmlns="" id="{16230241-5D59-4D3F-BD3C-1B5C38FB84C9}"/>
              </a:ext>
            </a:extLst>
          </p:cNvPr>
          <p:cNvSpPr>
            <a:spLocks noChangeArrowheads="1"/>
          </p:cNvSpPr>
          <p:nvPr/>
        </p:nvSpPr>
        <p:spPr bwMode="auto">
          <a:xfrm rot="1295124">
            <a:off x="8354321" y="5709447"/>
            <a:ext cx="2214046"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21.1</a:t>
            </a:r>
            <a:r>
              <a:rPr kumimoji="0" lang="en-US" altLang="en-US" sz="1100" b="0" i="0" u="none" strike="noStrike" cap="none" normalizeH="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Any waivers of rights under this contract must be in writing and only apply to the other party and under the circumstances given.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4" name="Picture 43">
            <a:extLst>
              <a:ext uri="{FF2B5EF4-FFF2-40B4-BE49-F238E27FC236}">
                <a16:creationId xmlns:a16="http://schemas.microsoft.com/office/drawing/2014/main" xmlns="" id="{953647A4-588E-446E-9228-518AD39E3455}"/>
              </a:ext>
            </a:extLst>
          </p:cNvPr>
          <p:cNvPicPr/>
          <p:nvPr/>
        </p:nvPicPr>
        <p:blipFill>
          <a:blip r:embed="rId16"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97125" y="5277507"/>
            <a:ext cx="511175" cy="490220"/>
          </a:xfrm>
          <a:prstGeom prst="rect">
            <a:avLst/>
          </a:prstGeom>
          <a:noFill/>
          <a:extLst/>
        </p:spPr>
      </p:pic>
      <p:sp>
        <p:nvSpPr>
          <p:cNvPr id="45" name="Rectangle 106">
            <a:extLst>
              <a:ext uri="{FF2B5EF4-FFF2-40B4-BE49-F238E27FC236}">
                <a16:creationId xmlns:a16="http://schemas.microsoft.com/office/drawing/2014/main" xmlns="" id="{3CCE3483-50A7-40AA-880E-6E1AAFDC1B34}"/>
              </a:ext>
            </a:extLst>
          </p:cNvPr>
          <p:cNvSpPr>
            <a:spLocks noChangeArrowheads="1"/>
          </p:cNvSpPr>
          <p:nvPr/>
        </p:nvSpPr>
        <p:spPr bwMode="auto">
          <a:xfrm rot="685352">
            <a:off x="3066625" y="4497640"/>
            <a:ext cx="242009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en-US" altLang="en-US" sz="1100" b="0" i="0" u="none" strike="noStrike" cap="none" normalizeH="0" baseline="0" dirty="0">
                <a:ln>
                  <a:noFill/>
                </a:ln>
                <a:solidFill>
                  <a:schemeClr val="accent1">
                    <a:lumMod val="50000"/>
                  </a:schemeClr>
                </a:solidFill>
                <a:effectLst/>
                <a:latin typeface="Calibri" panose="020F0502020204030204" pitchFamily="34" charset="0"/>
                <a:ea typeface="DengXian" panose="02010600030101010101" pitchFamily="2" charset="-122"/>
                <a:cs typeface="Calibri" panose="020F0502020204030204" pitchFamily="34" charset="0"/>
              </a:rPr>
              <a:t>15.1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We can terminate the contract immediately if:</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breach the contract and do not remedy it within 14 days</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Your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organisation</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is wound up</a:t>
            </a:r>
            <a:endParaRPr kumimoji="0" lang="en-US" altLang="en-US" sz="1200" b="0" i="0" u="none" strike="noStrike" cap="none" normalizeH="0" baseline="0" dirty="0">
              <a:ln>
                <a:noFill/>
              </a:ln>
              <a:solidFill>
                <a:schemeClr val="tx1"/>
              </a:solidFill>
              <a:effectLst/>
              <a:latin typeface="Times New Roman" panose="02020603050405020304" pitchFamily="18" charset="0"/>
              <a:ea typeface="DengXian" panose="02010600030101010101" pitchFamily="2" charset="-122"/>
              <a:cs typeface="Times New Roman" panose="02020603050405020304" pitchFamily="18"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attempt to assign your rights or obligations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6" name="Picture 45">
            <a:extLst>
              <a:ext uri="{FF2B5EF4-FFF2-40B4-BE49-F238E27FC236}">
                <a16:creationId xmlns:a16="http://schemas.microsoft.com/office/drawing/2014/main" xmlns="" id="{ED6949B3-506C-4199-B6A7-C5EDE5EFA654}"/>
              </a:ext>
            </a:extLst>
          </p:cNvPr>
          <p:cNvPicPr/>
          <p:nvPr/>
        </p:nvPicPr>
        <p:blipFill>
          <a:blip r:embed="rId1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81249" y="1948964"/>
            <a:ext cx="537845" cy="510540"/>
          </a:xfrm>
          <a:prstGeom prst="rect">
            <a:avLst/>
          </a:prstGeom>
          <a:noFill/>
          <a:extLst/>
        </p:spPr>
      </p:pic>
      <p:sp>
        <p:nvSpPr>
          <p:cNvPr id="47" name="Rectangle 24">
            <a:extLst>
              <a:ext uri="{FF2B5EF4-FFF2-40B4-BE49-F238E27FC236}">
                <a16:creationId xmlns:a16="http://schemas.microsoft.com/office/drawing/2014/main" xmlns="" id="{0589FA22-BB63-49FB-9EC7-B0C415CD03C1}"/>
              </a:ext>
            </a:extLst>
          </p:cNvPr>
          <p:cNvSpPr>
            <a:spLocks noChangeArrowheads="1"/>
          </p:cNvSpPr>
          <p:nvPr/>
        </p:nvSpPr>
        <p:spPr bwMode="auto">
          <a:xfrm rot="20823558">
            <a:off x="538699" y="2044836"/>
            <a:ext cx="254645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17.1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not be placed in a position where there is a conflict between your duties under this contract and your financial or personal interests.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 name="Rectangle 21">
            <a:extLst>
              <a:ext uri="{FF2B5EF4-FFF2-40B4-BE49-F238E27FC236}">
                <a16:creationId xmlns:a16="http://schemas.microsoft.com/office/drawing/2014/main" xmlns="" id="{BE0FA4B3-5B6F-4ADB-A95D-1C53C04B2804}"/>
              </a:ext>
            </a:extLst>
          </p:cNvPr>
          <p:cNvSpPr>
            <a:spLocks noChangeArrowheads="1"/>
          </p:cNvSpPr>
          <p:nvPr/>
        </p:nvSpPr>
        <p:spPr bwMode="auto">
          <a:xfrm rot="1894340">
            <a:off x="7574810" y="4419370"/>
            <a:ext cx="203993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C00000"/>
                </a:solidFill>
                <a:effectLst/>
                <a:latin typeface="Calibri" panose="020F0502020204030204" pitchFamily="34" charset="0"/>
                <a:ea typeface="DengXian" panose="02010600030101010101" pitchFamily="2" charset="-122"/>
                <a:cs typeface="Calibri" panose="020F0502020204030204" pitchFamily="34" charset="0"/>
              </a:rPr>
              <a:t>14.1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Neither party is liable for breach of this contract due to activities beyond their reasonable control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3" name="Rectangle 15">
            <a:extLst>
              <a:ext uri="{FF2B5EF4-FFF2-40B4-BE49-F238E27FC236}">
                <a16:creationId xmlns:a16="http://schemas.microsoft.com/office/drawing/2014/main" xmlns="" id="{ABA798E8-E497-4B67-A2D5-C92A346BE531}"/>
              </a:ext>
            </a:extLst>
          </p:cNvPr>
          <p:cNvSpPr>
            <a:spLocks noChangeArrowheads="1"/>
          </p:cNvSpPr>
          <p:nvPr/>
        </p:nvSpPr>
        <p:spPr bwMode="auto">
          <a:xfrm rot="1965209">
            <a:off x="5187299" y="3156040"/>
            <a:ext cx="212248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18.2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protect against </a:t>
            </a:r>
            <a:r>
              <a:rPr kumimoji="0" lang="en-US" altLang="en-US" sz="1100" b="0" i="0" u="none" strike="noStrike" cap="none" normalizeH="0" baseline="0" dirty="0" err="1">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unauthorised</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 or unlawful processing, and against accidental loss or destruction, of our data.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54" name="Picture 53">
            <a:extLst>
              <a:ext uri="{FF2B5EF4-FFF2-40B4-BE49-F238E27FC236}">
                <a16:creationId xmlns:a16="http://schemas.microsoft.com/office/drawing/2014/main" xmlns="" id="{5EAA9C43-BDAE-416D-9943-0C759C4E4A8C}"/>
              </a:ext>
            </a:extLst>
          </p:cNvPr>
          <p:cNvPicPr/>
          <p:nvPr/>
        </p:nvPicPr>
        <p:blipFill>
          <a:blip r:embed="rId18"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139668" y="2395045"/>
            <a:ext cx="528320" cy="509270"/>
          </a:xfrm>
          <a:prstGeom prst="rect">
            <a:avLst/>
          </a:prstGeom>
          <a:noFill/>
          <a:ln>
            <a:noFill/>
          </a:ln>
        </p:spPr>
      </p:pic>
      <p:sp>
        <p:nvSpPr>
          <p:cNvPr id="55" name="Rectangle 31">
            <a:extLst>
              <a:ext uri="{FF2B5EF4-FFF2-40B4-BE49-F238E27FC236}">
                <a16:creationId xmlns:a16="http://schemas.microsoft.com/office/drawing/2014/main" xmlns="" id="{BB17A26E-743C-46EE-95E3-EBAB888152C7}"/>
              </a:ext>
            </a:extLst>
          </p:cNvPr>
          <p:cNvSpPr>
            <a:spLocks noChangeArrowheads="1"/>
          </p:cNvSpPr>
          <p:nvPr/>
        </p:nvSpPr>
        <p:spPr bwMode="auto">
          <a:xfrm rot="1621646">
            <a:off x="6293416" y="2713598"/>
            <a:ext cx="182245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accent3">
                    <a:lumMod val="75000"/>
                  </a:schemeClr>
                </a:solidFill>
                <a:effectLst/>
                <a:latin typeface="Calibri" panose="020F0502020204030204" pitchFamily="34" charset="0"/>
                <a:ea typeface="DengXian" panose="02010600030101010101" pitchFamily="2" charset="-122"/>
                <a:cs typeface="Calibri" panose="020F0502020204030204" pitchFamily="34" charset="0"/>
              </a:rPr>
              <a:t>13.1 </a:t>
            </a:r>
            <a:r>
              <a:rPr kumimoji="0" lang="en-US" altLang="en-US" sz="1100" b="0" i="0" u="none" strike="noStrike" cap="none" normalizeH="0" baseline="0" dirty="0">
                <a:ln>
                  <a:noFill/>
                </a:ln>
                <a:solidFill>
                  <a:srgbClr val="000000"/>
                </a:solidFill>
                <a:effectLst/>
                <a:latin typeface="Calibri" panose="020F0502020204030204" pitchFamily="34" charset="0"/>
                <a:ea typeface="DengXian" panose="02010600030101010101" pitchFamily="2" charset="-122"/>
                <a:cs typeface="Calibri" panose="020F0502020204030204" pitchFamily="34" charset="0"/>
              </a:rPr>
              <a:t>You must always hold insurance against your liability under this contract.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3" name="Text Box 7">
            <a:extLst>
              <a:ext uri="{FF2B5EF4-FFF2-40B4-BE49-F238E27FC236}">
                <a16:creationId xmlns:a16="http://schemas.microsoft.com/office/drawing/2014/main" xmlns="" id="{1CEAE7D9-2D82-40D7-B5A3-C74C0875334B}"/>
              </a:ext>
            </a:extLst>
          </p:cNvPr>
          <p:cNvSpPr txBox="1">
            <a:spLocks noChangeArrowheads="1"/>
          </p:cNvSpPr>
          <p:nvPr/>
        </p:nvSpPr>
        <p:spPr bwMode="auto">
          <a:xfrm>
            <a:off x="3033215" y="3311657"/>
            <a:ext cx="531812"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T</a:t>
            </a:r>
            <a:endParaRPr kumimoji="0" lang="en-US" altLang="en-US" sz="3600" b="0" i="0" u="none" strike="noStrike" cap="none" normalizeH="0" baseline="0" dirty="0">
              <a:ln>
                <a:noFill/>
              </a:ln>
              <a:solidFill>
                <a:schemeClr val="accent1">
                  <a:lumMod val="50000"/>
                </a:schemeClr>
              </a:solidFill>
              <a:effectLst/>
              <a:latin typeface="+mj-lt"/>
              <a:cs typeface="Times New Roman" panose="02020603050405020304" pitchFamily="18" charset="0"/>
            </a:endParaRPr>
          </a:p>
        </p:txBody>
      </p:sp>
      <p:sp>
        <p:nvSpPr>
          <p:cNvPr id="64" name="Text Box 89">
            <a:extLst>
              <a:ext uri="{FF2B5EF4-FFF2-40B4-BE49-F238E27FC236}">
                <a16:creationId xmlns:a16="http://schemas.microsoft.com/office/drawing/2014/main" xmlns="" id="{892C29CB-C54C-4E7C-AE8B-0493A56878AC}"/>
              </a:ext>
            </a:extLst>
          </p:cNvPr>
          <p:cNvSpPr txBox="1">
            <a:spLocks noChangeArrowheads="1"/>
          </p:cNvSpPr>
          <p:nvPr/>
        </p:nvSpPr>
        <p:spPr bwMode="auto">
          <a:xfrm>
            <a:off x="8157685" y="3636478"/>
            <a:ext cx="5953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E</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65" name="Text Box 89">
            <a:extLst>
              <a:ext uri="{FF2B5EF4-FFF2-40B4-BE49-F238E27FC236}">
                <a16:creationId xmlns:a16="http://schemas.microsoft.com/office/drawing/2014/main" xmlns="" id="{EB95C120-2F28-429C-8510-AE488BF306D2}"/>
              </a:ext>
            </a:extLst>
          </p:cNvPr>
          <p:cNvSpPr txBox="1">
            <a:spLocks noChangeArrowheads="1"/>
          </p:cNvSpPr>
          <p:nvPr/>
        </p:nvSpPr>
        <p:spPr bwMode="auto">
          <a:xfrm>
            <a:off x="8536247" y="3843982"/>
            <a:ext cx="5953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chemeClr val="accent1">
                    <a:lumMod val="50000"/>
                  </a:schemeClr>
                </a:solidFill>
                <a:effectLst/>
                <a:latin typeface="+mj-lt"/>
                <a:ea typeface="DengXian" panose="02010600030101010101" pitchFamily="2" charset="-122"/>
                <a:cs typeface="Times New Roman" panose="02020603050405020304" pitchFamily="18" charset="0"/>
              </a:rPr>
              <a:t>E</a:t>
            </a:r>
            <a:endParaRPr kumimoji="0" lang="en-US" altLang="en-US" sz="3600" b="0" i="0" u="none" strike="noStrike" cap="none" normalizeH="0" baseline="0" dirty="0">
              <a:ln>
                <a:noFill/>
              </a:ln>
              <a:solidFill>
                <a:schemeClr val="accent1">
                  <a:lumMod val="50000"/>
                </a:schemeClr>
              </a:solidFill>
              <a:effectLst/>
              <a:latin typeface="+mj-lt"/>
            </a:endParaRPr>
          </a:p>
        </p:txBody>
      </p:sp>
      <p:sp>
        <p:nvSpPr>
          <p:cNvPr id="29" name="Rectangle 44">
            <a:extLst>
              <a:ext uri="{FF2B5EF4-FFF2-40B4-BE49-F238E27FC236}">
                <a16:creationId xmlns:a16="http://schemas.microsoft.com/office/drawing/2014/main" xmlns="" id="{350C9E3E-FC1C-48C8-B245-29A8E2C361E9}"/>
              </a:ext>
            </a:extLst>
          </p:cNvPr>
          <p:cNvSpPr>
            <a:spLocks noGrp="1" noChangeArrowheads="1"/>
          </p:cNvSpPr>
          <p:nvPr/>
        </p:nvSpPr>
        <p:spPr bwMode="auto">
          <a:xfrm rot="-547330">
            <a:off x="1492743" y="5260493"/>
            <a:ext cx="161824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rgbClr val="203864"/>
                </a:solidFill>
                <a:effectLst/>
                <a:latin typeface="Calibri" panose="020F0502020204030204" pitchFamily="34" charset="0"/>
                <a:ea typeface="DengXian Light" panose="02010600030101010101" pitchFamily="2" charset="-122"/>
                <a:cs typeface="Calibri" panose="020F0502020204030204" pitchFamily="34" charset="0"/>
              </a:rPr>
              <a:t>Our Rights and Obligations</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36" name="Rectangle 29">
            <a:extLst>
              <a:ext uri="{FF2B5EF4-FFF2-40B4-BE49-F238E27FC236}">
                <a16:creationId xmlns:a16="http://schemas.microsoft.com/office/drawing/2014/main" xmlns="" id="{1675F0F0-46D1-4B6D-BE67-342CFB347A1E}"/>
              </a:ext>
            </a:extLst>
          </p:cNvPr>
          <p:cNvSpPr>
            <a:spLocks noGrp="1" noChangeArrowheads="1"/>
          </p:cNvSpPr>
          <p:nvPr/>
        </p:nvSpPr>
        <p:spPr bwMode="auto">
          <a:xfrm rot="1629226">
            <a:off x="6274984" y="4987784"/>
            <a:ext cx="177236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accent6">
                    <a:lumMod val="75000"/>
                  </a:schemeClr>
                </a:solidFill>
                <a:effectLst/>
                <a:latin typeface="Calibri" panose="020F0502020204030204" pitchFamily="34" charset="0"/>
                <a:ea typeface="DengXian Light" panose="02010600030101010101" pitchFamily="2" charset="-122"/>
                <a:cs typeface="Calibri" panose="020F0502020204030204" pitchFamily="34" charset="0"/>
              </a:rPr>
              <a:t>Mutual Rights and Obligations</a:t>
            </a:r>
            <a:endParaRPr kumimoji="0" lang="en-US" altLang="en-US" sz="1800" b="0" i="0" u="none" strike="noStrike" cap="none" normalizeH="0" baseline="0" dirty="0">
              <a:ln>
                <a:noFill/>
              </a:ln>
              <a:solidFill>
                <a:schemeClr val="accent6">
                  <a:lumMod val="75000"/>
                </a:schemeClr>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4066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1250" tmFilter="0, 0; .2, .5; .8, .5; 1, 0"/>
                                        <p:tgtEl>
                                          <p:spTgt spid="21"/>
                                        </p:tgtEl>
                                      </p:cBhvr>
                                    </p:animEffect>
                                    <p:animScale>
                                      <p:cBhvr>
                                        <p:cTn id="7" dur="625" autoRev="1" fill="hold"/>
                                        <p:tgtEl>
                                          <p:spTgt spid="21"/>
                                        </p:tgtEl>
                                      </p:cBhvr>
                                      <p:by x="105000" y="105000"/>
                                    </p:animScale>
                                  </p:childTnLst>
                                </p:cTn>
                              </p:par>
                              <p:par>
                                <p:cTn id="8" presetID="26" presetClass="emph" presetSubtype="0" fill="hold" grpId="0" nodeType="withEffect">
                                  <p:stCondLst>
                                    <p:cond delay="0"/>
                                  </p:stCondLst>
                                  <p:childTnLst>
                                    <p:animEffect transition="out" filter="fade">
                                      <p:cBhvr>
                                        <p:cTn id="9" dur="1250" tmFilter="0, 0; .2, .5; .8, .5; 1, 0"/>
                                        <p:tgtEl>
                                          <p:spTgt spid="8"/>
                                        </p:tgtEl>
                                      </p:cBhvr>
                                    </p:animEffect>
                                    <p:animScale>
                                      <p:cBhvr>
                                        <p:cTn id="10" dur="625" autoRev="1" fill="hold"/>
                                        <p:tgtEl>
                                          <p:spTgt spid="8"/>
                                        </p:tgtEl>
                                      </p:cBhvr>
                                      <p:by x="105000" y="105000"/>
                                    </p:animScale>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1250" tmFilter="0, 0; .2, .5; .8, .5; 1, 0"/>
                                        <p:tgtEl>
                                          <p:spTgt spid="29"/>
                                        </p:tgtEl>
                                      </p:cBhvr>
                                    </p:animEffect>
                                    <p:animScale>
                                      <p:cBhvr>
                                        <p:cTn id="15" dur="625" autoRev="1" fill="hold"/>
                                        <p:tgtEl>
                                          <p:spTgt spid="29"/>
                                        </p:tgtEl>
                                      </p:cBhvr>
                                      <p:by x="105000" y="105000"/>
                                    </p:animScale>
                                  </p:childTnLst>
                                </p:cTn>
                              </p:par>
                              <p:par>
                                <p:cTn id="16" presetID="26" presetClass="emph" presetSubtype="0" fill="hold" grpId="0" nodeType="withEffect">
                                  <p:stCondLst>
                                    <p:cond delay="0"/>
                                  </p:stCondLst>
                                  <p:childTnLst>
                                    <p:animEffect transition="out" filter="fade">
                                      <p:cBhvr>
                                        <p:cTn id="17" dur="1250" tmFilter="0, 0; .2, .5; .8, .5; 1, 0"/>
                                        <p:tgtEl>
                                          <p:spTgt spid="6"/>
                                        </p:tgtEl>
                                      </p:cBhvr>
                                    </p:animEffect>
                                    <p:animScale>
                                      <p:cBhvr>
                                        <p:cTn id="18" dur="625" autoRev="1" fill="hold"/>
                                        <p:tgtEl>
                                          <p:spTgt spid="6"/>
                                        </p:tgtEl>
                                      </p:cBhvr>
                                      <p:by x="105000" y="105000"/>
                                    </p:animScale>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grpId="0" nodeType="clickEffect">
                                  <p:stCondLst>
                                    <p:cond delay="0"/>
                                  </p:stCondLst>
                                  <p:childTnLst>
                                    <p:animEffect transition="out" filter="fade">
                                      <p:cBhvr>
                                        <p:cTn id="22" dur="1250" tmFilter="0, 0; .2, .5; .8, .5; 1, 0"/>
                                        <p:tgtEl>
                                          <p:spTgt spid="36"/>
                                        </p:tgtEl>
                                      </p:cBhvr>
                                    </p:animEffect>
                                    <p:animScale>
                                      <p:cBhvr>
                                        <p:cTn id="23" dur="625" autoRev="1" fill="hold"/>
                                        <p:tgtEl>
                                          <p:spTgt spid="36"/>
                                        </p:tgtEl>
                                      </p:cBhvr>
                                      <p:by x="105000" y="105000"/>
                                    </p:animScale>
                                  </p:childTnLst>
                                </p:cTn>
                              </p:par>
                              <p:par>
                                <p:cTn id="24" presetID="26" presetClass="emph" presetSubtype="0" fill="hold" grpId="0" nodeType="withEffect">
                                  <p:stCondLst>
                                    <p:cond delay="0"/>
                                  </p:stCondLst>
                                  <p:childTnLst>
                                    <p:animEffect transition="out" filter="fade">
                                      <p:cBhvr>
                                        <p:cTn id="25" dur="1250" tmFilter="0, 0; .2, .5; .8, .5; 1, 0"/>
                                        <p:tgtEl>
                                          <p:spTgt spid="7"/>
                                        </p:tgtEl>
                                      </p:cBhvr>
                                    </p:animEffect>
                                    <p:animScale>
                                      <p:cBhvr>
                                        <p:cTn id="26" dur="625"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1" grpId="0" animBg="1"/>
      <p:bldP spid="6" grpId="0" animBg="1"/>
      <p:bldP spid="7" grpId="0" animBg="1"/>
      <p:bldP spid="29" grpId="0"/>
      <p:bldP spid="36" grpId="0"/>
    </p:bldLst>
  </p:timing>
</p:sld>
</file>

<file path=ppt/theme/theme1.xml><?xml version="1.0" encoding="utf-8"?>
<a:theme xmlns:a="http://schemas.openxmlformats.org/drawingml/2006/main" name="Pitch">
  <a:themeElements>
    <a:clrScheme name="Custom 496">
      <a:dk1>
        <a:sysClr val="windowText" lastClr="000000"/>
      </a:dk1>
      <a:lt1>
        <a:sysClr val="window" lastClr="FFFFFF"/>
      </a:lt1>
      <a:dk2>
        <a:srgbClr val="4E575C"/>
      </a:dk2>
      <a:lt2>
        <a:srgbClr val="DFDAD5"/>
      </a:lt2>
      <a:accent1>
        <a:srgbClr val="44A5D8"/>
      </a:accent1>
      <a:accent2>
        <a:srgbClr val="FFD047"/>
      </a:accent2>
      <a:accent3>
        <a:srgbClr val="EF7B05"/>
      </a:accent3>
      <a:accent4>
        <a:srgbClr val="934D98"/>
      </a:accent4>
      <a:accent5>
        <a:srgbClr val="65B32E"/>
      </a:accent5>
      <a:accent6>
        <a:srgbClr val="E40138"/>
      </a:accent6>
      <a:hlink>
        <a:srgbClr val="0563C1"/>
      </a:hlink>
      <a:folHlink>
        <a:srgbClr val="954F72"/>
      </a:folHlink>
    </a:clrScheme>
    <a:fontScheme name="Custom 109">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sz="900" dirty="0" err="1" smtClean="0"/>
        </a:defPPr>
      </a:lstStyle>
    </a:txDef>
  </a:objectDefaults>
  <a:extraClrSchemeLst/>
  <a:extLst>
    <a:ext uri="{05A4C25C-085E-4340-85A3-A5531E510DB2}">
      <thm15:themeFamily xmlns:thm15="http://schemas.microsoft.com/office/thememl/2012/main" xmlns="" name="Blank.potm" id="{02E789E9-EF83-4F67-88F3-7A2F1010CD3A}" vid="{6F226969-1B62-4929-8655-5F2B7B5196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5F0D11A7C1640B82B5E09BEC2D5FF" ma:contentTypeVersion="20" ma:contentTypeDescription="Create a new document." ma:contentTypeScope="" ma:versionID="f89827739f31bc2bc02bb8257c4004ed">
  <xsd:schema xmlns:xsd="http://www.w3.org/2001/XMLSchema" xmlns:xs="http://www.w3.org/2001/XMLSchema" xmlns:p="http://schemas.microsoft.com/office/2006/metadata/properties" xmlns:ns2="6f95b99c-d97c-4327-92e2-c13533bbf63c" xmlns:ns3="e3e2d75a-6c44-4023-8067-284813307c38" targetNamespace="http://schemas.microsoft.com/office/2006/metadata/properties" ma:root="true" ma:fieldsID="0be176ec56ace788b1d888056fa5635f" ns2:_="" ns3:_="">
    <xsd:import namespace="6f95b99c-d97c-4327-92e2-c13533bbf63c"/>
    <xsd:import namespace="e3e2d75a-6c44-4023-8067-284813307c3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SearchProperties" minOccurs="0"/>
                <xsd:element ref="ns2:Datetim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95b99c-d97c-4327-92e2-c13533bbf6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5572b56-7692-4839-90a1-760b44be0bf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Datetime" ma:index="26" nillable="true" ma:displayName="Date &amp; time" ma:format="DateTime" ma:internalName="Datetime">
      <xsd:simpleType>
        <xsd:restriction base="dms:DateTim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e2d75a-6c44-4023-8067-284813307c3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1c50f44-726b-4556-b0ec-ebc2e9d1792f}" ma:internalName="TaxCatchAll" ma:showField="CatchAllData" ma:web="e3e2d75a-6c44-4023-8067-284813307c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time xmlns="6f95b99c-d97c-4327-92e2-c13533bbf63c" xsi:nil="true"/>
    <lcf76f155ced4ddcb4097134ff3c332f xmlns="6f95b99c-d97c-4327-92e2-c13533bbf63c">
      <Terms xmlns="http://schemas.microsoft.com/office/infopath/2007/PartnerControls"/>
    </lcf76f155ced4ddcb4097134ff3c332f>
    <TaxCatchAll xmlns="e3e2d75a-6c44-4023-8067-284813307c38" xsi:nil="true"/>
  </documentManagement>
</p:properties>
</file>

<file path=customXml/itemProps1.xml><?xml version="1.0" encoding="utf-8"?>
<ds:datastoreItem xmlns:ds="http://schemas.openxmlformats.org/officeDocument/2006/customXml" ds:itemID="{611FD2FF-03A8-4F6E-BAA4-4F3FF5CEC882}"/>
</file>

<file path=customXml/itemProps2.xml><?xml version="1.0" encoding="utf-8"?>
<ds:datastoreItem xmlns:ds="http://schemas.openxmlformats.org/officeDocument/2006/customXml" ds:itemID="{A088CBE9-0933-4D20-8F5A-59C332F4A113}"/>
</file>

<file path=customXml/itemProps3.xml><?xml version="1.0" encoding="utf-8"?>
<ds:datastoreItem xmlns:ds="http://schemas.openxmlformats.org/officeDocument/2006/customXml" ds:itemID="{8CC7733E-7660-4277-B9B7-F623D710CCDD}"/>
</file>

<file path=docProps/app.xml><?xml version="1.0" encoding="utf-8"?>
<Properties xmlns="http://schemas.openxmlformats.org/officeDocument/2006/extended-properties" xmlns:vt="http://schemas.openxmlformats.org/officeDocument/2006/docPropsVTypes">
  <Template>Blank</Template>
  <TotalTime>5638</TotalTime>
  <Words>1570</Words>
  <Application>Microsoft Office PowerPoint</Application>
  <PresentationFormat>Custom</PresentationFormat>
  <Paragraphs>186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Pitch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title runs here</dc:title>
  <dc:creator>Davidson, Laura (Tesco Underwriting)</dc:creator>
  <cp:lastModifiedBy>Sheena Donaldson</cp:lastModifiedBy>
  <cp:revision>210</cp:revision>
  <dcterms:created xsi:type="dcterms:W3CDTF">2018-10-18T09:32:12Z</dcterms:created>
  <dcterms:modified xsi:type="dcterms:W3CDTF">2019-03-04T16:02:05Z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0x0101004815F0D11A7C1640B82B5E09BEC2D5FF</vt:lpwstr>
  </property>
</Properties>
</file>