
<file path=[Content_Types].xml><?xml version="1.0" encoding="utf-8"?>
<Types xmlns="http://schemas.openxmlformats.org/package/2006/content-types">
  <Default Extension="jpeg" ContentType="image/jpeg"/>
  <Default Extension="mp4" ContentType="video/unknown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3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changesInfos/changesInfo1.xml" ContentType="application/vnd.ms-powerpoint.changesinfo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315" r:id="rId2"/>
    <p:sldId id="339" r:id="rId3"/>
    <p:sldId id="321" r:id="rId4"/>
    <p:sldId id="323" r:id="rId5"/>
    <p:sldId id="324" r:id="rId6"/>
    <p:sldId id="325" r:id="rId7"/>
    <p:sldId id="340" r:id="rId8"/>
    <p:sldId id="327" r:id="rId9"/>
    <p:sldId id="342" r:id="rId10"/>
  </p:sldIdLst>
  <p:sldSz cx="10691813" cy="7559675"/>
  <p:notesSz cx="6858000" cy="2524125"/>
  <p:defaultTextStyle>
    <a:defPPr>
      <a:defRPr lang="en-US"/>
    </a:defPPr>
    <a:lvl1pPr marL="0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81" userDrawn="1">
          <p15:clr>
            <a:srgbClr val="A4A3A4"/>
          </p15:clr>
        </p15:guide>
        <p15:guide id="2" pos="453" userDrawn="1">
          <p15:clr>
            <a:srgbClr val="A4A3A4"/>
          </p15:clr>
        </p15:guide>
        <p15:guide id="3" pos="2336" userDrawn="1">
          <p15:clr>
            <a:srgbClr val="A4A3A4"/>
          </p15:clr>
        </p15:guide>
        <p15:guide id="4" pos="2482" userDrawn="1">
          <p15:clr>
            <a:srgbClr val="A4A3A4"/>
          </p15:clr>
        </p15:guide>
        <p15:guide id="5" pos="4514" userDrawn="1">
          <p15:clr>
            <a:srgbClr val="A4A3A4"/>
          </p15:clr>
        </p15:guide>
        <p15:guide id="6" pos="4368" userDrawn="1">
          <p15:clr>
            <a:srgbClr val="A4A3A4"/>
          </p15:clr>
        </p15:guide>
        <p15:guide id="7" pos="6398" userDrawn="1">
          <p15:clr>
            <a:srgbClr val="A4A3A4"/>
          </p15:clr>
        </p15:guide>
        <p15:guide id="8" pos="33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EAC899"/>
    <a:srgbClr val="E401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7" autoAdjust="0"/>
    <p:restoredTop sz="52324" autoAdjust="0"/>
  </p:normalViewPr>
  <p:slideViewPr>
    <p:cSldViewPr snapToGrid="0" showGuides="1">
      <p:cViewPr>
        <p:scale>
          <a:sx n="57" d="100"/>
          <a:sy n="57" d="100"/>
        </p:scale>
        <p:origin x="-2772" y="-72"/>
      </p:cViewPr>
      <p:guideLst>
        <p:guide orient="horz" pos="2381"/>
        <p:guide pos="453"/>
        <p:guide pos="2336"/>
        <p:guide pos="2482"/>
        <p:guide pos="4514"/>
        <p:guide pos="4368"/>
        <p:guide pos="6398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42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41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Relationship Id="rId4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son, Laura (Tesco Underwriting)" userId="S::laura.davidson@tescobank.com::6c6a78c2-23f4-4d65-bec3-687fe0b14516" providerId="AD" clId="Web-{88365D01-84AD-4A8A-8352-38066D5319B6}"/>
    <pc:docChg chg="addSld delSld modSld">
      <pc:chgData name="Davidson, Laura (Tesco Underwriting)" userId="S::laura.davidson@tescobank.com::6c6a78c2-23f4-4d65-bec3-687fe0b14516" providerId="AD" clId="Web-{88365D01-84AD-4A8A-8352-38066D5319B6}" dt="2018-12-11T13:21:38.670" v="253"/>
      <pc:docMkLst>
        <pc:docMk/>
      </pc:docMkLst>
      <pc:sldChg chg="modNotes">
        <pc:chgData name="Davidson, Laura (Tesco Underwriting)" userId="S::laura.davidson@tescobank.com::6c6a78c2-23f4-4d65-bec3-687fe0b14516" providerId="AD" clId="Web-{88365D01-84AD-4A8A-8352-38066D5319B6}" dt="2018-12-11T10:47:08.947" v="123"/>
        <pc:sldMkLst>
          <pc:docMk/>
          <pc:sldMk cId="3718339936" sldId="279"/>
        </pc:sldMkLst>
      </pc:sldChg>
      <pc:sldChg chg="modNotes">
        <pc:chgData name="Davidson, Laura (Tesco Underwriting)" userId="S::laura.davidson@tescobank.com::6c6a78c2-23f4-4d65-bec3-687fe0b14516" providerId="AD" clId="Web-{88365D01-84AD-4A8A-8352-38066D5319B6}" dt="2018-12-11T10:47:05.853" v="122"/>
        <pc:sldMkLst>
          <pc:docMk/>
          <pc:sldMk cId="330490386" sldId="280"/>
        </pc:sldMkLst>
      </pc:sldChg>
      <pc:sldChg chg="modNotes">
        <pc:chgData name="Davidson, Laura (Tesco Underwriting)" userId="S::laura.davidson@tescobank.com::6c6a78c2-23f4-4d65-bec3-687fe0b14516" providerId="AD" clId="Web-{88365D01-84AD-4A8A-8352-38066D5319B6}" dt="2018-12-11T10:47:22.431" v="127"/>
        <pc:sldMkLst>
          <pc:docMk/>
          <pc:sldMk cId="107823930" sldId="281"/>
        </pc:sldMkLst>
      </pc:sldChg>
      <pc:sldChg chg="modNotes">
        <pc:chgData name="Davidson, Laura (Tesco Underwriting)" userId="S::laura.davidson@tescobank.com::6c6a78c2-23f4-4d65-bec3-687fe0b14516" providerId="AD" clId="Web-{88365D01-84AD-4A8A-8352-38066D5319B6}" dt="2018-12-11T13:21:38.670" v="253"/>
        <pc:sldMkLst>
          <pc:docMk/>
          <pc:sldMk cId="3388041542" sldId="282"/>
        </pc:sldMkLst>
      </pc:sldChg>
      <pc:sldChg chg="modNotes">
        <pc:chgData name="Davidson, Laura (Tesco Underwriting)" userId="S::laura.davidson@tescobank.com::6c6a78c2-23f4-4d65-bec3-687fe0b14516" providerId="AD" clId="Web-{88365D01-84AD-4A8A-8352-38066D5319B6}" dt="2018-12-11T10:43:39.961" v="65"/>
        <pc:sldMkLst>
          <pc:docMk/>
          <pc:sldMk cId="3371605246" sldId="347"/>
        </pc:sldMkLst>
      </pc:sldChg>
      <pc:sldChg chg="modNotes">
        <pc:chgData name="Davidson, Laura (Tesco Underwriting)" userId="S::laura.davidson@tescobank.com::6c6a78c2-23f4-4d65-bec3-687fe0b14516" providerId="AD" clId="Web-{88365D01-84AD-4A8A-8352-38066D5319B6}" dt="2018-12-11T10:45:20.946" v="77"/>
        <pc:sldMkLst>
          <pc:docMk/>
          <pc:sldMk cId="3253525329" sldId="348"/>
        </pc:sldMkLst>
      </pc:sldChg>
      <pc:sldChg chg="modNotes">
        <pc:chgData name="Davidson, Laura (Tesco Underwriting)" userId="S::laura.davidson@tescobank.com::6c6a78c2-23f4-4d65-bec3-687fe0b14516" providerId="AD" clId="Web-{88365D01-84AD-4A8A-8352-38066D5319B6}" dt="2018-12-11T10:28:47.828" v="23"/>
        <pc:sldMkLst>
          <pc:docMk/>
          <pc:sldMk cId="3422471715" sldId="349"/>
        </pc:sldMkLst>
      </pc:sldChg>
      <pc:sldChg chg="modNotes">
        <pc:chgData name="Davidson, Laura (Tesco Underwriting)" userId="S::laura.davidson@tescobank.com::6c6a78c2-23f4-4d65-bec3-687fe0b14516" providerId="AD" clId="Web-{88365D01-84AD-4A8A-8352-38066D5319B6}" dt="2018-12-11T10:44:33.774" v="71"/>
        <pc:sldMkLst>
          <pc:docMk/>
          <pc:sldMk cId="159411410" sldId="350"/>
        </pc:sldMkLst>
      </pc:sldChg>
      <pc:sldChg chg="modNotes">
        <pc:chgData name="Davidson, Laura (Tesco Underwriting)" userId="S::laura.davidson@tescobank.com::6c6a78c2-23f4-4d65-bec3-687fe0b14516" providerId="AD" clId="Web-{88365D01-84AD-4A8A-8352-38066D5319B6}" dt="2018-12-11T10:44:20.727" v="70"/>
        <pc:sldMkLst>
          <pc:docMk/>
          <pc:sldMk cId="912282855" sldId="351"/>
        </pc:sldMkLst>
      </pc:sldChg>
      <pc:sldChg chg="modNotes">
        <pc:chgData name="Davidson, Laura (Tesco Underwriting)" userId="S::laura.davidson@tescobank.com::6c6a78c2-23f4-4d65-bec3-687fe0b14516" providerId="AD" clId="Web-{88365D01-84AD-4A8A-8352-38066D5319B6}" dt="2018-12-11T10:30:46.938" v="47"/>
        <pc:sldMkLst>
          <pc:docMk/>
          <pc:sldMk cId="3444788129" sldId="352"/>
        </pc:sldMkLst>
      </pc:sldChg>
      <pc:sldChg chg="modNotes">
        <pc:chgData name="Davidson, Laura (Tesco Underwriting)" userId="S::laura.davidson@tescobank.com::6c6a78c2-23f4-4d65-bec3-687fe0b14516" providerId="AD" clId="Web-{88365D01-84AD-4A8A-8352-38066D5319B6}" dt="2018-12-11T10:46:58.853" v="119"/>
        <pc:sldMkLst>
          <pc:docMk/>
          <pc:sldMk cId="565525098" sldId="353"/>
        </pc:sldMkLst>
      </pc:sldChg>
      <pc:sldChg chg="modNotes">
        <pc:chgData name="Davidson, Laura (Tesco Underwriting)" userId="S::laura.davidson@tescobank.com::6c6a78c2-23f4-4d65-bec3-687fe0b14516" providerId="AD" clId="Web-{88365D01-84AD-4A8A-8352-38066D5319B6}" dt="2018-12-11T10:45:07.790" v="75"/>
        <pc:sldMkLst>
          <pc:docMk/>
          <pc:sldMk cId="1325156090" sldId="354"/>
        </pc:sldMkLst>
      </pc:sldChg>
      <pc:sldChg chg="new del">
        <pc:chgData name="Davidson, Laura (Tesco Underwriting)" userId="S::laura.davidson@tescobank.com::6c6a78c2-23f4-4d65-bec3-687fe0b14516" providerId="AD" clId="Web-{88365D01-84AD-4A8A-8352-38066D5319B6}" dt="2018-12-11T10:27:12.405" v="3"/>
        <pc:sldMkLst>
          <pc:docMk/>
          <pc:sldMk cId="1824831292" sldId="35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3D1DE9-37AB-4619-8842-4C546491005A}" type="datetimeFigureOut">
              <a:rPr lang="en-GB" smtClean="0"/>
              <a:pPr/>
              <a:t>04/03/2019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D8AF67-B363-4F6A-90B8-630E876DAB2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7799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8AF67-B363-4F6A-90B8-630E876DAB27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7301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8AF67-B363-4F6A-90B8-630E876DAB27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64163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8AF67-B363-4F6A-90B8-630E876DAB27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29134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400" dirty="0">
                <a:latin typeface="Century Gothic" panose="020B0502020202020204" pitchFamily="34" charset="0"/>
              </a:rPr>
              <a:t>Anything that is repeatable or can be defined by rules can in essence be </a:t>
            </a:r>
          </a:p>
          <a:p>
            <a:r>
              <a:rPr lang="en-GB" sz="1400" dirty="0">
                <a:latin typeface="Century Gothic" panose="020B0502020202020204" pitchFamily="34" charset="0"/>
              </a:rPr>
              <a:t>Automated and/or Digitised. </a:t>
            </a:r>
          </a:p>
          <a:p>
            <a:endParaRPr lang="en-GB" sz="1400" dirty="0">
              <a:latin typeface="Century Gothic" panose="020B0502020202020204" pitchFamily="34" charset="0"/>
            </a:endParaRPr>
          </a:p>
          <a:p>
            <a:r>
              <a:rPr lang="en-GB" sz="1400" dirty="0">
                <a:latin typeface="Century Gothic" panose="020B0502020202020204" pitchFamily="34" charset="0"/>
              </a:rPr>
              <a:t>The driver is innovation and the ability to rapidly respond to everything from</a:t>
            </a:r>
          </a:p>
          <a:p>
            <a:r>
              <a:rPr lang="en-GB" sz="1400" dirty="0">
                <a:latin typeface="Century Gothic" panose="020B0502020202020204" pitchFamily="34" charset="0"/>
              </a:rPr>
              <a:t>internal scope to market conditions.</a:t>
            </a:r>
          </a:p>
          <a:p>
            <a:endParaRPr lang="en-GB" sz="1400" dirty="0">
              <a:latin typeface="Century Gothic" panose="020B0502020202020204" pitchFamily="34" charset="0"/>
            </a:endParaRPr>
          </a:p>
          <a:p>
            <a:r>
              <a:rPr lang="en-GB" sz="1400" dirty="0">
                <a:latin typeface="Century Gothic" panose="020B0502020202020204" pitchFamily="34" charset="0"/>
              </a:rPr>
              <a:t>‘Creating value propositions’ is Procurement’s new modus operandi.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8AF67-B363-4F6A-90B8-630E876DAB27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03869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400" dirty="0" smtClean="0">
                <a:cs typeface="Calibri"/>
              </a:rPr>
              <a:t>Taking into account the original statement, </a:t>
            </a:r>
            <a:endParaRPr lang="en-GB" sz="1400" baseline="0" dirty="0" smtClean="0">
              <a:cs typeface="Calibri"/>
            </a:endParaRPr>
          </a:p>
          <a:p>
            <a:r>
              <a:rPr lang="en-GB" sz="1400" i="1" dirty="0" smtClean="0"/>
              <a:t>Procurement /Sourcing teams processes have not materially evolved over time, and are seen as a cost burden/ time delay that gets in the way of agile business- do the group think this is True or False.</a:t>
            </a:r>
          </a:p>
          <a:p>
            <a:endParaRPr lang="en-GB" sz="1400" i="1" baseline="0" dirty="0" smtClean="0"/>
          </a:p>
          <a:p>
            <a:r>
              <a:rPr lang="en-GB" sz="1400" i="0" baseline="0" dirty="0" smtClean="0"/>
              <a:t>We believe that currently this is </a:t>
            </a:r>
            <a:r>
              <a:rPr lang="en-GB" sz="1400" b="1" i="0" u="sng" baseline="0" dirty="0" smtClean="0"/>
              <a:t>true</a:t>
            </a:r>
          </a:p>
          <a:p>
            <a:endParaRPr lang="en-GB" sz="1400" baseline="0" dirty="0" smtClean="0">
              <a:cs typeface="Calibri"/>
            </a:endParaRPr>
          </a:p>
          <a:p>
            <a:r>
              <a:rPr lang="en-GB" sz="1400" dirty="0" smtClean="0">
                <a:cs typeface="Calibri"/>
              </a:rPr>
              <a:t>Through</a:t>
            </a:r>
            <a:r>
              <a:rPr lang="en-GB" sz="1400" baseline="0" dirty="0" smtClean="0">
                <a:cs typeface="Calibri"/>
              </a:rPr>
              <a:t> our agenda we have discussed how we support procurement activities to stop this being the case, through:</a:t>
            </a:r>
          </a:p>
          <a:p>
            <a:endParaRPr lang="en-GB" baseline="0" dirty="0" smtClean="0"/>
          </a:p>
          <a:p>
            <a:r>
              <a:rPr lang="en-GB" sz="1400" b="1" baseline="0" dirty="0" smtClean="0"/>
              <a:t>People:</a:t>
            </a:r>
            <a:r>
              <a:rPr lang="en-GB" sz="1400" b="1" dirty="0" smtClean="0">
                <a:cs typeface="Calibri"/>
              </a:rPr>
              <a:t> </a:t>
            </a:r>
            <a:r>
              <a:rPr lang="en-GB" sz="1400" dirty="0" smtClean="0">
                <a:cs typeface="Calibri"/>
              </a:rPr>
              <a:t>looking at </a:t>
            </a:r>
            <a:r>
              <a:rPr lang="en-GB" sz="1400" b="1" dirty="0" smtClean="0">
                <a:cs typeface="Calibri"/>
              </a:rPr>
              <a:t>Skills and Attributes</a:t>
            </a:r>
            <a:r>
              <a:rPr lang="en-GB" sz="1400" dirty="0" smtClean="0">
                <a:cs typeface="Calibri"/>
              </a:rPr>
              <a:t>, and the </a:t>
            </a:r>
            <a:r>
              <a:rPr lang="en-GB" sz="1400" b="1" dirty="0" smtClean="0">
                <a:cs typeface="Calibri"/>
              </a:rPr>
              <a:t>procurement journey</a:t>
            </a:r>
            <a:r>
              <a:rPr lang="en-GB" sz="1400" dirty="0" smtClean="0">
                <a:cs typeface="Calibri"/>
              </a:rPr>
              <a:t>, including blockers and adding value,</a:t>
            </a:r>
            <a:r>
              <a:rPr lang="en-GB" sz="1400" baseline="0" dirty="0" smtClean="0">
                <a:cs typeface="Calibri"/>
              </a:rPr>
              <a:t> with the introduction of Giles, our procurement professional of the future</a:t>
            </a:r>
          </a:p>
          <a:p>
            <a:pPr>
              <a:buClr>
                <a:srgbClr val="003399"/>
              </a:buClr>
              <a:buSzPct val="90000"/>
              <a:defRPr sz="1400" b="1"/>
            </a:pPr>
            <a:endParaRPr lang="en-GB" sz="1400" dirty="0" smtClean="0">
              <a:cs typeface="Calibri"/>
            </a:endParaRPr>
          </a:p>
          <a:p>
            <a:pPr>
              <a:buClr>
                <a:srgbClr val="003399"/>
              </a:buClr>
              <a:buSzPct val="90000"/>
              <a:defRPr sz="1400" b="1"/>
            </a:pPr>
            <a:r>
              <a:rPr lang="en-GB" sz="1400" dirty="0" smtClean="0">
                <a:cs typeface="Calibri"/>
              </a:rPr>
              <a:t>Process: </a:t>
            </a:r>
            <a:r>
              <a:rPr lang="en-GB" sz="1400" b="0" dirty="0" smtClean="0">
                <a:cs typeface="Calibri"/>
              </a:rPr>
              <a:t>we looked at </a:t>
            </a:r>
            <a:r>
              <a:rPr lang="en-GB" sz="1400" dirty="0" smtClean="0">
                <a:cs typeface="Calibri"/>
              </a:rPr>
              <a:t>agile procurement, what it is, </a:t>
            </a:r>
            <a:r>
              <a:rPr lang="en-GB" sz="1400" b="0" dirty="0" smtClean="0">
                <a:cs typeface="Calibri"/>
              </a:rPr>
              <a:t>suitable</a:t>
            </a:r>
            <a:r>
              <a:rPr lang="en-GB" sz="1400" dirty="0" smtClean="0">
                <a:cs typeface="Calibri"/>
              </a:rPr>
              <a:t> methodologies </a:t>
            </a:r>
            <a:r>
              <a:rPr lang="en-GB" sz="1400" b="0" dirty="0" smtClean="0"/>
              <a:t>and finally some</a:t>
            </a:r>
            <a:r>
              <a:rPr lang="en-GB" sz="1400" dirty="0" smtClean="0"/>
              <a:t> </a:t>
            </a:r>
            <a:r>
              <a:rPr lang="en-GB" sz="1400" dirty="0" smtClean="0">
                <a:cs typeface="Calibri"/>
              </a:rPr>
              <a:t>tools and templates </a:t>
            </a:r>
            <a:r>
              <a:rPr lang="en-GB" sz="1400" b="0" dirty="0" smtClean="0">
                <a:cs typeface="Calibri"/>
              </a:rPr>
              <a:t>to support procurement activities,</a:t>
            </a:r>
            <a:r>
              <a:rPr lang="en-GB" sz="1400" b="0" baseline="0" dirty="0" smtClean="0">
                <a:cs typeface="Calibri"/>
              </a:rPr>
              <a:t> such as the one page RFP and the procurement calculator</a:t>
            </a:r>
            <a:endParaRPr lang="en-GB" sz="1400" b="0" dirty="0" smtClean="0">
              <a:cs typeface="Calibri"/>
            </a:endParaRPr>
          </a:p>
          <a:p>
            <a:pPr>
              <a:buClr>
                <a:srgbClr val="003399"/>
              </a:buClr>
              <a:buSzPct val="90000"/>
              <a:defRPr sz="1400" b="1"/>
            </a:pPr>
            <a:endParaRPr lang="en-GB" sz="1400" b="0" dirty="0" smtClean="0">
              <a:cs typeface="Calibri"/>
            </a:endParaRPr>
          </a:p>
          <a:p>
            <a:pPr>
              <a:buClr>
                <a:srgbClr val="003399"/>
              </a:buClr>
              <a:buSzPct val="90000"/>
              <a:defRPr sz="1400" b="1"/>
            </a:pPr>
            <a:r>
              <a:rPr lang="en-GB" sz="1400" b="1" dirty="0" smtClean="0">
                <a:cs typeface="Calibri"/>
              </a:rPr>
              <a:t>Technology: </a:t>
            </a:r>
            <a:r>
              <a:rPr lang="en-GB" sz="1400" b="0" dirty="0" smtClean="0">
                <a:cs typeface="Calibri"/>
              </a:rPr>
              <a:t>we explored</a:t>
            </a:r>
            <a:r>
              <a:rPr lang="en-GB" sz="1400" b="0" baseline="0" dirty="0" smtClean="0">
                <a:cs typeface="Calibri"/>
              </a:rPr>
              <a:t> </a:t>
            </a:r>
            <a:r>
              <a:rPr lang="en-GB" sz="1400" b="0" dirty="0" smtClean="0">
                <a:cs typeface="Calibri"/>
              </a:rPr>
              <a:t>the </a:t>
            </a:r>
            <a:r>
              <a:rPr lang="en-GB" sz="1400" b="1" dirty="0" smtClean="0">
                <a:cs typeface="Calibri"/>
              </a:rPr>
              <a:t>end-to-end process</a:t>
            </a:r>
            <a:r>
              <a:rPr lang="en-GB" sz="1400" b="0" dirty="0" smtClean="0">
                <a:cs typeface="Calibri"/>
              </a:rPr>
              <a:t>, and the touch</a:t>
            </a:r>
            <a:r>
              <a:rPr lang="en-GB" sz="1400" b="0" baseline="0" dirty="0" smtClean="0">
                <a:cs typeface="Calibri"/>
              </a:rPr>
              <a:t> points from a technology perspective. We reviewed the </a:t>
            </a:r>
            <a:r>
              <a:rPr lang="en-GB" sz="1400" b="1" baseline="0" dirty="0" smtClean="0">
                <a:cs typeface="Calibri"/>
              </a:rPr>
              <a:t>market offering </a:t>
            </a:r>
            <a:r>
              <a:rPr lang="en-GB" sz="1400" b="0" baseline="0" dirty="0" smtClean="0">
                <a:cs typeface="Calibri"/>
              </a:rPr>
              <a:t>for 4.0, and some of the tools we have researched. </a:t>
            </a:r>
          </a:p>
          <a:p>
            <a:pPr>
              <a:buClr>
                <a:srgbClr val="003399"/>
              </a:buClr>
              <a:buSzPct val="90000"/>
              <a:defRPr sz="1400" b="1"/>
            </a:pPr>
            <a:endParaRPr lang="en-GB" sz="1400" b="0" baseline="0" dirty="0" smtClean="0">
              <a:cs typeface="Calibri"/>
            </a:endParaRPr>
          </a:p>
          <a:p>
            <a:pPr>
              <a:buClr>
                <a:srgbClr val="003399"/>
              </a:buClr>
              <a:buSzPct val="90000"/>
              <a:defRPr sz="1400" b="1"/>
            </a:pPr>
            <a:r>
              <a:rPr lang="en-GB" sz="1400" b="0" baseline="0" dirty="0" smtClean="0">
                <a:cs typeface="Calibri"/>
              </a:rPr>
              <a:t>We focused on 2 solutions, the meeting room booking system and the chat-bot, with a live demo of how it can be used for both procurement and wider teams/audiences. </a:t>
            </a:r>
          </a:p>
          <a:p>
            <a:endParaRPr lang="en-GB" baseline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8AF67-B363-4F6A-90B8-630E876DAB27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0274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Image result for industry 4.0">
            <a:extLst>
              <a:ext uri="{FF2B5EF4-FFF2-40B4-BE49-F238E27FC236}">
                <a16:creationId xmlns:a16="http://schemas.microsoft.com/office/drawing/2014/main" xmlns="" id="{35708E06-2CDE-4053-A6DD-D04B908E8CB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28" y="177570"/>
            <a:ext cx="10382155" cy="6912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504F362-896B-4E00-9683-BF216FF62501}"/>
              </a:ext>
            </a:extLst>
          </p:cNvPr>
          <p:cNvSpPr txBox="1"/>
          <p:nvPr userDrawn="1"/>
        </p:nvSpPr>
        <p:spPr>
          <a:xfrm>
            <a:off x="299677" y="177570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GB" sz="6600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PROCUREMENT</a:t>
            </a:r>
            <a:r>
              <a:rPr lang="en-GB" sz="9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163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8955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, 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1880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9916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251906" y="251837"/>
            <a:ext cx="10188000" cy="705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F261E58-9BEE-4961-9BEE-68A08100E529}"/>
              </a:ext>
            </a:extLst>
          </p:cNvPr>
          <p:cNvSpPr txBox="1"/>
          <p:nvPr userDrawn="1"/>
        </p:nvSpPr>
        <p:spPr>
          <a:xfrm>
            <a:off x="1310063" y="1399128"/>
            <a:ext cx="4186961" cy="84461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GB" sz="40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THANK YOU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88A6CE1-6C8A-4809-B504-5AA2B5567C38}"/>
              </a:ext>
            </a:extLst>
          </p:cNvPr>
          <p:cNvSpPr txBox="1"/>
          <p:nvPr userDrawn="1"/>
        </p:nvSpPr>
        <p:spPr>
          <a:xfrm>
            <a:off x="4436251" y="6955678"/>
            <a:ext cx="2624508" cy="492451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GB" sz="16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PROCUREMENT 4.0</a:t>
            </a:r>
          </a:p>
        </p:txBody>
      </p:sp>
    </p:spTree>
    <p:extLst>
      <p:ext uri="{BB962C8B-B14F-4D97-AF65-F5344CB8AC3E}">
        <p14:creationId xmlns:p14="http://schemas.microsoft.com/office/powerpoint/2010/main" val="3867821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ketingEntityText"/>
          <p:cNvSpPr txBox="1"/>
          <p:nvPr userDrawn="1"/>
        </p:nvSpPr>
        <p:spPr>
          <a:xfrm>
            <a:off x="-1102639" y="7167446"/>
            <a:ext cx="2395057" cy="320304"/>
          </a:xfrm>
          <a:prstGeom prst="rect">
            <a:avLst/>
          </a:prstGeom>
        </p:spPr>
        <p:txBody>
          <a:bodyPr vert="horz" lIns="104299" tIns="52149" rIns="104299" bIns="52149" rtlCol="0" anchor="ctr"/>
          <a:lstStyle/>
          <a:p>
            <a:pPr algn="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00" kern="1200" cap="all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PROCUREMENT 4.0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B2E219B8-BC32-4AAD-B2DF-182DB2126F8C}"/>
              </a:ext>
            </a:extLst>
          </p:cNvPr>
          <p:cNvCxnSpPr>
            <a:cxnSpLocks/>
          </p:cNvCxnSpPr>
          <p:nvPr userDrawn="1"/>
        </p:nvCxnSpPr>
        <p:spPr>
          <a:xfrm>
            <a:off x="0" y="7152591"/>
            <a:ext cx="10388813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C2220D84-2668-4687-8A93-E40C57CFB6A1}"/>
              </a:ext>
            </a:extLst>
          </p:cNvPr>
          <p:cNvCxnSpPr>
            <a:cxnSpLocks/>
          </p:cNvCxnSpPr>
          <p:nvPr userDrawn="1"/>
        </p:nvCxnSpPr>
        <p:spPr>
          <a:xfrm>
            <a:off x="308198" y="7094384"/>
            <a:ext cx="10383615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3FD7C38-F06F-4AE1-B4FD-44DD4B6FF959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782320" y="7210798"/>
            <a:ext cx="1721632" cy="320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277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1" r:id="rId3"/>
    <p:sldLayoutId id="2147483669" r:id="rId4"/>
    <p:sldLayoutId id="2147483660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755957" rtl="0" eaLnBrk="1" latinLnBrk="0" hangingPunct="1">
        <a:lnSpc>
          <a:spcPct val="100000"/>
        </a:lnSpc>
        <a:spcBef>
          <a:spcPct val="0"/>
        </a:spcBef>
        <a:buNone/>
        <a:defRPr sz="1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755957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755957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None/>
        <a:defRPr sz="1500" b="1" kern="1200">
          <a:solidFill>
            <a:schemeClr val="accent1"/>
          </a:solidFill>
          <a:latin typeface="+mn-lt"/>
          <a:ea typeface="+mn-ea"/>
          <a:cs typeface="+mn-cs"/>
        </a:defRPr>
      </a:lvl2pPr>
      <a:lvl3pPr marL="0" indent="0" algn="l" defTabSz="755957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650" indent="-120650" algn="l" defTabSz="755957" rtl="0" eaLnBrk="1" latinLnBrk="0" hangingPunct="1">
        <a:lnSpc>
          <a:spcPct val="110000"/>
        </a:lnSpc>
        <a:spcBef>
          <a:spcPts val="0"/>
        </a:spcBef>
        <a:spcAft>
          <a:spcPts val="900"/>
        </a:spcAft>
        <a:buClr>
          <a:schemeClr val="tx1"/>
        </a:buClr>
        <a:buFont typeface="Symbol" panose="05050102010706020507" pitchFamily="18" charset="2"/>
        <a:buChar char="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47650" indent="-127000" algn="l" defTabSz="755957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Clr>
          <a:schemeClr val="tx1"/>
        </a:buClr>
        <a:buFont typeface="Bree Rg" panose="02000503000000020004" pitchFamily="50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369888" indent="-119063" algn="l" defTabSz="755957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tx1"/>
        </a:buClr>
        <a:buFont typeface="Bree Rg" panose="02000503000000020004" pitchFamily="50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523875" indent="-149225" algn="l" defTabSz="755957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tx1"/>
        </a:buClr>
        <a:buFont typeface="Bree Rg" panose="02000503000000020004" pitchFamily="50" charset="0"/>
        <a:buChar char="–"/>
        <a:defRPr lang="en-GB" sz="1200" kern="1200" dirty="0">
          <a:solidFill>
            <a:schemeClr val="tx1"/>
          </a:solidFill>
          <a:latin typeface="+mn-lt"/>
          <a:ea typeface="+mn-ea"/>
          <a:cs typeface="+mn-cs"/>
        </a:defRPr>
      </a:lvl7pPr>
      <a:lvl8pPr marL="2834840" indent="-188989" algn="l" defTabSz="755957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819" indent="-188989" algn="l" defTabSz="755957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79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57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36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915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93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72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851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829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jpeg"/><Relationship Id="rId18" Type="http://schemas.openxmlformats.org/officeDocument/2006/relationships/image" Target="../media/image20.png"/><Relationship Id="rId3" Type="http://schemas.openxmlformats.org/officeDocument/2006/relationships/image" Target="../media/image5.jpe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82220" y="4037162"/>
            <a:ext cx="6309594" cy="124220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7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TECHNOLOGY</a:t>
            </a:r>
            <a:endParaRPr lang="en-GB" sz="7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38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ADCD53B9-4402-48CE-B300-31D5040441AF}"/>
              </a:ext>
            </a:extLst>
          </p:cNvPr>
          <p:cNvCxnSpPr>
            <a:cxnSpLocks/>
          </p:cNvCxnSpPr>
          <p:nvPr/>
        </p:nvCxnSpPr>
        <p:spPr>
          <a:xfrm flipV="1">
            <a:off x="1621331" y="3411711"/>
            <a:ext cx="8775166" cy="89365"/>
          </a:xfrm>
          <a:prstGeom prst="line">
            <a:avLst/>
          </a:prstGeom>
          <a:ln w="9525"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xmlns="" id="{4F3EB608-2F3E-4234-BB1A-2B7CD57FE080}"/>
              </a:ext>
            </a:extLst>
          </p:cNvPr>
          <p:cNvCxnSpPr>
            <a:cxnSpLocks/>
          </p:cNvCxnSpPr>
          <p:nvPr/>
        </p:nvCxnSpPr>
        <p:spPr>
          <a:xfrm>
            <a:off x="1379477" y="4395116"/>
            <a:ext cx="624963" cy="408401"/>
          </a:xfrm>
          <a:prstGeom prst="bentConnector3">
            <a:avLst>
              <a:gd name="adj1" fmla="val 819"/>
            </a:avLst>
          </a:prstGeom>
          <a:ln w="12700">
            <a:solidFill>
              <a:schemeClr val="accent1"/>
            </a:solidFill>
            <a:tailEnd type="triangle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or: Elbow 51">
            <a:extLst>
              <a:ext uri="{FF2B5EF4-FFF2-40B4-BE49-F238E27FC236}">
                <a16:creationId xmlns:a16="http://schemas.microsoft.com/office/drawing/2014/main" xmlns="" id="{ACF4EE18-B458-4452-9F9E-BF678F155642}"/>
              </a:ext>
            </a:extLst>
          </p:cNvPr>
          <p:cNvCxnSpPr>
            <a:cxnSpLocks/>
          </p:cNvCxnSpPr>
          <p:nvPr/>
        </p:nvCxnSpPr>
        <p:spPr>
          <a:xfrm rot="16200000" flipH="1">
            <a:off x="4505521" y="4015156"/>
            <a:ext cx="1217496" cy="1127371"/>
          </a:xfrm>
          <a:prstGeom prst="bentConnector3">
            <a:avLst>
              <a:gd name="adj1" fmla="val 49369"/>
            </a:avLst>
          </a:prstGeom>
          <a:ln w="12700">
            <a:solidFill>
              <a:schemeClr val="accent1"/>
            </a:solidFill>
            <a:tailEnd type="triangle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Arrow: Up-Down 71">
            <a:extLst>
              <a:ext uri="{FF2B5EF4-FFF2-40B4-BE49-F238E27FC236}">
                <a16:creationId xmlns:a16="http://schemas.microsoft.com/office/drawing/2014/main" xmlns="" id="{9545EDF3-9A79-4814-BAD4-BF8742DB9444}"/>
              </a:ext>
            </a:extLst>
          </p:cNvPr>
          <p:cNvSpPr/>
          <p:nvPr/>
        </p:nvSpPr>
        <p:spPr>
          <a:xfrm>
            <a:off x="9097183" y="4058599"/>
            <a:ext cx="430306" cy="1094269"/>
          </a:xfrm>
          <a:prstGeom prst="upDownArrow">
            <a:avLst/>
          </a:prstGeom>
          <a:solidFill>
            <a:srgbClr val="44A5D8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0776E1EF-8D54-4BD9-88E6-B6E04B7AF7AB}"/>
              </a:ext>
            </a:extLst>
          </p:cNvPr>
          <p:cNvSpPr txBox="1"/>
          <p:nvPr/>
        </p:nvSpPr>
        <p:spPr>
          <a:xfrm>
            <a:off x="808294" y="2844812"/>
            <a:ext cx="484095" cy="42502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GB" sz="2400" dirty="0">
                <a:solidFill>
                  <a:srgbClr val="FF0000"/>
                </a:solidFill>
                <a:latin typeface="Century Gothic" panose="020B0502020202020204" pitchFamily="34" charset="0"/>
              </a:rPr>
              <a:t>erp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5CB2C4AC-F3C8-4BC5-9CB2-81C8F32CDA0D}"/>
              </a:ext>
            </a:extLst>
          </p:cNvPr>
          <p:cNvSpPr txBox="1"/>
          <p:nvPr/>
        </p:nvSpPr>
        <p:spPr>
          <a:xfrm>
            <a:off x="2548541" y="2844812"/>
            <a:ext cx="484095" cy="42502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GB" sz="2400" dirty="0">
                <a:solidFill>
                  <a:srgbClr val="FF0000"/>
                </a:solidFill>
                <a:latin typeface="Century Gothic" panose="020B0502020202020204" pitchFamily="34" charset="0"/>
              </a:rPr>
              <a:t>b2b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5AAE981F-14C9-48B3-B165-0001F8E39826}"/>
              </a:ext>
            </a:extLst>
          </p:cNvPr>
          <p:cNvSpPr txBox="1"/>
          <p:nvPr/>
        </p:nvSpPr>
        <p:spPr>
          <a:xfrm>
            <a:off x="4536145" y="2817136"/>
            <a:ext cx="484095" cy="42502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GB" sz="2400" dirty="0">
                <a:solidFill>
                  <a:srgbClr val="FF0000"/>
                </a:solidFill>
                <a:latin typeface="Century Gothic" panose="020B0502020202020204" pitchFamily="34" charset="0"/>
              </a:rPr>
              <a:t>p2p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816367FD-3E9C-404D-AF5E-D46119EFB3AB}"/>
              </a:ext>
            </a:extLst>
          </p:cNvPr>
          <p:cNvSpPr txBox="1"/>
          <p:nvPr/>
        </p:nvSpPr>
        <p:spPr>
          <a:xfrm>
            <a:off x="6687673" y="2832154"/>
            <a:ext cx="484095" cy="42502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GB" sz="2400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srm</a:t>
            </a:r>
            <a:endParaRPr lang="en-GB" sz="24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60293B9D-4DBC-4C5A-8022-C1E1D4D2742D}"/>
              </a:ext>
            </a:extLst>
          </p:cNvPr>
          <p:cNvSpPr txBox="1"/>
          <p:nvPr/>
        </p:nvSpPr>
        <p:spPr>
          <a:xfrm>
            <a:off x="8813585" y="2810159"/>
            <a:ext cx="484095" cy="42502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GB" sz="2400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crm</a:t>
            </a:r>
            <a:endParaRPr lang="en-GB" sz="24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2B1B2256-DC8C-4C51-A12B-5B87CEF80923}"/>
              </a:ext>
            </a:extLst>
          </p:cNvPr>
          <p:cNvSpPr txBox="1"/>
          <p:nvPr/>
        </p:nvSpPr>
        <p:spPr>
          <a:xfrm>
            <a:off x="566247" y="3970092"/>
            <a:ext cx="484095" cy="42502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GB" sz="1600" dirty="0">
                <a:solidFill>
                  <a:schemeClr val="accent1"/>
                </a:solidFill>
                <a:latin typeface="Century Gothic" panose="020B0502020202020204" pitchFamily="34" charset="0"/>
              </a:rPr>
              <a:t>requirement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410230" y="3676103"/>
            <a:ext cx="624963" cy="1591378"/>
            <a:chOff x="2410230" y="3676103"/>
            <a:chExt cx="624963" cy="1591378"/>
          </a:xfrm>
        </p:grpSpPr>
        <p:cxnSp>
          <p:nvCxnSpPr>
            <p:cNvPr id="43" name="Connector: Elbow 42">
              <a:extLst>
                <a:ext uri="{FF2B5EF4-FFF2-40B4-BE49-F238E27FC236}">
                  <a16:creationId xmlns:a16="http://schemas.microsoft.com/office/drawing/2014/main" xmlns="" id="{D3833D71-03A9-45E2-A548-1AB57C68F42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10230" y="3676103"/>
              <a:ext cx="622406" cy="437990"/>
            </a:xfrm>
            <a:prstGeom prst="bentConnector3">
              <a:avLst>
                <a:gd name="adj1" fmla="val -1852"/>
              </a:avLst>
            </a:prstGeom>
            <a:ln w="12700">
              <a:solidFill>
                <a:schemeClr val="accent1"/>
              </a:solidFill>
              <a:tailEnd type="triangle"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Connector: Elbow 80">
              <a:extLst>
                <a:ext uri="{FF2B5EF4-FFF2-40B4-BE49-F238E27FC236}">
                  <a16:creationId xmlns:a16="http://schemas.microsoft.com/office/drawing/2014/main" xmlns="" id="{1DFFA083-059A-4B87-A9E7-7EEEB270D457}"/>
                </a:ext>
              </a:extLst>
            </p:cNvPr>
            <p:cNvCxnSpPr>
              <a:cxnSpLocks/>
            </p:cNvCxnSpPr>
            <p:nvPr/>
          </p:nvCxnSpPr>
          <p:spPr>
            <a:xfrm>
              <a:off x="2410230" y="4859080"/>
              <a:ext cx="624963" cy="408401"/>
            </a:xfrm>
            <a:prstGeom prst="bentConnector3">
              <a:avLst>
                <a:gd name="adj1" fmla="val 819"/>
              </a:avLst>
            </a:prstGeom>
            <a:ln w="12700">
              <a:solidFill>
                <a:schemeClr val="accent1"/>
              </a:solidFill>
              <a:tailEnd type="triangle"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TextBox 83">
            <a:extLst>
              <a:ext uri="{FF2B5EF4-FFF2-40B4-BE49-F238E27FC236}">
                <a16:creationId xmlns:a16="http://schemas.microsoft.com/office/drawing/2014/main" xmlns="" id="{12CFDA23-36C0-4A6F-8C2E-F985338A1958}"/>
              </a:ext>
            </a:extLst>
          </p:cNvPr>
          <p:cNvSpPr txBox="1"/>
          <p:nvPr/>
        </p:nvSpPr>
        <p:spPr>
          <a:xfrm>
            <a:off x="2263648" y="4174292"/>
            <a:ext cx="484095" cy="42502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GB" sz="32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rfx</a:t>
            </a:r>
            <a:endParaRPr lang="en-GB" sz="32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465206BD-D189-48E5-A118-4815A14AB6C1}"/>
              </a:ext>
            </a:extLst>
          </p:cNvPr>
          <p:cNvSpPr txBox="1"/>
          <p:nvPr/>
        </p:nvSpPr>
        <p:spPr>
          <a:xfrm>
            <a:off x="3142946" y="3548899"/>
            <a:ext cx="484095" cy="42502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GB" sz="1600" dirty="0">
                <a:solidFill>
                  <a:schemeClr val="accent1"/>
                </a:solidFill>
                <a:latin typeface="Century Gothic" panose="020B0502020202020204" pitchFamily="34" charset="0"/>
              </a:rPr>
              <a:t>auction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xmlns="" id="{4CCE5760-9174-4D16-9A76-54A4BCFF279D}"/>
              </a:ext>
            </a:extLst>
          </p:cNvPr>
          <p:cNvSpPr txBox="1"/>
          <p:nvPr/>
        </p:nvSpPr>
        <p:spPr>
          <a:xfrm>
            <a:off x="3142946" y="5054969"/>
            <a:ext cx="484095" cy="42502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GB" sz="1600" dirty="0">
                <a:solidFill>
                  <a:schemeClr val="accent1"/>
                </a:solidFill>
                <a:latin typeface="Century Gothic" panose="020B0502020202020204" pitchFamily="34" charset="0"/>
              </a:rPr>
              <a:t>supplier</a:t>
            </a:r>
          </a:p>
          <a:p>
            <a:r>
              <a:rPr lang="en-GB" sz="1600" dirty="0">
                <a:solidFill>
                  <a:schemeClr val="accent1"/>
                </a:solidFill>
                <a:latin typeface="Century Gothic" panose="020B0502020202020204" pitchFamily="34" charset="0"/>
              </a:rPr>
              <a:t>portal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xmlns="" id="{7C329210-E72F-4591-B3AE-DB74BE34F437}"/>
              </a:ext>
            </a:extLst>
          </p:cNvPr>
          <p:cNvSpPr txBox="1"/>
          <p:nvPr/>
        </p:nvSpPr>
        <p:spPr>
          <a:xfrm>
            <a:off x="4536145" y="3613082"/>
            <a:ext cx="484095" cy="42502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GB" sz="1600" dirty="0">
                <a:solidFill>
                  <a:schemeClr val="accent1"/>
                </a:solidFill>
                <a:latin typeface="Century Gothic" panose="020B0502020202020204" pitchFamily="34" charset="0"/>
              </a:rPr>
              <a:t>requisition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34554FFA-3FB2-400D-BB56-2836274EF441}"/>
              </a:ext>
            </a:extLst>
          </p:cNvPr>
          <p:cNvSpPr txBox="1"/>
          <p:nvPr/>
        </p:nvSpPr>
        <p:spPr>
          <a:xfrm>
            <a:off x="4536144" y="5232450"/>
            <a:ext cx="484095" cy="42502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GB" sz="1600" dirty="0">
                <a:solidFill>
                  <a:schemeClr val="accent1"/>
                </a:solidFill>
                <a:latin typeface="Century Gothic" panose="020B0502020202020204" pitchFamily="34" charset="0"/>
              </a:rPr>
              <a:t>purchase order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xmlns="" id="{1547F13C-E916-46A2-B14E-BFAF47BD0FB0}"/>
              </a:ext>
            </a:extLst>
          </p:cNvPr>
          <p:cNvSpPr txBox="1"/>
          <p:nvPr/>
        </p:nvSpPr>
        <p:spPr>
          <a:xfrm>
            <a:off x="6445625" y="3609100"/>
            <a:ext cx="484095" cy="42502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GB" sz="1600" dirty="0">
                <a:solidFill>
                  <a:schemeClr val="accent1"/>
                </a:solidFill>
                <a:latin typeface="Century Gothic" panose="020B0502020202020204" pitchFamily="34" charset="0"/>
              </a:rPr>
              <a:t>contract </a:t>
            </a:r>
          </a:p>
          <a:p>
            <a:r>
              <a:rPr lang="en-GB" sz="1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mgmt</a:t>
            </a:r>
            <a:endParaRPr lang="en-GB" sz="16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xmlns="" id="{70264116-83B5-4545-95EE-2333C6883C31}"/>
              </a:ext>
            </a:extLst>
          </p:cNvPr>
          <p:cNvSpPr txBox="1"/>
          <p:nvPr/>
        </p:nvSpPr>
        <p:spPr>
          <a:xfrm>
            <a:off x="6308761" y="5187590"/>
            <a:ext cx="484095" cy="42502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GB" sz="1600" dirty="0">
                <a:solidFill>
                  <a:schemeClr val="accent1"/>
                </a:solidFill>
                <a:latin typeface="Century Gothic" panose="020B0502020202020204" pitchFamily="34" charset="0"/>
              </a:rPr>
              <a:t>performance  </a:t>
            </a:r>
          </a:p>
          <a:p>
            <a:r>
              <a:rPr lang="en-GB" sz="1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mgmt</a:t>
            </a:r>
            <a:endParaRPr lang="en-GB" sz="16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26" name="Picture 2" descr="Image result for continuous cycle">
            <a:extLst>
              <a:ext uri="{FF2B5EF4-FFF2-40B4-BE49-F238E27FC236}">
                <a16:creationId xmlns:a16="http://schemas.microsoft.com/office/drawing/2014/main" xmlns="" id="{F31D0A1C-2FBF-4900-86ED-1067F31A39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34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0500" y="4069418"/>
            <a:ext cx="1053377" cy="1110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" name="TextBox 91">
            <a:extLst>
              <a:ext uri="{FF2B5EF4-FFF2-40B4-BE49-F238E27FC236}">
                <a16:creationId xmlns:a16="http://schemas.microsoft.com/office/drawing/2014/main" xmlns="" id="{1BE63B6E-518E-4EA9-9286-BAAC79B91A6A}"/>
              </a:ext>
            </a:extLst>
          </p:cNvPr>
          <p:cNvSpPr txBox="1"/>
          <p:nvPr/>
        </p:nvSpPr>
        <p:spPr>
          <a:xfrm>
            <a:off x="7982050" y="4428397"/>
            <a:ext cx="484095" cy="42502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GB" sz="1600" dirty="0">
                <a:solidFill>
                  <a:schemeClr val="accent1"/>
                </a:solidFill>
                <a:latin typeface="Century Gothic" panose="020B0502020202020204" pitchFamily="34" charset="0"/>
              </a:rPr>
              <a:t>risk</a:t>
            </a:r>
          </a:p>
          <a:p>
            <a:r>
              <a:rPr lang="en-GB" sz="1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mgmt</a:t>
            </a:r>
            <a:endParaRPr lang="en-GB" sz="16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xmlns="" id="{2408675B-C36E-46BC-AEDA-5813A416E15F}"/>
              </a:ext>
            </a:extLst>
          </p:cNvPr>
          <p:cNvSpPr txBox="1"/>
          <p:nvPr/>
        </p:nvSpPr>
        <p:spPr>
          <a:xfrm>
            <a:off x="8565473" y="3652001"/>
            <a:ext cx="484095" cy="42502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GB" sz="1600" dirty="0">
                <a:solidFill>
                  <a:schemeClr val="accent1"/>
                </a:solidFill>
                <a:latin typeface="Century Gothic" panose="020B0502020202020204" pitchFamily="34" charset="0"/>
              </a:rPr>
              <a:t>spend analytics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xmlns="" id="{00875058-789D-4952-8FC2-CFA18CAAC144}"/>
              </a:ext>
            </a:extLst>
          </p:cNvPr>
          <p:cNvSpPr txBox="1"/>
          <p:nvPr/>
        </p:nvSpPr>
        <p:spPr>
          <a:xfrm>
            <a:off x="8613088" y="5345294"/>
            <a:ext cx="484095" cy="42502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GB" sz="1600" dirty="0">
                <a:solidFill>
                  <a:schemeClr val="accent1"/>
                </a:solidFill>
                <a:latin typeface="Century Gothic" panose="020B0502020202020204" pitchFamily="34" charset="0"/>
              </a:rPr>
              <a:t>customer insight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xmlns="" id="{C94DF9B0-C4ED-42C4-BF70-7CF1BF997513}"/>
              </a:ext>
            </a:extLst>
          </p:cNvPr>
          <p:cNvSpPr txBox="1"/>
          <p:nvPr/>
        </p:nvSpPr>
        <p:spPr>
          <a:xfrm>
            <a:off x="323567" y="430941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GB" sz="4000" dirty="0">
                <a:solidFill>
                  <a:schemeClr val="accent1"/>
                </a:solidFill>
                <a:latin typeface="Century Gothic" panose="020B0502020202020204" pitchFamily="34" charset="0"/>
              </a:rPr>
              <a:t>End-to-End Solution</a:t>
            </a:r>
            <a:endParaRPr lang="en-GB" sz="40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14314" y="1596694"/>
            <a:ext cx="8737262" cy="1082342"/>
            <a:chOff x="514314" y="1596694"/>
            <a:chExt cx="8737262" cy="1082342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FD63DE66-B23B-4B7B-AE83-A84D7B834C2D}"/>
                </a:ext>
              </a:extLst>
            </p:cNvPr>
            <p:cNvCxnSpPr>
              <a:cxnSpLocks/>
            </p:cNvCxnSpPr>
            <p:nvPr/>
          </p:nvCxnSpPr>
          <p:spPr>
            <a:xfrm>
              <a:off x="514314" y="2679036"/>
              <a:ext cx="8737262" cy="0"/>
            </a:xfrm>
            <a:prstGeom prst="line">
              <a:avLst/>
            </a:prstGeom>
            <a:ln w="9525"/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4" name="Picture 93">
              <a:extLst>
                <a:ext uri="{FF2B5EF4-FFF2-40B4-BE49-F238E27FC236}">
                  <a16:creationId xmlns:a16="http://schemas.microsoft.com/office/drawing/2014/main" xmlns="" id="{9F767BD6-BFDB-4130-BE83-BC6FB609CC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27864" y="1596694"/>
              <a:ext cx="1128721" cy="7762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22121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000"/>
                            </p:stCondLst>
                            <p:childTnLst>
                              <p:par>
                                <p:cTn id="9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4000"/>
                            </p:stCondLst>
                            <p:childTnLst>
                              <p:par>
                                <p:cTn id="1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000"/>
                            </p:stCondLst>
                            <p:childTnLst>
                              <p:par>
                                <p:cTn id="1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000"/>
                            </p:stCondLst>
                            <p:childTnLst>
                              <p:par>
                                <p:cTn id="1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3000"/>
                            </p:stCondLst>
                            <p:childTnLst>
                              <p:par>
                                <p:cTn id="1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4" grpId="0"/>
      <p:bldP spid="75" grpId="0"/>
      <p:bldP spid="76" grpId="0"/>
      <p:bldP spid="77" grpId="0"/>
      <p:bldP spid="78" grpId="0"/>
      <p:bldP spid="79" grpId="0"/>
      <p:bldP spid="84" grpId="0"/>
      <p:bldP spid="86" grpId="0"/>
      <p:bldP spid="87" grpId="0"/>
      <p:bldP spid="88" grpId="0"/>
      <p:bldP spid="89" grpId="0"/>
      <p:bldP spid="90" grpId="0"/>
      <p:bldP spid="91" grpId="0"/>
      <p:bldP spid="92" grpId="0"/>
      <p:bldP spid="96" grpId="0"/>
      <p:bldP spid="97" grpId="0"/>
      <p:bldP spid="9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668B7EB4-9929-4453-B822-70AA3BD223EB}"/>
              </a:ext>
            </a:extLst>
          </p:cNvPr>
          <p:cNvSpPr txBox="1"/>
          <p:nvPr/>
        </p:nvSpPr>
        <p:spPr>
          <a:xfrm>
            <a:off x="114973" y="291741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GB" sz="4000" dirty="0">
                <a:solidFill>
                  <a:schemeClr val="accent1"/>
                </a:solidFill>
                <a:latin typeface="Century Gothic" panose="020B0502020202020204" pitchFamily="34" charset="0"/>
              </a:rPr>
              <a:t>The 4.0 Market Offering</a:t>
            </a:r>
            <a:endParaRPr lang="en-GB" sz="40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945C269-3BED-4EE3-8F55-801FE1E55A66}"/>
              </a:ext>
            </a:extLst>
          </p:cNvPr>
          <p:cNvSpPr txBox="1"/>
          <p:nvPr/>
        </p:nvSpPr>
        <p:spPr>
          <a:xfrm>
            <a:off x="6310871" y="6591855"/>
            <a:ext cx="1502684" cy="29094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>
            <a:defPPr>
              <a:defRPr lang="en-US"/>
            </a:defPPr>
            <a:lvl1pPr>
              <a:defRPr sz="4000">
                <a:solidFill>
                  <a:schemeClr val="accent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GB" sz="2800" dirty="0"/>
              <a:t>COST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F2ACD92-EA86-46BF-964B-27C3CC543C5C}"/>
              </a:ext>
            </a:extLst>
          </p:cNvPr>
          <p:cNvSpPr txBox="1"/>
          <p:nvPr/>
        </p:nvSpPr>
        <p:spPr>
          <a:xfrm>
            <a:off x="2456639" y="3587858"/>
            <a:ext cx="717241" cy="230957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>
            <a:defPPr>
              <a:defRPr lang="en-US"/>
            </a:defPPr>
            <a:lvl1pPr>
              <a:defRPr sz="4000">
                <a:solidFill>
                  <a:schemeClr val="accent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GB" sz="2400" dirty="0"/>
              <a:t>VALUE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6DAC524-E4B4-4509-B67B-EA65EDF03D00}"/>
              </a:ext>
            </a:extLst>
          </p:cNvPr>
          <p:cNvSpPr txBox="1"/>
          <p:nvPr/>
        </p:nvSpPr>
        <p:spPr>
          <a:xfrm>
            <a:off x="9671787" y="6299079"/>
            <a:ext cx="555945" cy="32760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1600" dirty="0">
                <a:latin typeface="Century Gothic" panose="020B0502020202020204" pitchFamily="34" charset="0"/>
              </a:rPr>
              <a:t>High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7850EFC-AAC4-44DF-8BF3-C7505D1C099C}"/>
              </a:ext>
            </a:extLst>
          </p:cNvPr>
          <p:cNvSpPr txBox="1"/>
          <p:nvPr/>
        </p:nvSpPr>
        <p:spPr>
          <a:xfrm>
            <a:off x="3576454" y="1109721"/>
            <a:ext cx="733313" cy="33352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1600" dirty="0">
                <a:latin typeface="Century Gothic" panose="020B0502020202020204" pitchFamily="34" charset="0"/>
              </a:rPr>
              <a:t>High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8BE7AA8-2313-4F42-90F6-3B139D78D4FD}"/>
              </a:ext>
            </a:extLst>
          </p:cNvPr>
          <p:cNvSpPr txBox="1"/>
          <p:nvPr/>
        </p:nvSpPr>
        <p:spPr>
          <a:xfrm>
            <a:off x="3540835" y="6280970"/>
            <a:ext cx="438016" cy="32760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1600" dirty="0">
                <a:latin typeface="Century Gothic" panose="020B0502020202020204" pitchFamily="34" charset="0"/>
              </a:rPr>
              <a:t>Low</a:t>
            </a:r>
          </a:p>
        </p:txBody>
      </p:sp>
      <p:pic>
        <p:nvPicPr>
          <p:cNvPr id="9" name="Picture 4" descr="Image result for chatbot logo">
            <a:extLst>
              <a:ext uri="{FF2B5EF4-FFF2-40B4-BE49-F238E27FC236}">
                <a16:creationId xmlns:a16="http://schemas.microsoft.com/office/drawing/2014/main" xmlns="" id="{C2CB864A-7F15-472E-91AC-C118ACCC53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14" t="21654" r="32188" b="37914"/>
          <a:stretch/>
        </p:blipFill>
        <p:spPr bwMode="auto">
          <a:xfrm>
            <a:off x="4309768" y="1699369"/>
            <a:ext cx="868814" cy="1087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Image result for sap">
            <a:extLst>
              <a:ext uri="{FF2B5EF4-FFF2-40B4-BE49-F238E27FC236}">
                <a16:creationId xmlns:a16="http://schemas.microsoft.com/office/drawing/2014/main" xmlns="" id="{D97A2973-5D34-4A19-9E1A-C06E9EF86A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053" y="1085055"/>
            <a:ext cx="914400" cy="46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Image result for smart by gep">
            <a:extLst>
              <a:ext uri="{FF2B5EF4-FFF2-40B4-BE49-F238E27FC236}">
                <a16:creationId xmlns:a16="http://schemas.microsoft.com/office/drawing/2014/main" xmlns="" id="{C1806A1F-068F-489D-A37F-D88309022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9989" y="1740902"/>
            <a:ext cx="1170176" cy="16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Image result for evie auto assistant">
            <a:extLst>
              <a:ext uri="{FF2B5EF4-FFF2-40B4-BE49-F238E27FC236}">
                <a16:creationId xmlns:a16="http://schemas.microsoft.com/office/drawing/2014/main" xmlns="" id="{95C95C01-14CD-47DF-B66B-FD7D9C4D6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7289" y="5717828"/>
            <a:ext cx="523220" cy="531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Image result for KIRA contract">
            <a:extLst>
              <a:ext uri="{FF2B5EF4-FFF2-40B4-BE49-F238E27FC236}">
                <a16:creationId xmlns:a16="http://schemas.microsoft.com/office/drawing/2014/main" xmlns="" id="{0D2F8F12-BAE1-4AC0-ACA6-88D14D756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4830" y="2192793"/>
            <a:ext cx="938268" cy="469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AutoShape 12" descr="Image result for wax digital">
            <a:extLst>
              <a:ext uri="{FF2B5EF4-FFF2-40B4-BE49-F238E27FC236}">
                <a16:creationId xmlns:a16="http://schemas.microsoft.com/office/drawing/2014/main" xmlns="" id="{660AB682-66F3-49FD-8A80-2ACF20C7F32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575575" y="3302586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5" name="Picture 14" descr="Image result for wax digital">
            <a:extLst>
              <a:ext uri="{FF2B5EF4-FFF2-40B4-BE49-F238E27FC236}">
                <a16:creationId xmlns:a16="http://schemas.microsoft.com/office/drawing/2014/main" xmlns="" id="{324FC964-2933-4642-BBAE-638122402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273" y="5209953"/>
            <a:ext cx="2121833" cy="269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Image result for ORACLE LOGO">
            <a:extLst>
              <a:ext uri="{FF2B5EF4-FFF2-40B4-BE49-F238E27FC236}">
                <a16:creationId xmlns:a16="http://schemas.microsoft.com/office/drawing/2014/main" xmlns="" id="{D1D6B38D-7EAF-4B2E-B573-9F42EDEB20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89" t="30497" r="36904" b="30134"/>
          <a:stretch/>
        </p:blipFill>
        <p:spPr bwMode="auto">
          <a:xfrm>
            <a:off x="8566977" y="2904838"/>
            <a:ext cx="1250106" cy="525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8" descr="Image result for basware">
            <a:extLst>
              <a:ext uri="{FF2B5EF4-FFF2-40B4-BE49-F238E27FC236}">
                <a16:creationId xmlns:a16="http://schemas.microsoft.com/office/drawing/2014/main" xmlns="" id="{D08BA2C3-D2A0-49D6-9BBE-372D7FC1D0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4896" y="4386863"/>
            <a:ext cx="1018269" cy="53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0" descr="Image result for power bi logo">
            <a:extLst>
              <a:ext uri="{FF2B5EF4-FFF2-40B4-BE49-F238E27FC236}">
                <a16:creationId xmlns:a16="http://schemas.microsoft.com/office/drawing/2014/main" xmlns="" id="{8683CE26-54B9-4CFB-BC0B-0D9E40601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030" y="4218911"/>
            <a:ext cx="1589125" cy="600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2" descr="Image result for smart meters">
            <a:extLst>
              <a:ext uri="{FF2B5EF4-FFF2-40B4-BE49-F238E27FC236}">
                <a16:creationId xmlns:a16="http://schemas.microsoft.com/office/drawing/2014/main" xmlns="" id="{40D934F9-6F99-4045-B9F1-7A7CD4AE87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31" t="1" r="21357" b="1344"/>
          <a:stretch/>
        </p:blipFill>
        <p:spPr bwMode="auto">
          <a:xfrm>
            <a:off x="3765312" y="5212998"/>
            <a:ext cx="869694" cy="507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4" descr="Image result for amazon business procurement">
            <a:extLst>
              <a:ext uri="{FF2B5EF4-FFF2-40B4-BE49-F238E27FC236}">
                <a16:creationId xmlns:a16="http://schemas.microsoft.com/office/drawing/2014/main" xmlns="" id="{3994E2E5-FD32-4147-A82F-97611FB893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2" t="24981" r="12210" b="18966"/>
          <a:stretch/>
        </p:blipFill>
        <p:spPr bwMode="auto">
          <a:xfrm>
            <a:off x="5054448" y="5041258"/>
            <a:ext cx="1083680" cy="411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microsoft">
            <a:extLst>
              <a:ext uri="{FF2B5EF4-FFF2-40B4-BE49-F238E27FC236}">
                <a16:creationId xmlns:a16="http://schemas.microsoft.com/office/drawing/2014/main" xmlns="" id="{37D41AA7-1F5C-4521-91DC-FD80A5B75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5354" y="1863360"/>
            <a:ext cx="1121954" cy="840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luminance logo">
            <a:extLst>
              <a:ext uri="{FF2B5EF4-FFF2-40B4-BE49-F238E27FC236}">
                <a16:creationId xmlns:a16="http://schemas.microsoft.com/office/drawing/2014/main" xmlns="" id="{ED58EB64-9503-4E5A-B978-710960D1BB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7289" y="4218911"/>
            <a:ext cx="1636633" cy="327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807217" y="2849877"/>
            <a:ext cx="1006338" cy="737981"/>
          </a:xfrm>
          <a:prstGeom prst="rect">
            <a:avLst/>
          </a:prstGeom>
        </p:spPr>
      </p:pic>
      <p:pic>
        <p:nvPicPr>
          <p:cNvPr id="2052" name="Picture 4" descr="Image result for blockchain logo">
            <a:extLst>
              <a:ext uri="{FF2B5EF4-FFF2-40B4-BE49-F238E27FC236}">
                <a16:creationId xmlns:a16="http://schemas.microsoft.com/office/drawing/2014/main" xmlns="" id="{B3B58B98-91F3-445A-9858-F264F570FC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12" t="12852" r="23381" b="18220"/>
          <a:stretch/>
        </p:blipFill>
        <p:spPr bwMode="auto">
          <a:xfrm>
            <a:off x="7523456" y="1085055"/>
            <a:ext cx="476610" cy="514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service now">
            <a:extLst>
              <a:ext uri="{FF2B5EF4-FFF2-40B4-BE49-F238E27FC236}">
                <a16:creationId xmlns:a16="http://schemas.microsoft.com/office/drawing/2014/main" xmlns="" id="{776AE8E7-A5E7-4F2D-B264-CBB8EBB72D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1" t="43419" r="7235" b="22130"/>
          <a:stretch/>
        </p:blipFill>
        <p:spPr bwMode="auto">
          <a:xfrm>
            <a:off x="6891136" y="2398798"/>
            <a:ext cx="1463221" cy="315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18E0BBF8-19E0-4D1C-B6FA-C331C23820CD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484030" y="3919097"/>
            <a:ext cx="1280041" cy="353735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88555" y="2639317"/>
            <a:ext cx="2155151" cy="2180524"/>
            <a:chOff x="88555" y="2639317"/>
            <a:chExt cx="2155151" cy="2180524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xmlns="" id="{0DA7F222-7209-43F7-A280-A48E3D7138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/>
            <a:srcRect l="6239" b="9849"/>
            <a:stretch/>
          </p:blipFill>
          <p:spPr>
            <a:xfrm>
              <a:off x="1269279" y="2639317"/>
              <a:ext cx="974427" cy="790895"/>
            </a:xfrm>
            <a:prstGeom prst="rect">
              <a:avLst/>
            </a:prstGeom>
          </p:spPr>
        </p:pic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xmlns="" id="{F8647FB3-F6D3-4988-A77C-B40F36B00496}"/>
                </a:ext>
              </a:extLst>
            </p:cNvPr>
            <p:cNvGrpSpPr/>
            <p:nvPr/>
          </p:nvGrpSpPr>
          <p:grpSpPr>
            <a:xfrm>
              <a:off x="88555" y="3187973"/>
              <a:ext cx="1937109" cy="1631868"/>
              <a:chOff x="88556" y="3187973"/>
              <a:chExt cx="1588576" cy="1434903"/>
            </a:xfrm>
          </p:grpSpPr>
          <p:pic>
            <p:nvPicPr>
              <p:cNvPr id="30" name="Picture 2" descr="Image result for person outline">
                <a:extLst>
                  <a:ext uri="{FF2B5EF4-FFF2-40B4-BE49-F238E27FC236}">
                    <a16:creationId xmlns:a16="http://schemas.microsoft.com/office/drawing/2014/main" xmlns="" id="{CF67F723-CA3A-4D58-84AA-48F5D5F4773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556" y="3187973"/>
                <a:ext cx="1434903" cy="143490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xmlns="" id="{5E4417C9-6976-4912-81E3-59BFC3C15B6F}"/>
                  </a:ext>
                </a:extLst>
              </p:cNvPr>
              <p:cNvSpPr txBox="1"/>
              <p:nvPr/>
            </p:nvSpPr>
            <p:spPr>
              <a:xfrm>
                <a:off x="860098" y="4451643"/>
                <a:ext cx="817034" cy="9301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r>
                  <a:rPr lang="en-GB" sz="600" b="1" dirty="0">
                    <a:solidFill>
                      <a:schemeClr val="bg1"/>
                    </a:solidFill>
                  </a:rPr>
                  <a:t>AGILE 4.0</a:t>
                </a:r>
              </a:p>
            </p:txBody>
          </p:sp>
        </p:grpSp>
      </p:grpSp>
      <p:sp>
        <p:nvSpPr>
          <p:cNvPr id="26" name="Freeform 25"/>
          <p:cNvSpPr/>
          <p:nvPr/>
        </p:nvSpPr>
        <p:spPr>
          <a:xfrm>
            <a:off x="4243436" y="1286352"/>
            <a:ext cx="2284632" cy="2284632"/>
          </a:xfrm>
          <a:custGeom>
            <a:avLst/>
            <a:gdLst>
              <a:gd name="connsiteX0" fmla="*/ 0 w 2284632"/>
              <a:gd name="connsiteY0" fmla="*/ 380780 h 2284632"/>
              <a:gd name="connsiteX1" fmla="*/ 380780 w 2284632"/>
              <a:gd name="connsiteY1" fmla="*/ 0 h 2284632"/>
              <a:gd name="connsiteX2" fmla="*/ 1903852 w 2284632"/>
              <a:gd name="connsiteY2" fmla="*/ 0 h 2284632"/>
              <a:gd name="connsiteX3" fmla="*/ 2284632 w 2284632"/>
              <a:gd name="connsiteY3" fmla="*/ 380780 h 2284632"/>
              <a:gd name="connsiteX4" fmla="*/ 2284632 w 2284632"/>
              <a:gd name="connsiteY4" fmla="*/ 1903852 h 2284632"/>
              <a:gd name="connsiteX5" fmla="*/ 1903852 w 2284632"/>
              <a:gd name="connsiteY5" fmla="*/ 2284632 h 2284632"/>
              <a:gd name="connsiteX6" fmla="*/ 380780 w 2284632"/>
              <a:gd name="connsiteY6" fmla="*/ 2284632 h 2284632"/>
              <a:gd name="connsiteX7" fmla="*/ 0 w 2284632"/>
              <a:gd name="connsiteY7" fmla="*/ 1903852 h 2284632"/>
              <a:gd name="connsiteX8" fmla="*/ 0 w 2284632"/>
              <a:gd name="connsiteY8" fmla="*/ 380780 h 2284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84632" h="2284632">
                <a:moveTo>
                  <a:pt x="0" y="380780"/>
                </a:moveTo>
                <a:cubicBezTo>
                  <a:pt x="0" y="170481"/>
                  <a:pt x="170481" y="0"/>
                  <a:pt x="380780" y="0"/>
                </a:cubicBezTo>
                <a:lnTo>
                  <a:pt x="1903852" y="0"/>
                </a:lnTo>
                <a:cubicBezTo>
                  <a:pt x="2114151" y="0"/>
                  <a:pt x="2284632" y="170481"/>
                  <a:pt x="2284632" y="380780"/>
                </a:cubicBezTo>
                <a:lnTo>
                  <a:pt x="2284632" y="1903852"/>
                </a:lnTo>
                <a:cubicBezTo>
                  <a:pt x="2284632" y="2114151"/>
                  <a:pt x="2114151" y="2284632"/>
                  <a:pt x="1903852" y="2284632"/>
                </a:cubicBezTo>
                <a:lnTo>
                  <a:pt x="380780" y="2284632"/>
                </a:lnTo>
                <a:cubicBezTo>
                  <a:pt x="170481" y="2284632"/>
                  <a:pt x="0" y="2114151"/>
                  <a:pt x="0" y="1903852"/>
                </a:cubicBezTo>
                <a:lnTo>
                  <a:pt x="0" y="380780"/>
                </a:lnTo>
                <a:close/>
              </a:path>
            </a:pathLst>
          </a:custGeom>
          <a:noFill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59177" tIns="359177" rIns="359177" bIns="359177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6500" kern="1200" dirty="0"/>
              <a:t> </a:t>
            </a:r>
          </a:p>
        </p:txBody>
      </p:sp>
      <p:sp>
        <p:nvSpPr>
          <p:cNvPr id="28" name="Freeform 27"/>
          <p:cNvSpPr/>
          <p:nvPr/>
        </p:nvSpPr>
        <p:spPr>
          <a:xfrm>
            <a:off x="6927880" y="1286352"/>
            <a:ext cx="2284632" cy="2284632"/>
          </a:xfrm>
          <a:custGeom>
            <a:avLst/>
            <a:gdLst>
              <a:gd name="connsiteX0" fmla="*/ 0 w 2284632"/>
              <a:gd name="connsiteY0" fmla="*/ 380780 h 2284632"/>
              <a:gd name="connsiteX1" fmla="*/ 380780 w 2284632"/>
              <a:gd name="connsiteY1" fmla="*/ 0 h 2284632"/>
              <a:gd name="connsiteX2" fmla="*/ 1903852 w 2284632"/>
              <a:gd name="connsiteY2" fmla="*/ 0 h 2284632"/>
              <a:gd name="connsiteX3" fmla="*/ 2284632 w 2284632"/>
              <a:gd name="connsiteY3" fmla="*/ 380780 h 2284632"/>
              <a:gd name="connsiteX4" fmla="*/ 2284632 w 2284632"/>
              <a:gd name="connsiteY4" fmla="*/ 1903852 h 2284632"/>
              <a:gd name="connsiteX5" fmla="*/ 1903852 w 2284632"/>
              <a:gd name="connsiteY5" fmla="*/ 2284632 h 2284632"/>
              <a:gd name="connsiteX6" fmla="*/ 380780 w 2284632"/>
              <a:gd name="connsiteY6" fmla="*/ 2284632 h 2284632"/>
              <a:gd name="connsiteX7" fmla="*/ 0 w 2284632"/>
              <a:gd name="connsiteY7" fmla="*/ 1903852 h 2284632"/>
              <a:gd name="connsiteX8" fmla="*/ 0 w 2284632"/>
              <a:gd name="connsiteY8" fmla="*/ 380780 h 2284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84632" h="2284632">
                <a:moveTo>
                  <a:pt x="0" y="380780"/>
                </a:moveTo>
                <a:cubicBezTo>
                  <a:pt x="0" y="170481"/>
                  <a:pt x="170481" y="0"/>
                  <a:pt x="380780" y="0"/>
                </a:cubicBezTo>
                <a:lnTo>
                  <a:pt x="1903852" y="0"/>
                </a:lnTo>
                <a:cubicBezTo>
                  <a:pt x="2114151" y="0"/>
                  <a:pt x="2284632" y="170481"/>
                  <a:pt x="2284632" y="380780"/>
                </a:cubicBezTo>
                <a:lnTo>
                  <a:pt x="2284632" y="1903852"/>
                </a:lnTo>
                <a:cubicBezTo>
                  <a:pt x="2284632" y="2114151"/>
                  <a:pt x="2114151" y="2284632"/>
                  <a:pt x="1903852" y="2284632"/>
                </a:cubicBezTo>
                <a:lnTo>
                  <a:pt x="380780" y="2284632"/>
                </a:lnTo>
                <a:cubicBezTo>
                  <a:pt x="170481" y="2284632"/>
                  <a:pt x="0" y="2114151"/>
                  <a:pt x="0" y="1903852"/>
                </a:cubicBezTo>
                <a:lnTo>
                  <a:pt x="0" y="380780"/>
                </a:lnTo>
                <a:close/>
              </a:path>
            </a:pathLst>
          </a:custGeom>
          <a:noFill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59177" tIns="359177" rIns="359177" bIns="359177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6500" kern="1200" dirty="0"/>
              <a:t> </a:t>
            </a:r>
          </a:p>
        </p:txBody>
      </p:sp>
      <p:sp>
        <p:nvSpPr>
          <p:cNvPr id="2048" name="Freeform 2047"/>
          <p:cNvSpPr/>
          <p:nvPr/>
        </p:nvSpPr>
        <p:spPr>
          <a:xfrm>
            <a:off x="4236994" y="3970796"/>
            <a:ext cx="2284632" cy="2284632"/>
          </a:xfrm>
          <a:custGeom>
            <a:avLst/>
            <a:gdLst>
              <a:gd name="connsiteX0" fmla="*/ 0 w 2284632"/>
              <a:gd name="connsiteY0" fmla="*/ 380780 h 2284632"/>
              <a:gd name="connsiteX1" fmla="*/ 380780 w 2284632"/>
              <a:gd name="connsiteY1" fmla="*/ 0 h 2284632"/>
              <a:gd name="connsiteX2" fmla="*/ 1903852 w 2284632"/>
              <a:gd name="connsiteY2" fmla="*/ 0 h 2284632"/>
              <a:gd name="connsiteX3" fmla="*/ 2284632 w 2284632"/>
              <a:gd name="connsiteY3" fmla="*/ 380780 h 2284632"/>
              <a:gd name="connsiteX4" fmla="*/ 2284632 w 2284632"/>
              <a:gd name="connsiteY4" fmla="*/ 1903852 h 2284632"/>
              <a:gd name="connsiteX5" fmla="*/ 1903852 w 2284632"/>
              <a:gd name="connsiteY5" fmla="*/ 2284632 h 2284632"/>
              <a:gd name="connsiteX6" fmla="*/ 380780 w 2284632"/>
              <a:gd name="connsiteY6" fmla="*/ 2284632 h 2284632"/>
              <a:gd name="connsiteX7" fmla="*/ 0 w 2284632"/>
              <a:gd name="connsiteY7" fmla="*/ 1903852 h 2284632"/>
              <a:gd name="connsiteX8" fmla="*/ 0 w 2284632"/>
              <a:gd name="connsiteY8" fmla="*/ 380780 h 2284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84632" h="2284632">
                <a:moveTo>
                  <a:pt x="0" y="380780"/>
                </a:moveTo>
                <a:cubicBezTo>
                  <a:pt x="0" y="170481"/>
                  <a:pt x="170481" y="0"/>
                  <a:pt x="380780" y="0"/>
                </a:cubicBezTo>
                <a:lnTo>
                  <a:pt x="1903852" y="0"/>
                </a:lnTo>
                <a:cubicBezTo>
                  <a:pt x="2114151" y="0"/>
                  <a:pt x="2284632" y="170481"/>
                  <a:pt x="2284632" y="380780"/>
                </a:cubicBezTo>
                <a:lnTo>
                  <a:pt x="2284632" y="1903852"/>
                </a:lnTo>
                <a:cubicBezTo>
                  <a:pt x="2284632" y="2114151"/>
                  <a:pt x="2114151" y="2284632"/>
                  <a:pt x="1903852" y="2284632"/>
                </a:cubicBezTo>
                <a:lnTo>
                  <a:pt x="380780" y="2284632"/>
                </a:lnTo>
                <a:cubicBezTo>
                  <a:pt x="170481" y="2284632"/>
                  <a:pt x="0" y="2114151"/>
                  <a:pt x="0" y="1903852"/>
                </a:cubicBezTo>
                <a:lnTo>
                  <a:pt x="0" y="380780"/>
                </a:lnTo>
                <a:close/>
              </a:path>
            </a:pathLst>
          </a:custGeom>
          <a:noFill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59177" tIns="359177" rIns="359177" bIns="359177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6500" kern="1200" dirty="0"/>
              <a:t> </a:t>
            </a:r>
          </a:p>
        </p:txBody>
      </p:sp>
      <p:sp>
        <p:nvSpPr>
          <p:cNvPr id="2049" name="Freeform 2048"/>
          <p:cNvSpPr/>
          <p:nvPr/>
        </p:nvSpPr>
        <p:spPr>
          <a:xfrm>
            <a:off x="6927880" y="3970796"/>
            <a:ext cx="2284632" cy="2284632"/>
          </a:xfrm>
          <a:custGeom>
            <a:avLst/>
            <a:gdLst>
              <a:gd name="connsiteX0" fmla="*/ 0 w 2284632"/>
              <a:gd name="connsiteY0" fmla="*/ 380780 h 2284632"/>
              <a:gd name="connsiteX1" fmla="*/ 380780 w 2284632"/>
              <a:gd name="connsiteY1" fmla="*/ 0 h 2284632"/>
              <a:gd name="connsiteX2" fmla="*/ 1903852 w 2284632"/>
              <a:gd name="connsiteY2" fmla="*/ 0 h 2284632"/>
              <a:gd name="connsiteX3" fmla="*/ 2284632 w 2284632"/>
              <a:gd name="connsiteY3" fmla="*/ 380780 h 2284632"/>
              <a:gd name="connsiteX4" fmla="*/ 2284632 w 2284632"/>
              <a:gd name="connsiteY4" fmla="*/ 1903852 h 2284632"/>
              <a:gd name="connsiteX5" fmla="*/ 1903852 w 2284632"/>
              <a:gd name="connsiteY5" fmla="*/ 2284632 h 2284632"/>
              <a:gd name="connsiteX6" fmla="*/ 380780 w 2284632"/>
              <a:gd name="connsiteY6" fmla="*/ 2284632 h 2284632"/>
              <a:gd name="connsiteX7" fmla="*/ 0 w 2284632"/>
              <a:gd name="connsiteY7" fmla="*/ 1903852 h 2284632"/>
              <a:gd name="connsiteX8" fmla="*/ 0 w 2284632"/>
              <a:gd name="connsiteY8" fmla="*/ 380780 h 2284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84632" h="2284632">
                <a:moveTo>
                  <a:pt x="0" y="380780"/>
                </a:moveTo>
                <a:cubicBezTo>
                  <a:pt x="0" y="170481"/>
                  <a:pt x="170481" y="0"/>
                  <a:pt x="380780" y="0"/>
                </a:cubicBezTo>
                <a:lnTo>
                  <a:pt x="1903852" y="0"/>
                </a:lnTo>
                <a:cubicBezTo>
                  <a:pt x="2114151" y="0"/>
                  <a:pt x="2284632" y="170481"/>
                  <a:pt x="2284632" y="380780"/>
                </a:cubicBezTo>
                <a:lnTo>
                  <a:pt x="2284632" y="1903852"/>
                </a:lnTo>
                <a:cubicBezTo>
                  <a:pt x="2284632" y="2114151"/>
                  <a:pt x="2114151" y="2284632"/>
                  <a:pt x="1903852" y="2284632"/>
                </a:cubicBezTo>
                <a:lnTo>
                  <a:pt x="380780" y="2284632"/>
                </a:lnTo>
                <a:cubicBezTo>
                  <a:pt x="170481" y="2284632"/>
                  <a:pt x="0" y="2114151"/>
                  <a:pt x="0" y="1903852"/>
                </a:cubicBezTo>
                <a:lnTo>
                  <a:pt x="0" y="380780"/>
                </a:lnTo>
                <a:close/>
              </a:path>
            </a:pathLst>
          </a:custGeom>
          <a:noFill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59177" tIns="359177" rIns="359177" bIns="359177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6500" kern="1200" dirty="0"/>
              <a:t> </a:t>
            </a:r>
          </a:p>
        </p:txBody>
      </p:sp>
      <p:sp>
        <p:nvSpPr>
          <p:cNvPr id="24" name="Quad Arrow 23"/>
          <p:cNvSpPr/>
          <p:nvPr/>
        </p:nvSpPr>
        <p:spPr>
          <a:xfrm>
            <a:off x="3686357" y="915100"/>
            <a:ext cx="6115447" cy="5711582"/>
          </a:xfrm>
          <a:prstGeom prst="quadArrow">
            <a:avLst>
              <a:gd name="adj1" fmla="val 2000"/>
              <a:gd name="adj2" fmla="val 4000"/>
              <a:gd name="adj3" fmla="val 5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758152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"/>
                            </p:stCondLst>
                            <p:childTnLst>
                              <p:par>
                                <p:cTn id="5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"/>
                            </p:stCondLst>
                            <p:childTnLst>
                              <p:par>
                                <p:cTn id="6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25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5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250"/>
                            </p:stCondLst>
                            <p:childTnLst>
                              <p:par>
                                <p:cTn id="7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"/>
                            </p:stCondLst>
                            <p:childTnLst>
                              <p:par>
                                <p:cTn id="8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750"/>
                            </p:stCondLst>
                            <p:childTnLst>
                              <p:par>
                                <p:cTn id="8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250"/>
                            </p:stCondLst>
                            <p:childTnLst>
                              <p:par>
                                <p:cTn id="9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25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25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750"/>
                            </p:stCondLst>
                            <p:childTnLst>
                              <p:par>
                                <p:cTn id="10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000"/>
                            </p:stCondLst>
                            <p:childTnLst>
                              <p:par>
                                <p:cTn id="1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25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25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250"/>
                            </p:stCondLst>
                            <p:childTnLst>
                              <p:par>
                                <p:cTn id="1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500"/>
                            </p:stCondLst>
                            <p:childTnLst>
                              <p:par>
                                <p:cTn id="1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750"/>
                            </p:stCondLst>
                            <p:childTnLst>
                              <p:par>
                                <p:cTn id="1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4000"/>
                            </p:stCondLst>
                            <p:childTnLst>
                              <p:par>
                                <p:cTn id="1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4" grpId="0"/>
      <p:bldP spid="5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D9B4861-2078-4847-A9C0-BA820F2BB821}"/>
              </a:ext>
            </a:extLst>
          </p:cNvPr>
          <p:cNvSpPr txBox="1"/>
          <p:nvPr/>
        </p:nvSpPr>
        <p:spPr>
          <a:xfrm>
            <a:off x="323567" y="430941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GB" sz="4000" dirty="0">
                <a:solidFill>
                  <a:schemeClr val="accent1"/>
                </a:solidFill>
                <a:latin typeface="Century Gothic" panose="020B0502020202020204" pitchFamily="34" charset="0"/>
              </a:rPr>
              <a:t>Automated Assistant</a:t>
            </a:r>
            <a:endParaRPr lang="en-GB" sz="40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F337120-044E-477D-96E8-167FAA4DBB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0663" y="1419804"/>
            <a:ext cx="4663333" cy="246105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28F2358-CD91-426A-B605-6DD0AD9C88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0298" y="157729"/>
            <a:ext cx="1227948" cy="11265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CEF2BF5-FA15-48B8-B4D8-343471F385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4731" y="3880861"/>
            <a:ext cx="2002477" cy="311943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6AF2ABE-CBDF-498B-825B-9A4E37096A80}"/>
              </a:ext>
            </a:extLst>
          </p:cNvPr>
          <p:cNvSpPr txBox="1"/>
          <p:nvPr/>
        </p:nvSpPr>
        <p:spPr>
          <a:xfrm>
            <a:off x="247367" y="4193455"/>
            <a:ext cx="7636950" cy="1766453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sz="1800" u="sng" dirty="0">
                <a:latin typeface="Century Gothic" panose="020B0502020202020204" pitchFamily="34" charset="0"/>
              </a:rPr>
              <a:t>USES: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Century Gothic" panose="020B0502020202020204" pitchFamily="34" charset="0"/>
              </a:rPr>
              <a:t>Manage your meeting rooms and resources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Century Gothic" panose="020B0502020202020204" pitchFamily="34" charset="0"/>
              </a:rPr>
              <a:t>Automate your meeting scheduling and calendar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Century Gothic" panose="020B0502020202020204" pitchFamily="34" charset="0"/>
              </a:rPr>
              <a:t>Identify actions and add to working list</a:t>
            </a:r>
            <a:r>
              <a:rPr lang="en-GB" sz="1800" dirty="0">
                <a:latin typeface="Century Gothic" panose="020B0502020202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9FAC40B-2DAB-4E88-99F5-79545E54F9E3}"/>
              </a:ext>
            </a:extLst>
          </p:cNvPr>
          <p:cNvSpPr txBox="1"/>
          <p:nvPr/>
        </p:nvSpPr>
        <p:spPr>
          <a:xfrm>
            <a:off x="143228" y="1568592"/>
            <a:ext cx="5241572" cy="219060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GB" sz="1800" dirty="0">
                <a:latin typeface="Century Gothic" panose="020B0502020202020204" pitchFamily="34" charset="0"/>
              </a:rPr>
              <a:t>Evie is an AI scheduling assistant that optimises</a:t>
            </a:r>
          </a:p>
          <a:p>
            <a:r>
              <a:rPr lang="en-GB" sz="1800" dirty="0">
                <a:latin typeface="Century Gothic" panose="020B0502020202020204" pitchFamily="34" charset="0"/>
              </a:rPr>
              <a:t>Resources with automation.</a:t>
            </a:r>
          </a:p>
          <a:p>
            <a:endParaRPr lang="en-GB" sz="1800" dirty="0">
              <a:latin typeface="Century Gothic" panose="020B0502020202020204" pitchFamily="34" charset="0"/>
            </a:endParaRPr>
          </a:p>
          <a:p>
            <a:r>
              <a:rPr lang="en-GB" sz="1800" dirty="0">
                <a:latin typeface="Century Gothic" panose="020B0502020202020204" pitchFamily="34" charset="0"/>
              </a:rPr>
              <a:t>Cc Evie on your email - she will use AI technology</a:t>
            </a:r>
          </a:p>
          <a:p>
            <a:r>
              <a:rPr lang="en-GB" sz="1800" dirty="0">
                <a:latin typeface="Century Gothic" panose="020B0502020202020204" pitchFamily="34" charset="0"/>
              </a:rPr>
              <a:t>to confirm next Steps and organise any meetings</a:t>
            </a:r>
          </a:p>
          <a:p>
            <a:endParaRPr lang="en-GB" sz="1800" dirty="0">
              <a:latin typeface="Century Gothic" panose="020B0502020202020204" pitchFamily="34" charset="0"/>
            </a:endParaRPr>
          </a:p>
          <a:p>
            <a:endParaRPr lang="en-GB" sz="2000" dirty="0">
              <a:latin typeface="Century Gothic" panose="020B0502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5491F07-2756-4348-81E8-C8A7EC705BE7}"/>
              </a:ext>
            </a:extLst>
          </p:cNvPr>
          <p:cNvSpPr txBox="1"/>
          <p:nvPr/>
        </p:nvSpPr>
        <p:spPr>
          <a:xfrm>
            <a:off x="7704076" y="3088278"/>
            <a:ext cx="576505" cy="6470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400" b="1" dirty="0">
                <a:solidFill>
                  <a:schemeClr val="bg1"/>
                </a:solidFill>
              </a:rPr>
              <a:t>AGILE 4.0</a:t>
            </a:r>
          </a:p>
        </p:txBody>
      </p:sp>
    </p:spTree>
    <p:extLst>
      <p:ext uri="{BB962C8B-B14F-4D97-AF65-F5344CB8AC3E}">
        <p14:creationId xmlns:p14="http://schemas.microsoft.com/office/powerpoint/2010/main" val="254464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lifford_mockup_63dce18173f1">
            <a:hlinkClick r:id="" action="ppaction://media"/>
            <a:extLst>
              <a:ext uri="{FF2B5EF4-FFF2-40B4-BE49-F238E27FC236}">
                <a16:creationId xmlns:a16="http://schemas.microsoft.com/office/drawing/2014/main" xmlns="" id="{F712CF8A-6402-4BB6-AFA2-F6E998BA5BFF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700" end="342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95007" y="658079"/>
            <a:ext cx="2923422" cy="59594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 fov="2700000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DF3F44A-0CDA-4010-AEBA-C8687B7DFB48}"/>
              </a:ext>
            </a:extLst>
          </p:cNvPr>
          <p:cNvSpPr txBox="1"/>
          <p:nvPr/>
        </p:nvSpPr>
        <p:spPr>
          <a:xfrm>
            <a:off x="323567" y="430941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GB" sz="40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ChatBot</a:t>
            </a:r>
            <a:r>
              <a:rPr lang="en-GB" sz="4000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endParaRPr lang="en-GB" sz="40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9407FB7C-A560-4280-99DC-6E21388C4474}"/>
              </a:ext>
            </a:extLst>
          </p:cNvPr>
          <p:cNvGrpSpPr/>
          <p:nvPr/>
        </p:nvGrpSpPr>
        <p:grpSpPr>
          <a:xfrm>
            <a:off x="4949914" y="2307896"/>
            <a:ext cx="1255473" cy="1296877"/>
            <a:chOff x="10365507" y="1562237"/>
            <a:chExt cx="1431631" cy="1478845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xmlns="" id="{04B84B0B-958C-47C5-AD88-CDDE7D12C4A5}"/>
                </a:ext>
              </a:extLst>
            </p:cNvPr>
            <p:cNvSpPr/>
            <p:nvPr/>
          </p:nvSpPr>
          <p:spPr>
            <a:xfrm>
              <a:off x="10560365" y="1562237"/>
              <a:ext cx="1041912" cy="1041912"/>
            </a:xfrm>
            <a:prstGeom prst="ellipse">
              <a:avLst/>
            </a:prstGeom>
            <a:gradFill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18900000" scaled="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0189" tIns="40094" rIns="80189" bIns="4009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754" dirty="0" err="1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01177512-3A8A-4368-BB21-E7EE07BF95EC}"/>
                </a:ext>
              </a:extLst>
            </p:cNvPr>
            <p:cNvSpPr/>
            <p:nvPr/>
          </p:nvSpPr>
          <p:spPr>
            <a:xfrm>
              <a:off x="10365507" y="2689608"/>
              <a:ext cx="1431631" cy="3514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3" b="1" dirty="0">
                  <a:solidFill>
                    <a:schemeClr val="tx2"/>
                  </a:solidFill>
                  <a:latin typeface="Helvetica Neue" charset="0"/>
                  <a:ea typeface="Helvetica Neue" charset="0"/>
                  <a:cs typeface="Helvetica Neue" charset="0"/>
                </a:rPr>
                <a:t>EFFICIENCY</a:t>
              </a:r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xmlns="" id="{6BFB7CBC-36B1-47D3-9AE5-C2DFDDC3A6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73519" y="1738184"/>
              <a:ext cx="415602" cy="690017"/>
            </a:xfrm>
            <a:custGeom>
              <a:avLst/>
              <a:gdLst>
                <a:gd name="T0" fmla="*/ 747 w 783"/>
                <a:gd name="T1" fmla="*/ 0 h 1300"/>
                <a:gd name="T2" fmla="*/ 387 w 783"/>
                <a:gd name="T3" fmla="*/ 552 h 1300"/>
                <a:gd name="T4" fmla="*/ 783 w 783"/>
                <a:gd name="T5" fmla="*/ 552 h 1300"/>
                <a:gd name="T6" fmla="*/ 23 w 783"/>
                <a:gd name="T7" fmla="*/ 1300 h 1300"/>
                <a:gd name="T8" fmla="*/ 400 w 783"/>
                <a:gd name="T9" fmla="*/ 745 h 1300"/>
                <a:gd name="T10" fmla="*/ 0 w 783"/>
                <a:gd name="T11" fmla="*/ 745 h 1300"/>
                <a:gd name="T12" fmla="*/ 747 w 783"/>
                <a:gd name="T13" fmla="*/ 0 h 1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3" h="1300">
                  <a:moveTo>
                    <a:pt x="747" y="0"/>
                  </a:moveTo>
                  <a:lnTo>
                    <a:pt x="387" y="552"/>
                  </a:lnTo>
                  <a:lnTo>
                    <a:pt x="783" y="552"/>
                  </a:lnTo>
                  <a:lnTo>
                    <a:pt x="23" y="1300"/>
                  </a:lnTo>
                  <a:lnTo>
                    <a:pt x="400" y="745"/>
                  </a:lnTo>
                  <a:lnTo>
                    <a:pt x="0" y="745"/>
                  </a:lnTo>
                  <a:lnTo>
                    <a:pt x="74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0189" tIns="40094" rIns="80189" bIns="40094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954ABEEC-8326-4F54-A253-8943D6CD13F9}"/>
              </a:ext>
            </a:extLst>
          </p:cNvPr>
          <p:cNvGrpSpPr/>
          <p:nvPr/>
        </p:nvGrpSpPr>
        <p:grpSpPr>
          <a:xfrm>
            <a:off x="7050467" y="2307896"/>
            <a:ext cx="913708" cy="1296877"/>
            <a:chOff x="10592969" y="3135005"/>
            <a:chExt cx="1041912" cy="1478845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F7B40F11-55C8-4B59-9EA7-6277B66E5C35}"/>
                </a:ext>
              </a:extLst>
            </p:cNvPr>
            <p:cNvSpPr/>
            <p:nvPr/>
          </p:nvSpPr>
          <p:spPr>
            <a:xfrm>
              <a:off x="10592969" y="3135005"/>
              <a:ext cx="1041912" cy="1041912"/>
            </a:xfrm>
            <a:prstGeom prst="ellipse">
              <a:avLst/>
            </a:prstGeom>
            <a:gradFill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18900000" scaled="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0189" tIns="40094" rIns="80189" bIns="4009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754" dirty="0" err="1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AF0FAF2A-36E8-4D62-A8AA-0C5504A62D33}"/>
                </a:ext>
              </a:extLst>
            </p:cNvPr>
            <p:cNvSpPr/>
            <p:nvPr/>
          </p:nvSpPr>
          <p:spPr>
            <a:xfrm>
              <a:off x="10763692" y="4262376"/>
              <a:ext cx="700460" cy="3514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3" b="1" dirty="0">
                  <a:solidFill>
                    <a:schemeClr val="tx2"/>
                  </a:solidFill>
                  <a:latin typeface="Helvetica Neue" charset="0"/>
                  <a:ea typeface="Helvetica Neue" charset="0"/>
                  <a:cs typeface="Helvetica Neue" charset="0"/>
                </a:rPr>
                <a:t>TIME</a:t>
              </a:r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xmlns="" id="{5D78E6E1-2C3D-4328-9631-948D0840F00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42908" y="3317737"/>
              <a:ext cx="542020" cy="624069"/>
            </a:xfrm>
            <a:custGeom>
              <a:avLst/>
              <a:gdLst>
                <a:gd name="T0" fmla="*/ 184 w 232"/>
                <a:gd name="T1" fmla="*/ 51 h 267"/>
                <a:gd name="T2" fmla="*/ 201 w 232"/>
                <a:gd name="T3" fmla="*/ 34 h 267"/>
                <a:gd name="T4" fmla="*/ 164 w 232"/>
                <a:gd name="T5" fmla="*/ 39 h 267"/>
                <a:gd name="T6" fmla="*/ 166 w 232"/>
                <a:gd name="T7" fmla="*/ 47 h 267"/>
                <a:gd name="T8" fmla="*/ 128 w 232"/>
                <a:gd name="T9" fmla="*/ 24 h 267"/>
                <a:gd name="T10" fmla="*/ 136 w 232"/>
                <a:gd name="T11" fmla="*/ 0 h 267"/>
                <a:gd name="T12" fmla="*/ 96 w 232"/>
                <a:gd name="T13" fmla="*/ 24 h 267"/>
                <a:gd name="T14" fmla="*/ 104 w 232"/>
                <a:gd name="T15" fmla="*/ 36 h 267"/>
                <a:gd name="T16" fmla="*/ 64 w 232"/>
                <a:gd name="T17" fmla="*/ 42 h 267"/>
                <a:gd name="T18" fmla="*/ 57 w 232"/>
                <a:gd name="T19" fmla="*/ 19 h 267"/>
                <a:gd name="T20" fmla="*/ 43 w 232"/>
                <a:gd name="T21" fmla="*/ 54 h 267"/>
                <a:gd name="T22" fmla="*/ 50 w 232"/>
                <a:gd name="T23" fmla="*/ 56 h 267"/>
                <a:gd name="T24" fmla="*/ 116 w 232"/>
                <a:gd name="T25" fmla="*/ 267 h 267"/>
                <a:gd name="T26" fmla="*/ 182 w 232"/>
                <a:gd name="T27" fmla="*/ 56 h 267"/>
                <a:gd name="T28" fmla="*/ 159 w 232"/>
                <a:gd name="T29" fmla="*/ 221 h 267"/>
                <a:gd name="T30" fmla="*/ 164 w 232"/>
                <a:gd name="T31" fmla="*/ 238 h 267"/>
                <a:gd name="T32" fmla="*/ 119 w 232"/>
                <a:gd name="T33" fmla="*/ 228 h 267"/>
                <a:gd name="T34" fmla="*/ 113 w 232"/>
                <a:gd name="T35" fmla="*/ 251 h 267"/>
                <a:gd name="T36" fmla="*/ 77 w 232"/>
                <a:gd name="T37" fmla="*/ 224 h 267"/>
                <a:gd name="T38" fmla="*/ 65 w 232"/>
                <a:gd name="T39" fmla="*/ 236 h 267"/>
                <a:gd name="T40" fmla="*/ 46 w 232"/>
                <a:gd name="T41" fmla="*/ 194 h 267"/>
                <a:gd name="T42" fmla="*/ 29 w 232"/>
                <a:gd name="T43" fmla="*/ 199 h 267"/>
                <a:gd name="T44" fmla="*/ 39 w 232"/>
                <a:gd name="T45" fmla="*/ 154 h 267"/>
                <a:gd name="T46" fmla="*/ 16 w 232"/>
                <a:gd name="T47" fmla="*/ 149 h 267"/>
                <a:gd name="T48" fmla="*/ 44 w 232"/>
                <a:gd name="T49" fmla="*/ 112 h 267"/>
                <a:gd name="T50" fmla="*/ 31 w 232"/>
                <a:gd name="T51" fmla="*/ 100 h 267"/>
                <a:gd name="T52" fmla="*/ 73 w 232"/>
                <a:gd name="T53" fmla="*/ 81 h 267"/>
                <a:gd name="T54" fmla="*/ 68 w 232"/>
                <a:gd name="T55" fmla="*/ 64 h 267"/>
                <a:gd name="T56" fmla="*/ 113 w 232"/>
                <a:gd name="T57" fmla="*/ 74 h 267"/>
                <a:gd name="T58" fmla="*/ 119 w 232"/>
                <a:gd name="T59" fmla="*/ 52 h 267"/>
                <a:gd name="T60" fmla="*/ 155 w 232"/>
                <a:gd name="T61" fmla="*/ 79 h 267"/>
                <a:gd name="T62" fmla="*/ 118 w 232"/>
                <a:gd name="T63" fmla="*/ 143 h 267"/>
                <a:gd name="T64" fmla="*/ 107 w 232"/>
                <a:gd name="T65" fmla="*/ 151 h 267"/>
                <a:gd name="T66" fmla="*/ 105 w 232"/>
                <a:gd name="T67" fmla="*/ 170 h 267"/>
                <a:gd name="T68" fmla="*/ 113 w 232"/>
                <a:gd name="T69" fmla="*/ 159 h 267"/>
                <a:gd name="T70" fmla="*/ 125 w 232"/>
                <a:gd name="T71" fmla="*/ 151 h 267"/>
                <a:gd name="T72" fmla="*/ 158 w 232"/>
                <a:gd name="T73" fmla="*/ 80 h 267"/>
                <a:gd name="T74" fmla="*/ 168 w 232"/>
                <a:gd name="T75" fmla="*/ 66 h 267"/>
                <a:gd name="T76" fmla="*/ 186 w 232"/>
                <a:gd name="T77" fmla="*/ 108 h 267"/>
                <a:gd name="T78" fmla="*/ 203 w 232"/>
                <a:gd name="T79" fmla="*/ 103 h 267"/>
                <a:gd name="T80" fmla="*/ 193 w 232"/>
                <a:gd name="T81" fmla="*/ 149 h 267"/>
                <a:gd name="T82" fmla="*/ 216 w 232"/>
                <a:gd name="T83" fmla="*/ 154 h 267"/>
                <a:gd name="T84" fmla="*/ 188 w 232"/>
                <a:gd name="T85" fmla="*/ 191 h 267"/>
                <a:gd name="T86" fmla="*/ 201 w 232"/>
                <a:gd name="T87" fmla="*/ 20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32" h="267">
                  <a:moveTo>
                    <a:pt x="182" y="56"/>
                  </a:moveTo>
                  <a:cubicBezTo>
                    <a:pt x="184" y="51"/>
                    <a:pt x="184" y="51"/>
                    <a:pt x="184" y="51"/>
                  </a:cubicBezTo>
                  <a:cubicBezTo>
                    <a:pt x="189" y="54"/>
                    <a:pt x="189" y="54"/>
                    <a:pt x="189" y="54"/>
                  </a:cubicBezTo>
                  <a:cubicBezTo>
                    <a:pt x="201" y="34"/>
                    <a:pt x="201" y="34"/>
                    <a:pt x="201" y="34"/>
                  </a:cubicBezTo>
                  <a:cubicBezTo>
                    <a:pt x="175" y="19"/>
                    <a:pt x="175" y="19"/>
                    <a:pt x="175" y="19"/>
                  </a:cubicBezTo>
                  <a:cubicBezTo>
                    <a:pt x="164" y="39"/>
                    <a:pt x="164" y="39"/>
                    <a:pt x="164" y="39"/>
                  </a:cubicBezTo>
                  <a:cubicBezTo>
                    <a:pt x="168" y="42"/>
                    <a:pt x="168" y="42"/>
                    <a:pt x="168" y="42"/>
                  </a:cubicBezTo>
                  <a:cubicBezTo>
                    <a:pt x="166" y="47"/>
                    <a:pt x="166" y="47"/>
                    <a:pt x="166" y="47"/>
                  </a:cubicBezTo>
                  <a:cubicBezTo>
                    <a:pt x="154" y="41"/>
                    <a:pt x="141" y="38"/>
                    <a:pt x="128" y="36"/>
                  </a:cubicBezTo>
                  <a:cubicBezTo>
                    <a:pt x="128" y="24"/>
                    <a:pt x="128" y="24"/>
                    <a:pt x="128" y="24"/>
                  </a:cubicBezTo>
                  <a:cubicBezTo>
                    <a:pt x="136" y="24"/>
                    <a:pt x="136" y="24"/>
                    <a:pt x="136" y="24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6" y="24"/>
                    <a:pt x="96" y="24"/>
                    <a:pt x="96" y="24"/>
                  </a:cubicBezTo>
                  <a:cubicBezTo>
                    <a:pt x="104" y="24"/>
                    <a:pt x="104" y="24"/>
                    <a:pt x="104" y="24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91" y="38"/>
                    <a:pt x="78" y="41"/>
                    <a:pt x="66" y="47"/>
                  </a:cubicBezTo>
                  <a:cubicBezTo>
                    <a:pt x="64" y="42"/>
                    <a:pt x="64" y="42"/>
                    <a:pt x="64" y="42"/>
                  </a:cubicBezTo>
                  <a:cubicBezTo>
                    <a:pt x="69" y="39"/>
                    <a:pt x="69" y="39"/>
                    <a:pt x="69" y="39"/>
                  </a:cubicBezTo>
                  <a:cubicBezTo>
                    <a:pt x="57" y="19"/>
                    <a:pt x="57" y="19"/>
                    <a:pt x="57" y="19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43" y="54"/>
                    <a:pt x="43" y="54"/>
                    <a:pt x="43" y="54"/>
                  </a:cubicBezTo>
                  <a:cubicBezTo>
                    <a:pt x="48" y="51"/>
                    <a:pt x="48" y="51"/>
                    <a:pt x="48" y="51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20" y="77"/>
                    <a:pt x="0" y="112"/>
                    <a:pt x="0" y="151"/>
                  </a:cubicBezTo>
                  <a:cubicBezTo>
                    <a:pt x="0" y="215"/>
                    <a:pt x="52" y="267"/>
                    <a:pt x="116" y="267"/>
                  </a:cubicBezTo>
                  <a:cubicBezTo>
                    <a:pt x="180" y="267"/>
                    <a:pt x="232" y="215"/>
                    <a:pt x="232" y="151"/>
                  </a:cubicBezTo>
                  <a:cubicBezTo>
                    <a:pt x="232" y="112"/>
                    <a:pt x="212" y="77"/>
                    <a:pt x="182" y="56"/>
                  </a:cubicBezTo>
                  <a:close/>
                  <a:moveTo>
                    <a:pt x="168" y="236"/>
                  </a:moveTo>
                  <a:cubicBezTo>
                    <a:pt x="159" y="221"/>
                    <a:pt x="159" y="221"/>
                    <a:pt x="159" y="221"/>
                  </a:cubicBezTo>
                  <a:cubicBezTo>
                    <a:pt x="155" y="224"/>
                    <a:pt x="155" y="224"/>
                    <a:pt x="155" y="224"/>
                  </a:cubicBezTo>
                  <a:cubicBezTo>
                    <a:pt x="164" y="238"/>
                    <a:pt x="164" y="238"/>
                    <a:pt x="164" y="238"/>
                  </a:cubicBezTo>
                  <a:cubicBezTo>
                    <a:pt x="150" y="246"/>
                    <a:pt x="135" y="250"/>
                    <a:pt x="119" y="251"/>
                  </a:cubicBezTo>
                  <a:cubicBezTo>
                    <a:pt x="119" y="228"/>
                    <a:pt x="119" y="228"/>
                    <a:pt x="119" y="228"/>
                  </a:cubicBezTo>
                  <a:cubicBezTo>
                    <a:pt x="113" y="228"/>
                    <a:pt x="113" y="228"/>
                    <a:pt x="113" y="228"/>
                  </a:cubicBezTo>
                  <a:cubicBezTo>
                    <a:pt x="113" y="251"/>
                    <a:pt x="113" y="251"/>
                    <a:pt x="113" y="251"/>
                  </a:cubicBezTo>
                  <a:cubicBezTo>
                    <a:pt x="97" y="250"/>
                    <a:pt x="82" y="246"/>
                    <a:pt x="68" y="238"/>
                  </a:cubicBezTo>
                  <a:cubicBezTo>
                    <a:pt x="77" y="224"/>
                    <a:pt x="77" y="224"/>
                    <a:pt x="77" y="224"/>
                  </a:cubicBezTo>
                  <a:cubicBezTo>
                    <a:pt x="73" y="221"/>
                    <a:pt x="73" y="221"/>
                    <a:pt x="73" y="221"/>
                  </a:cubicBezTo>
                  <a:cubicBezTo>
                    <a:pt x="65" y="236"/>
                    <a:pt x="65" y="236"/>
                    <a:pt x="65" y="236"/>
                  </a:cubicBezTo>
                  <a:cubicBezTo>
                    <a:pt x="51" y="228"/>
                    <a:pt x="39" y="217"/>
                    <a:pt x="31" y="203"/>
                  </a:cubicBezTo>
                  <a:cubicBezTo>
                    <a:pt x="46" y="194"/>
                    <a:pt x="46" y="194"/>
                    <a:pt x="46" y="194"/>
                  </a:cubicBezTo>
                  <a:cubicBezTo>
                    <a:pt x="44" y="191"/>
                    <a:pt x="44" y="191"/>
                    <a:pt x="44" y="191"/>
                  </a:cubicBezTo>
                  <a:cubicBezTo>
                    <a:pt x="29" y="199"/>
                    <a:pt x="29" y="199"/>
                    <a:pt x="29" y="199"/>
                  </a:cubicBezTo>
                  <a:cubicBezTo>
                    <a:pt x="21" y="186"/>
                    <a:pt x="17" y="170"/>
                    <a:pt x="16" y="154"/>
                  </a:cubicBezTo>
                  <a:cubicBezTo>
                    <a:pt x="39" y="154"/>
                    <a:pt x="39" y="154"/>
                    <a:pt x="39" y="154"/>
                  </a:cubicBezTo>
                  <a:cubicBezTo>
                    <a:pt x="39" y="149"/>
                    <a:pt x="39" y="149"/>
                    <a:pt x="39" y="149"/>
                  </a:cubicBezTo>
                  <a:cubicBezTo>
                    <a:pt x="16" y="149"/>
                    <a:pt x="16" y="149"/>
                    <a:pt x="16" y="149"/>
                  </a:cubicBezTo>
                  <a:cubicBezTo>
                    <a:pt x="17" y="132"/>
                    <a:pt x="21" y="117"/>
                    <a:pt x="29" y="103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46" y="108"/>
                    <a:pt x="46" y="108"/>
                    <a:pt x="46" y="108"/>
                  </a:cubicBezTo>
                  <a:cubicBezTo>
                    <a:pt x="31" y="100"/>
                    <a:pt x="31" y="100"/>
                    <a:pt x="31" y="100"/>
                  </a:cubicBezTo>
                  <a:cubicBezTo>
                    <a:pt x="39" y="86"/>
                    <a:pt x="51" y="74"/>
                    <a:pt x="65" y="66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7" y="79"/>
                    <a:pt x="77" y="79"/>
                    <a:pt x="77" y="79"/>
                  </a:cubicBezTo>
                  <a:cubicBezTo>
                    <a:pt x="68" y="64"/>
                    <a:pt x="68" y="64"/>
                    <a:pt x="68" y="64"/>
                  </a:cubicBezTo>
                  <a:cubicBezTo>
                    <a:pt x="82" y="57"/>
                    <a:pt x="97" y="52"/>
                    <a:pt x="113" y="52"/>
                  </a:cubicBezTo>
                  <a:cubicBezTo>
                    <a:pt x="113" y="74"/>
                    <a:pt x="113" y="74"/>
                    <a:pt x="113" y="74"/>
                  </a:cubicBezTo>
                  <a:cubicBezTo>
                    <a:pt x="119" y="74"/>
                    <a:pt x="119" y="74"/>
                    <a:pt x="119" y="74"/>
                  </a:cubicBezTo>
                  <a:cubicBezTo>
                    <a:pt x="119" y="52"/>
                    <a:pt x="119" y="52"/>
                    <a:pt x="119" y="52"/>
                  </a:cubicBezTo>
                  <a:cubicBezTo>
                    <a:pt x="135" y="52"/>
                    <a:pt x="150" y="57"/>
                    <a:pt x="164" y="64"/>
                  </a:cubicBezTo>
                  <a:cubicBezTo>
                    <a:pt x="155" y="79"/>
                    <a:pt x="155" y="79"/>
                    <a:pt x="155" y="79"/>
                  </a:cubicBezTo>
                  <a:cubicBezTo>
                    <a:pt x="156" y="79"/>
                    <a:pt x="156" y="79"/>
                    <a:pt x="156" y="79"/>
                  </a:cubicBezTo>
                  <a:cubicBezTo>
                    <a:pt x="118" y="143"/>
                    <a:pt x="118" y="143"/>
                    <a:pt x="118" y="143"/>
                  </a:cubicBezTo>
                  <a:cubicBezTo>
                    <a:pt x="118" y="143"/>
                    <a:pt x="117" y="142"/>
                    <a:pt x="116" y="142"/>
                  </a:cubicBezTo>
                  <a:cubicBezTo>
                    <a:pt x="111" y="142"/>
                    <a:pt x="107" y="146"/>
                    <a:pt x="107" y="151"/>
                  </a:cubicBezTo>
                  <a:cubicBezTo>
                    <a:pt x="107" y="154"/>
                    <a:pt x="108" y="156"/>
                    <a:pt x="110" y="158"/>
                  </a:cubicBezTo>
                  <a:cubicBezTo>
                    <a:pt x="105" y="170"/>
                    <a:pt x="105" y="170"/>
                    <a:pt x="105" y="170"/>
                  </a:cubicBezTo>
                  <a:cubicBezTo>
                    <a:pt x="106" y="171"/>
                    <a:pt x="106" y="171"/>
                    <a:pt x="106" y="171"/>
                  </a:cubicBezTo>
                  <a:cubicBezTo>
                    <a:pt x="113" y="159"/>
                    <a:pt x="113" y="159"/>
                    <a:pt x="113" y="159"/>
                  </a:cubicBezTo>
                  <a:cubicBezTo>
                    <a:pt x="114" y="159"/>
                    <a:pt x="115" y="160"/>
                    <a:pt x="116" y="160"/>
                  </a:cubicBezTo>
                  <a:cubicBezTo>
                    <a:pt x="121" y="160"/>
                    <a:pt x="125" y="156"/>
                    <a:pt x="125" y="151"/>
                  </a:cubicBezTo>
                  <a:cubicBezTo>
                    <a:pt x="125" y="149"/>
                    <a:pt x="124" y="146"/>
                    <a:pt x="122" y="145"/>
                  </a:cubicBezTo>
                  <a:cubicBezTo>
                    <a:pt x="158" y="80"/>
                    <a:pt x="158" y="80"/>
                    <a:pt x="158" y="80"/>
                  </a:cubicBezTo>
                  <a:cubicBezTo>
                    <a:pt x="159" y="81"/>
                    <a:pt x="159" y="81"/>
                    <a:pt x="159" y="81"/>
                  </a:cubicBezTo>
                  <a:cubicBezTo>
                    <a:pt x="168" y="66"/>
                    <a:pt x="168" y="66"/>
                    <a:pt x="168" y="66"/>
                  </a:cubicBezTo>
                  <a:cubicBezTo>
                    <a:pt x="181" y="74"/>
                    <a:pt x="193" y="86"/>
                    <a:pt x="201" y="100"/>
                  </a:cubicBezTo>
                  <a:cubicBezTo>
                    <a:pt x="186" y="108"/>
                    <a:pt x="186" y="108"/>
                    <a:pt x="186" y="108"/>
                  </a:cubicBezTo>
                  <a:cubicBezTo>
                    <a:pt x="188" y="112"/>
                    <a:pt x="188" y="112"/>
                    <a:pt x="188" y="112"/>
                  </a:cubicBezTo>
                  <a:cubicBezTo>
                    <a:pt x="203" y="103"/>
                    <a:pt x="203" y="103"/>
                    <a:pt x="203" y="103"/>
                  </a:cubicBezTo>
                  <a:cubicBezTo>
                    <a:pt x="211" y="117"/>
                    <a:pt x="215" y="132"/>
                    <a:pt x="216" y="149"/>
                  </a:cubicBezTo>
                  <a:cubicBezTo>
                    <a:pt x="193" y="149"/>
                    <a:pt x="193" y="149"/>
                    <a:pt x="193" y="149"/>
                  </a:cubicBezTo>
                  <a:cubicBezTo>
                    <a:pt x="193" y="154"/>
                    <a:pt x="193" y="154"/>
                    <a:pt x="193" y="154"/>
                  </a:cubicBezTo>
                  <a:cubicBezTo>
                    <a:pt x="216" y="154"/>
                    <a:pt x="216" y="154"/>
                    <a:pt x="216" y="154"/>
                  </a:cubicBezTo>
                  <a:cubicBezTo>
                    <a:pt x="215" y="170"/>
                    <a:pt x="211" y="186"/>
                    <a:pt x="203" y="199"/>
                  </a:cubicBezTo>
                  <a:cubicBezTo>
                    <a:pt x="188" y="191"/>
                    <a:pt x="188" y="191"/>
                    <a:pt x="188" y="191"/>
                  </a:cubicBezTo>
                  <a:cubicBezTo>
                    <a:pt x="186" y="194"/>
                    <a:pt x="186" y="194"/>
                    <a:pt x="186" y="194"/>
                  </a:cubicBezTo>
                  <a:cubicBezTo>
                    <a:pt x="201" y="203"/>
                    <a:pt x="201" y="203"/>
                    <a:pt x="201" y="203"/>
                  </a:cubicBezTo>
                  <a:cubicBezTo>
                    <a:pt x="193" y="217"/>
                    <a:pt x="181" y="228"/>
                    <a:pt x="168" y="23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0189" tIns="40094" rIns="80189" bIns="40094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381C7537-0616-4189-8034-E4711DD82148}"/>
              </a:ext>
            </a:extLst>
          </p:cNvPr>
          <p:cNvGrpSpPr/>
          <p:nvPr/>
        </p:nvGrpSpPr>
        <p:grpSpPr>
          <a:xfrm>
            <a:off x="8825289" y="2340939"/>
            <a:ext cx="1223412" cy="1296877"/>
            <a:chOff x="10357550" y="5128396"/>
            <a:chExt cx="1395072" cy="1478845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xmlns="" id="{C45485FC-A9F6-4C6C-8E32-49F966E40000}"/>
                </a:ext>
              </a:extLst>
            </p:cNvPr>
            <p:cNvSpPr/>
            <p:nvPr/>
          </p:nvSpPr>
          <p:spPr>
            <a:xfrm>
              <a:off x="10534127" y="5128396"/>
              <a:ext cx="1041912" cy="1041912"/>
            </a:xfrm>
            <a:prstGeom prst="ellipse">
              <a:avLst/>
            </a:prstGeom>
            <a:gradFill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18900000" scaled="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0189" tIns="40094" rIns="80189" bIns="4009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754" dirty="0" err="1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B9721DB0-B058-4B5F-9D03-BEFD46D66BC7}"/>
                </a:ext>
              </a:extLst>
            </p:cNvPr>
            <p:cNvSpPr/>
            <p:nvPr/>
          </p:nvSpPr>
          <p:spPr>
            <a:xfrm>
              <a:off x="10357550" y="6255767"/>
              <a:ext cx="1395072" cy="3514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3" b="1" dirty="0">
                  <a:solidFill>
                    <a:schemeClr val="tx2"/>
                  </a:solidFill>
                  <a:latin typeface="Helvetica Neue" charset="0"/>
                  <a:ea typeface="Helvetica Neue" charset="0"/>
                  <a:cs typeface="Helvetica Neue" charset="0"/>
                </a:rPr>
                <a:t>Productivity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D654B339-CC0A-4173-9872-6E731A9BBC15}"/>
                </a:ext>
              </a:extLst>
            </p:cNvPr>
            <p:cNvSpPr/>
            <p:nvPr/>
          </p:nvSpPr>
          <p:spPr>
            <a:xfrm>
              <a:off x="10921048" y="5515324"/>
              <a:ext cx="268056" cy="2680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54" dirty="0" err="1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2E9AA7D0-88E0-4101-8C95-A4F3DBB51F42}"/>
                </a:ext>
              </a:extLst>
            </p:cNvPr>
            <p:cNvSpPr/>
            <p:nvPr/>
          </p:nvSpPr>
          <p:spPr>
            <a:xfrm>
              <a:off x="10837951" y="5432229"/>
              <a:ext cx="434247" cy="434248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54" dirty="0" err="1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6DBABCEA-0E9A-4C3D-BCE7-F59D0ED8C299}"/>
                </a:ext>
              </a:extLst>
            </p:cNvPr>
            <p:cNvSpPr/>
            <p:nvPr/>
          </p:nvSpPr>
          <p:spPr>
            <a:xfrm>
              <a:off x="10725240" y="5319519"/>
              <a:ext cx="659662" cy="659663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54" dirty="0" err="1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E56D806B-9717-4ACA-9B21-DE8EEEB3AB43}"/>
              </a:ext>
            </a:extLst>
          </p:cNvPr>
          <p:cNvSpPr txBox="1"/>
          <p:nvPr/>
        </p:nvSpPr>
        <p:spPr>
          <a:xfrm>
            <a:off x="5344087" y="4133093"/>
            <a:ext cx="4704614" cy="1138621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en-GB" sz="3200" dirty="0">
                <a:solidFill>
                  <a:schemeClr val="accent1"/>
                </a:solidFill>
                <a:latin typeface="Century Gothic" panose="020B0502020202020204" pitchFamily="34" charset="0"/>
              </a:rPr>
              <a:t>Driving innovation to </a:t>
            </a:r>
          </a:p>
          <a:p>
            <a:pPr algn="ctr"/>
            <a:r>
              <a:rPr lang="en-GB" sz="3200" dirty="0">
                <a:solidFill>
                  <a:schemeClr val="accent1"/>
                </a:solidFill>
                <a:latin typeface="Century Gothic" panose="020B0502020202020204" pitchFamily="34" charset="0"/>
              </a:rPr>
              <a:t>increase productivity</a:t>
            </a:r>
            <a:endParaRPr lang="en-GB" sz="32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02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36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4625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5625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6625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7625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BFD1080-0138-4C59-9237-1B0798FC0E08}"/>
              </a:ext>
            </a:extLst>
          </p:cNvPr>
          <p:cNvSpPr txBox="1"/>
          <p:nvPr/>
        </p:nvSpPr>
        <p:spPr>
          <a:xfrm>
            <a:off x="290229" y="235679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GB" sz="4000" dirty="0">
                <a:solidFill>
                  <a:schemeClr val="accent1"/>
                </a:solidFill>
                <a:latin typeface="Century Gothic" panose="020B0502020202020204" pitchFamily="34" charset="0"/>
              </a:rPr>
              <a:t>More than just Procurement Queries…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03E92254-1AF4-481F-9DB9-8D1C8F848928}"/>
              </a:ext>
            </a:extLst>
          </p:cNvPr>
          <p:cNvGrpSpPr/>
          <p:nvPr/>
        </p:nvGrpSpPr>
        <p:grpSpPr>
          <a:xfrm>
            <a:off x="6566345" y="1301652"/>
            <a:ext cx="3799754" cy="1083449"/>
            <a:chOff x="6481027" y="1191818"/>
            <a:chExt cx="3799754" cy="1083449"/>
          </a:xfrm>
        </p:grpSpPr>
        <p:sp>
          <p:nvSpPr>
            <p:cNvPr id="6" name="Speech Bubble: Rectangle with Corners Rounded 5">
              <a:extLst>
                <a:ext uri="{FF2B5EF4-FFF2-40B4-BE49-F238E27FC236}">
                  <a16:creationId xmlns:a16="http://schemas.microsoft.com/office/drawing/2014/main" xmlns="" id="{B6DBA018-8C22-493F-A48F-369FC6DC743B}"/>
                </a:ext>
              </a:extLst>
            </p:cNvPr>
            <p:cNvSpPr/>
            <p:nvPr/>
          </p:nvSpPr>
          <p:spPr>
            <a:xfrm>
              <a:off x="6481027" y="1191818"/>
              <a:ext cx="3799754" cy="1083449"/>
            </a:xfrm>
            <a:prstGeom prst="wedgeRoundRectCallout">
              <a:avLst>
                <a:gd name="adj1" fmla="val -38869"/>
                <a:gd name="adj2" fmla="val 84486"/>
                <a:gd name="adj3" fmla="val 16667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45C33902-E8B1-4EB4-9AB4-66CEEEAD7B53}"/>
                </a:ext>
              </a:extLst>
            </p:cNvPr>
            <p:cNvSpPr txBox="1"/>
            <p:nvPr/>
          </p:nvSpPr>
          <p:spPr>
            <a:xfrm>
              <a:off x="7032356" y="1449234"/>
              <a:ext cx="2697096" cy="826033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ctr"/>
              <a:r>
                <a:rPr lang="en-GB" sz="18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What’s Gile’s </a:t>
              </a:r>
            </a:p>
            <a:p>
              <a:pPr algn="ctr"/>
              <a:r>
                <a:rPr lang="en-GB" sz="18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Phone Number?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9B448222-66A4-4D37-87AF-730B1FD1199B}"/>
              </a:ext>
            </a:extLst>
          </p:cNvPr>
          <p:cNvGrpSpPr/>
          <p:nvPr/>
        </p:nvGrpSpPr>
        <p:grpSpPr>
          <a:xfrm>
            <a:off x="6239335" y="3110561"/>
            <a:ext cx="3292538" cy="1363950"/>
            <a:chOff x="6658793" y="5063790"/>
            <a:chExt cx="3292538" cy="1363950"/>
          </a:xfrm>
        </p:grpSpPr>
        <p:sp>
          <p:nvSpPr>
            <p:cNvPr id="8" name="Speech Bubble: Rectangle with Corners Rounded 7">
              <a:extLst>
                <a:ext uri="{FF2B5EF4-FFF2-40B4-BE49-F238E27FC236}">
                  <a16:creationId xmlns:a16="http://schemas.microsoft.com/office/drawing/2014/main" xmlns="" id="{DBAA34F7-32E6-4923-A2DF-62C8D0C45237}"/>
                </a:ext>
              </a:extLst>
            </p:cNvPr>
            <p:cNvSpPr/>
            <p:nvPr/>
          </p:nvSpPr>
          <p:spPr>
            <a:xfrm>
              <a:off x="6658793" y="5063790"/>
              <a:ext cx="3292538" cy="1363950"/>
            </a:xfrm>
            <a:prstGeom prst="wedgeRoundRectCallout">
              <a:avLst>
                <a:gd name="adj1" fmla="val -18185"/>
                <a:gd name="adj2" fmla="val 71916"/>
                <a:gd name="adj3" fmla="val 16667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A22542EA-A493-4734-A763-73F32C629BD2}"/>
                </a:ext>
              </a:extLst>
            </p:cNvPr>
            <p:cNvSpPr txBox="1"/>
            <p:nvPr/>
          </p:nvSpPr>
          <p:spPr>
            <a:xfrm>
              <a:off x="6985803" y="5431262"/>
              <a:ext cx="2638518" cy="721190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ctr"/>
              <a:r>
                <a:rPr lang="en-GB" sz="18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Which meeting rooms are </a:t>
              </a:r>
            </a:p>
            <a:p>
              <a:pPr algn="ctr"/>
              <a:r>
                <a:rPr lang="en-GB" sz="18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Free?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64715650-90B9-42DD-B8F9-334A7C74B909}"/>
              </a:ext>
            </a:extLst>
          </p:cNvPr>
          <p:cNvGrpSpPr/>
          <p:nvPr/>
        </p:nvGrpSpPr>
        <p:grpSpPr>
          <a:xfrm>
            <a:off x="246835" y="2709087"/>
            <a:ext cx="3365607" cy="1083449"/>
            <a:chOff x="208736" y="2386753"/>
            <a:chExt cx="3365607" cy="1083449"/>
          </a:xfrm>
        </p:grpSpPr>
        <p:sp>
          <p:nvSpPr>
            <p:cNvPr id="5" name="Speech Bubble: Rectangle with Corners Rounded 4">
              <a:extLst>
                <a:ext uri="{FF2B5EF4-FFF2-40B4-BE49-F238E27FC236}">
                  <a16:creationId xmlns:a16="http://schemas.microsoft.com/office/drawing/2014/main" xmlns="" id="{D55B056F-C6AB-4475-ACCF-21E682062158}"/>
                </a:ext>
              </a:extLst>
            </p:cNvPr>
            <p:cNvSpPr/>
            <p:nvPr/>
          </p:nvSpPr>
          <p:spPr>
            <a:xfrm>
              <a:off x="208736" y="2386753"/>
              <a:ext cx="3365607" cy="1083449"/>
            </a:xfrm>
            <a:prstGeom prst="wedgeRoundRectCallout">
              <a:avLst>
                <a:gd name="adj1" fmla="val 36930"/>
                <a:gd name="adj2" fmla="val 72429"/>
                <a:gd name="adj3" fmla="val 16667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E003EC3C-2C6B-45CC-AD3C-61C955C98CE2}"/>
                </a:ext>
              </a:extLst>
            </p:cNvPr>
            <p:cNvSpPr txBox="1"/>
            <p:nvPr/>
          </p:nvSpPr>
          <p:spPr>
            <a:xfrm>
              <a:off x="496117" y="2580885"/>
              <a:ext cx="2697096" cy="826033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ctr"/>
              <a:r>
                <a:rPr lang="en-GB" sz="1800" b="1" dirty="0">
                  <a:solidFill>
                    <a:schemeClr val="bg2">
                      <a:lumMod val="50000"/>
                    </a:schemeClr>
                  </a:solidFill>
                  <a:latin typeface="Century Gothic" panose="020B0502020202020204" pitchFamily="34" charset="0"/>
                </a:rPr>
                <a:t>Can you provide me with </a:t>
              </a:r>
            </a:p>
            <a:p>
              <a:pPr algn="ctr"/>
              <a:r>
                <a:rPr lang="en-GB" sz="1800" b="1" dirty="0">
                  <a:solidFill>
                    <a:schemeClr val="bg2">
                      <a:lumMod val="50000"/>
                    </a:schemeClr>
                  </a:solidFill>
                  <a:latin typeface="Century Gothic" panose="020B0502020202020204" pitchFamily="34" charset="0"/>
                </a:rPr>
                <a:t>a spend report for Microsoft?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8BE30C9-13D8-4D56-893C-ECA41501E7AE}"/>
              </a:ext>
            </a:extLst>
          </p:cNvPr>
          <p:cNvSpPr txBox="1"/>
          <p:nvPr/>
        </p:nvSpPr>
        <p:spPr>
          <a:xfrm>
            <a:off x="411032" y="1191818"/>
            <a:ext cx="4371015" cy="206519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GB" sz="1800" dirty="0">
                <a:latin typeface="Century Gothic" panose="020B0502020202020204" pitchFamily="34" charset="0"/>
              </a:rPr>
              <a:t>As part of a company Intranet, the bot can be</a:t>
            </a:r>
          </a:p>
          <a:p>
            <a:r>
              <a:rPr lang="en-GB" sz="1800" dirty="0">
                <a:latin typeface="Century Gothic" panose="020B0502020202020204" pitchFamily="34" charset="0"/>
              </a:rPr>
              <a:t>programmed to answer a varied type of queries.</a:t>
            </a:r>
          </a:p>
          <a:p>
            <a:endParaRPr lang="en-GB" sz="1800" dirty="0">
              <a:latin typeface="Century Gothic" panose="020B0502020202020204" pitchFamily="34" charset="0"/>
            </a:endParaRPr>
          </a:p>
          <a:p>
            <a:r>
              <a:rPr lang="en-GB" sz="1800" dirty="0">
                <a:latin typeface="Century Gothic" panose="020B0502020202020204" pitchFamily="34" charset="0"/>
              </a:rPr>
              <a:t>Which means closer integration for Procurement!</a:t>
            </a:r>
          </a:p>
          <a:p>
            <a:endParaRPr lang="en-GB" sz="1800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endParaRPr lang="en-GB" sz="1800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endParaRPr lang="en-GB" sz="1800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endParaRPr lang="en-GB" sz="2000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F3BC0C17-C14D-4937-B21F-1F64949295F0}"/>
              </a:ext>
            </a:extLst>
          </p:cNvPr>
          <p:cNvGrpSpPr/>
          <p:nvPr/>
        </p:nvGrpSpPr>
        <p:grpSpPr>
          <a:xfrm>
            <a:off x="666970" y="4332995"/>
            <a:ext cx="3365607" cy="1083449"/>
            <a:chOff x="208736" y="2386753"/>
            <a:chExt cx="3365607" cy="1083449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15" name="Speech Bubble: Rectangle with Corners Rounded 14">
              <a:extLst>
                <a:ext uri="{FF2B5EF4-FFF2-40B4-BE49-F238E27FC236}">
                  <a16:creationId xmlns:a16="http://schemas.microsoft.com/office/drawing/2014/main" xmlns="" id="{342A8555-966E-45BB-BF3E-83107B19400D}"/>
                </a:ext>
              </a:extLst>
            </p:cNvPr>
            <p:cNvSpPr/>
            <p:nvPr/>
          </p:nvSpPr>
          <p:spPr>
            <a:xfrm>
              <a:off x="208736" y="2386753"/>
              <a:ext cx="3365607" cy="1083449"/>
            </a:xfrm>
            <a:prstGeom prst="wedgeRoundRectCallout">
              <a:avLst>
                <a:gd name="adj1" fmla="val -66793"/>
                <a:gd name="adj2" fmla="val 10010"/>
                <a:gd name="adj3" fmla="val 16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89925872-7B36-4374-849B-FA9F7286F756}"/>
                </a:ext>
              </a:extLst>
            </p:cNvPr>
            <p:cNvSpPr txBox="1"/>
            <p:nvPr/>
          </p:nvSpPr>
          <p:spPr>
            <a:xfrm>
              <a:off x="1141790" y="2514217"/>
              <a:ext cx="1499497" cy="826033"/>
            </a:xfrm>
            <a:prstGeom prst="rect">
              <a:avLst/>
            </a:prstGeom>
            <a:grpFill/>
          </p:spPr>
          <p:txBody>
            <a:bodyPr wrap="none" lIns="0" tIns="0" rIns="0" bIns="0" rtlCol="0">
              <a:noAutofit/>
            </a:bodyPr>
            <a:lstStyle/>
            <a:p>
              <a:pPr algn="ctr"/>
              <a:r>
                <a:rPr lang="en-GB" sz="1800" b="1" dirty="0">
                  <a:solidFill>
                    <a:schemeClr val="bg2">
                      <a:lumMod val="50000"/>
                    </a:schemeClr>
                  </a:solidFill>
                  <a:latin typeface="Century Gothic" panose="020B0502020202020204" pitchFamily="34" charset="0"/>
                </a:rPr>
                <a:t>How much did my </a:t>
              </a:r>
            </a:p>
            <a:p>
              <a:pPr algn="ctr"/>
              <a:r>
                <a:rPr lang="en-GB" sz="1800" b="1" dirty="0">
                  <a:solidFill>
                    <a:schemeClr val="bg2">
                      <a:lumMod val="50000"/>
                    </a:schemeClr>
                  </a:solidFill>
                  <a:latin typeface="Century Gothic" panose="020B0502020202020204" pitchFamily="34" charset="0"/>
                </a:rPr>
                <a:t>department</a:t>
              </a:r>
            </a:p>
            <a:p>
              <a:pPr algn="ctr"/>
              <a:r>
                <a:rPr lang="en-GB" sz="1800" b="1" dirty="0">
                  <a:solidFill>
                    <a:schemeClr val="bg2">
                      <a:lumMod val="50000"/>
                    </a:schemeClr>
                  </a:solidFill>
                  <a:latin typeface="Century Gothic" panose="020B0502020202020204" pitchFamily="34" charset="0"/>
                </a:rPr>
                <a:t>Spend in 2017?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B58CDE57-D90A-4CDB-B0E0-E41052C537F7}"/>
              </a:ext>
            </a:extLst>
          </p:cNvPr>
          <p:cNvGrpSpPr/>
          <p:nvPr/>
        </p:nvGrpSpPr>
        <p:grpSpPr>
          <a:xfrm>
            <a:off x="7120398" y="5107590"/>
            <a:ext cx="3292538" cy="1363950"/>
            <a:chOff x="6658793" y="5063790"/>
            <a:chExt cx="3292538" cy="1363950"/>
          </a:xfrm>
          <a:solidFill>
            <a:schemeClr val="accent1">
              <a:lumMod val="75000"/>
            </a:schemeClr>
          </a:solidFill>
        </p:grpSpPr>
        <p:sp>
          <p:nvSpPr>
            <p:cNvPr id="18" name="Speech Bubble: Rectangle with Corners Rounded 17">
              <a:extLst>
                <a:ext uri="{FF2B5EF4-FFF2-40B4-BE49-F238E27FC236}">
                  <a16:creationId xmlns:a16="http://schemas.microsoft.com/office/drawing/2014/main" xmlns="" id="{B2F65830-A004-4017-AD17-B646C3AA7BBB}"/>
                </a:ext>
              </a:extLst>
            </p:cNvPr>
            <p:cNvSpPr/>
            <p:nvPr/>
          </p:nvSpPr>
          <p:spPr>
            <a:xfrm>
              <a:off x="6658793" y="5063790"/>
              <a:ext cx="3292538" cy="1363950"/>
            </a:xfrm>
            <a:prstGeom prst="wedgeRoundRectCallout">
              <a:avLst>
                <a:gd name="adj1" fmla="val 33743"/>
                <a:gd name="adj2" fmla="val 84486"/>
                <a:gd name="adj3" fmla="val 16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0BF47A23-20C7-48EC-86AC-C51B1842A27F}"/>
                </a:ext>
              </a:extLst>
            </p:cNvPr>
            <p:cNvSpPr txBox="1"/>
            <p:nvPr/>
          </p:nvSpPr>
          <p:spPr>
            <a:xfrm>
              <a:off x="6985803" y="5431262"/>
              <a:ext cx="2638518" cy="721190"/>
            </a:xfrm>
            <a:prstGeom prst="rect">
              <a:avLst/>
            </a:prstGeom>
            <a:grpFill/>
          </p:spPr>
          <p:txBody>
            <a:bodyPr wrap="none" lIns="0" tIns="0" rIns="0" bIns="0" rtlCol="0">
              <a:noAutofit/>
            </a:bodyPr>
            <a:lstStyle/>
            <a:p>
              <a:pPr algn="ctr"/>
              <a:r>
                <a:rPr lang="en-GB" sz="18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I want to submit </a:t>
              </a:r>
            </a:p>
            <a:p>
              <a:pPr algn="ctr"/>
              <a:r>
                <a:rPr lang="en-GB" sz="18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an Expense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795707FF-9843-4151-A528-D7C4C3BB1C62}"/>
              </a:ext>
            </a:extLst>
          </p:cNvPr>
          <p:cNvGrpSpPr/>
          <p:nvPr/>
        </p:nvGrpSpPr>
        <p:grpSpPr>
          <a:xfrm>
            <a:off x="327796" y="5727653"/>
            <a:ext cx="3365607" cy="1083449"/>
            <a:chOff x="208734" y="2288274"/>
            <a:chExt cx="3365607" cy="1083449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21" name="Speech Bubble: Rectangle with Corners Rounded 20">
              <a:extLst>
                <a:ext uri="{FF2B5EF4-FFF2-40B4-BE49-F238E27FC236}">
                  <a16:creationId xmlns:a16="http://schemas.microsoft.com/office/drawing/2014/main" xmlns="" id="{4FB99B58-BEC9-4320-8C29-92094ED41AF6}"/>
                </a:ext>
              </a:extLst>
            </p:cNvPr>
            <p:cNvSpPr/>
            <p:nvPr/>
          </p:nvSpPr>
          <p:spPr>
            <a:xfrm>
              <a:off x="208734" y="2288274"/>
              <a:ext cx="3365607" cy="1083449"/>
            </a:xfrm>
            <a:prstGeom prst="wedgeRoundRectCallout">
              <a:avLst>
                <a:gd name="adj1" fmla="val 64524"/>
                <a:gd name="adj2" fmla="val -44496"/>
                <a:gd name="adj3" fmla="val 16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C4093B8B-514D-4E2F-8A4F-1B762AA4097B}"/>
                </a:ext>
              </a:extLst>
            </p:cNvPr>
            <p:cNvSpPr txBox="1"/>
            <p:nvPr/>
          </p:nvSpPr>
          <p:spPr>
            <a:xfrm>
              <a:off x="1141790" y="2604234"/>
              <a:ext cx="1499497" cy="736016"/>
            </a:xfrm>
            <a:prstGeom prst="rect">
              <a:avLst/>
            </a:prstGeom>
            <a:grpFill/>
          </p:spPr>
          <p:txBody>
            <a:bodyPr wrap="none" lIns="0" tIns="0" rIns="0" bIns="0" rtlCol="0">
              <a:noAutofit/>
            </a:bodyPr>
            <a:lstStyle/>
            <a:p>
              <a:pPr algn="ctr"/>
              <a:r>
                <a:rPr lang="en-GB" sz="1800" b="1" dirty="0">
                  <a:solidFill>
                    <a:schemeClr val="bg2">
                      <a:lumMod val="50000"/>
                    </a:schemeClr>
                  </a:solidFill>
                  <a:latin typeface="Century Gothic" panose="020B0502020202020204" pitchFamily="34" charset="0"/>
                </a:rPr>
                <a:t>How do I raise an invoice?</a:t>
              </a:r>
            </a:p>
          </p:txBody>
        </p:sp>
      </p:grpSp>
      <p:pic>
        <p:nvPicPr>
          <p:cNvPr id="23" name="Picture 2" descr="Image result for person outline">
            <a:extLst>
              <a:ext uri="{FF2B5EF4-FFF2-40B4-BE49-F238E27FC236}">
                <a16:creationId xmlns:a16="http://schemas.microsoft.com/office/drawing/2014/main" xmlns="" id="{3084EA1F-2085-4BE5-BA0B-A717A10976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5193" y="3741544"/>
            <a:ext cx="1661425" cy="166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701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D379853-6B33-4FBB-A47C-0ADB12F0B4F3}"/>
              </a:ext>
            </a:extLst>
          </p:cNvPr>
          <p:cNvSpPr txBox="1"/>
          <p:nvPr/>
        </p:nvSpPr>
        <p:spPr>
          <a:xfrm>
            <a:off x="675752" y="1190379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2000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BEEFF48-D8D7-48E3-982A-90B77CE562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8155" y="1190379"/>
            <a:ext cx="5834681" cy="460122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50F0157-F9A3-4121-BB0A-AF9D5B073E7E}"/>
              </a:ext>
            </a:extLst>
          </p:cNvPr>
          <p:cNvSpPr txBox="1"/>
          <p:nvPr/>
        </p:nvSpPr>
        <p:spPr>
          <a:xfrm>
            <a:off x="4913745" y="2207491"/>
            <a:ext cx="1755203" cy="142846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GB" sz="4000" dirty="0">
                <a:solidFill>
                  <a:schemeClr val="bg1"/>
                </a:solidFill>
                <a:latin typeface="Century Gothic" panose="020B0502020202020204" pitchFamily="34" charset="0"/>
              </a:rPr>
              <a:t>DEMO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D7A51A4-F706-40D2-8712-2AD078FF530D}"/>
              </a:ext>
            </a:extLst>
          </p:cNvPr>
          <p:cNvSpPr/>
          <p:nvPr/>
        </p:nvSpPr>
        <p:spPr>
          <a:xfrm>
            <a:off x="5345906" y="5987406"/>
            <a:ext cx="45937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https://clifford-chance.glitch.me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0600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elated image">
            <a:extLst>
              <a:ext uri="{FF2B5EF4-FFF2-40B4-BE49-F238E27FC236}">
                <a16:creationId xmlns:a16="http://schemas.microsoft.com/office/drawing/2014/main" xmlns="" id="{7547BE80-DDB4-4746-906D-E0E70C3B4F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241" y="1647579"/>
            <a:ext cx="8632999" cy="3656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50F0157-F9A3-4121-BB0A-AF9D5B073E7E}"/>
              </a:ext>
            </a:extLst>
          </p:cNvPr>
          <p:cNvSpPr txBox="1"/>
          <p:nvPr/>
        </p:nvSpPr>
        <p:spPr>
          <a:xfrm>
            <a:off x="323567" y="430941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GB" sz="4000" dirty="0">
                <a:solidFill>
                  <a:schemeClr val="accent1"/>
                </a:solidFill>
                <a:latin typeface="Century Gothic" panose="020B0502020202020204" pitchFamily="34" charset="0"/>
              </a:rPr>
              <a:t>The possibilities are endless</a:t>
            </a:r>
            <a:endParaRPr lang="en-GB" sz="40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D379853-6B33-4FBB-A47C-0ADB12F0B4F3}"/>
              </a:ext>
            </a:extLst>
          </p:cNvPr>
          <p:cNvSpPr txBox="1"/>
          <p:nvPr/>
        </p:nvSpPr>
        <p:spPr>
          <a:xfrm>
            <a:off x="675752" y="1190379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2000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272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4022555-8905-462E-BE88-AC0338728EFD}"/>
              </a:ext>
            </a:extLst>
          </p:cNvPr>
          <p:cNvSpPr txBox="1"/>
          <p:nvPr/>
        </p:nvSpPr>
        <p:spPr>
          <a:xfrm>
            <a:off x="538396" y="574101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88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5F380F9-70B4-4C5F-A0BE-EEC343BA2E49}"/>
              </a:ext>
            </a:extLst>
          </p:cNvPr>
          <p:cNvSpPr txBox="1"/>
          <p:nvPr/>
        </p:nvSpPr>
        <p:spPr>
          <a:xfrm>
            <a:off x="490439" y="2646239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8800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53F04EF-D410-4770-B1FD-297183D87D44}"/>
              </a:ext>
            </a:extLst>
          </p:cNvPr>
          <p:cNvSpPr txBox="1"/>
          <p:nvPr/>
        </p:nvSpPr>
        <p:spPr>
          <a:xfrm>
            <a:off x="490439" y="4920181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8800" dirty="0">
              <a:solidFill>
                <a:schemeClr val="accent4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Picture 4" descr="Image result for employees">
            <a:extLst>
              <a:ext uri="{FF2B5EF4-FFF2-40B4-BE49-F238E27FC236}">
                <a16:creationId xmlns:a16="http://schemas.microsoft.com/office/drawing/2014/main" xmlns="" id="{DF7997D8-FA7A-47A7-BB0F-84F739644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419" y="376008"/>
            <a:ext cx="3513864" cy="16043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Image result for process">
            <a:extLst>
              <a:ext uri="{FF2B5EF4-FFF2-40B4-BE49-F238E27FC236}">
                <a16:creationId xmlns:a16="http://schemas.microsoft.com/office/drawing/2014/main" xmlns="" id="{1464B077-FE50-4C14-962F-5FEE1B60A1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271" y="1491121"/>
            <a:ext cx="2579244" cy="18774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result for technology">
            <a:extLst>
              <a:ext uri="{FF2B5EF4-FFF2-40B4-BE49-F238E27FC236}">
                <a16:creationId xmlns:a16="http://schemas.microsoft.com/office/drawing/2014/main" xmlns="" id="{585F944D-10F4-4A7B-AAC1-AC516CD714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3552" y="3095446"/>
            <a:ext cx="2443143" cy="17395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ircular Arrow 9"/>
          <p:cNvSpPr/>
          <p:nvPr/>
        </p:nvSpPr>
        <p:spPr>
          <a:xfrm>
            <a:off x="3107248" y="241540"/>
            <a:ext cx="3172222" cy="3172705"/>
          </a:xfrm>
          <a:prstGeom prst="circularArrow">
            <a:avLst>
              <a:gd name="adj1" fmla="val 10980"/>
              <a:gd name="adj2" fmla="val 1142322"/>
              <a:gd name="adj3" fmla="val 4500000"/>
              <a:gd name="adj4" fmla="val 10800000"/>
              <a:gd name="adj5" fmla="val 125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3808413" y="1386982"/>
            <a:ext cx="1762743" cy="881160"/>
          </a:xfrm>
          <a:custGeom>
            <a:avLst/>
            <a:gdLst>
              <a:gd name="connsiteX0" fmla="*/ 0 w 1762743"/>
              <a:gd name="connsiteY0" fmla="*/ 0 h 881160"/>
              <a:gd name="connsiteX1" fmla="*/ 1762743 w 1762743"/>
              <a:gd name="connsiteY1" fmla="*/ 0 h 881160"/>
              <a:gd name="connsiteX2" fmla="*/ 1762743 w 1762743"/>
              <a:gd name="connsiteY2" fmla="*/ 881160 h 881160"/>
              <a:gd name="connsiteX3" fmla="*/ 0 w 1762743"/>
              <a:gd name="connsiteY3" fmla="*/ 881160 h 881160"/>
              <a:gd name="connsiteX4" fmla="*/ 0 w 1762743"/>
              <a:gd name="connsiteY4" fmla="*/ 0 h 881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2743" h="881160">
                <a:moveTo>
                  <a:pt x="0" y="0"/>
                </a:moveTo>
                <a:lnTo>
                  <a:pt x="1762743" y="0"/>
                </a:lnTo>
                <a:lnTo>
                  <a:pt x="1762743" y="881160"/>
                </a:lnTo>
                <a:lnTo>
                  <a:pt x="0" y="88116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600" kern="1200" dirty="0">
                <a:latin typeface="Century Gothic" panose="020B0502020202020204" pitchFamily="34" charset="0"/>
              </a:rPr>
              <a:t>People</a:t>
            </a:r>
          </a:p>
        </p:txBody>
      </p:sp>
      <p:sp>
        <p:nvSpPr>
          <p:cNvPr id="12" name="Shape 11"/>
          <p:cNvSpPr/>
          <p:nvPr/>
        </p:nvSpPr>
        <p:spPr>
          <a:xfrm>
            <a:off x="2223097" y="2087909"/>
            <a:ext cx="3172222" cy="3172705"/>
          </a:xfrm>
          <a:prstGeom prst="leftCircularArrow">
            <a:avLst>
              <a:gd name="adj1" fmla="val 10980"/>
              <a:gd name="adj2" fmla="val 1142322"/>
              <a:gd name="adj3" fmla="val 6300000"/>
              <a:gd name="adj4" fmla="val 18900000"/>
              <a:gd name="adj5" fmla="val 125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Freeform 12"/>
          <p:cNvSpPr/>
          <p:nvPr/>
        </p:nvSpPr>
        <p:spPr>
          <a:xfrm>
            <a:off x="2930914" y="3220482"/>
            <a:ext cx="1762743" cy="881160"/>
          </a:xfrm>
          <a:custGeom>
            <a:avLst/>
            <a:gdLst>
              <a:gd name="connsiteX0" fmla="*/ 0 w 1762743"/>
              <a:gd name="connsiteY0" fmla="*/ 0 h 881160"/>
              <a:gd name="connsiteX1" fmla="*/ 1762743 w 1762743"/>
              <a:gd name="connsiteY1" fmla="*/ 0 h 881160"/>
              <a:gd name="connsiteX2" fmla="*/ 1762743 w 1762743"/>
              <a:gd name="connsiteY2" fmla="*/ 881160 h 881160"/>
              <a:gd name="connsiteX3" fmla="*/ 0 w 1762743"/>
              <a:gd name="connsiteY3" fmla="*/ 881160 h 881160"/>
              <a:gd name="connsiteX4" fmla="*/ 0 w 1762743"/>
              <a:gd name="connsiteY4" fmla="*/ 0 h 881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2743" h="881160">
                <a:moveTo>
                  <a:pt x="0" y="0"/>
                </a:moveTo>
                <a:lnTo>
                  <a:pt x="1762743" y="0"/>
                </a:lnTo>
                <a:lnTo>
                  <a:pt x="1762743" y="881160"/>
                </a:lnTo>
                <a:lnTo>
                  <a:pt x="0" y="88116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600" kern="1200" dirty="0">
                <a:latin typeface="Century Gothic" panose="020B0502020202020204" pitchFamily="34" charset="0"/>
              </a:rPr>
              <a:t>Process</a:t>
            </a:r>
          </a:p>
        </p:txBody>
      </p:sp>
      <p:sp>
        <p:nvSpPr>
          <p:cNvPr id="14" name="Block Arc 13"/>
          <p:cNvSpPr/>
          <p:nvPr/>
        </p:nvSpPr>
        <p:spPr>
          <a:xfrm>
            <a:off x="3333027" y="4105597"/>
            <a:ext cx="2725430" cy="2726523"/>
          </a:xfrm>
          <a:prstGeom prst="blockArc">
            <a:avLst>
              <a:gd name="adj1" fmla="val 13500000"/>
              <a:gd name="adj2" fmla="val 10800000"/>
              <a:gd name="adj3" fmla="val 1274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>
            <a:off x="3701232" y="4982808"/>
            <a:ext cx="1984849" cy="895348"/>
          </a:xfrm>
          <a:custGeom>
            <a:avLst/>
            <a:gdLst>
              <a:gd name="connsiteX0" fmla="*/ 0 w 1762743"/>
              <a:gd name="connsiteY0" fmla="*/ 0 h 881160"/>
              <a:gd name="connsiteX1" fmla="*/ 1762743 w 1762743"/>
              <a:gd name="connsiteY1" fmla="*/ 0 h 881160"/>
              <a:gd name="connsiteX2" fmla="*/ 1762743 w 1762743"/>
              <a:gd name="connsiteY2" fmla="*/ 881160 h 881160"/>
              <a:gd name="connsiteX3" fmla="*/ 0 w 1762743"/>
              <a:gd name="connsiteY3" fmla="*/ 881160 h 881160"/>
              <a:gd name="connsiteX4" fmla="*/ 0 w 1762743"/>
              <a:gd name="connsiteY4" fmla="*/ 0 h 881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2743" h="881160">
                <a:moveTo>
                  <a:pt x="0" y="0"/>
                </a:moveTo>
                <a:lnTo>
                  <a:pt x="1762743" y="0"/>
                </a:lnTo>
                <a:lnTo>
                  <a:pt x="1762743" y="881160"/>
                </a:lnTo>
                <a:lnTo>
                  <a:pt x="0" y="88116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600" kern="1200" dirty="0">
                <a:latin typeface="Century Gothic" panose="020B0502020202020204" pitchFamily="34" charset="0"/>
              </a:rPr>
              <a:t>Technology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50F0157-F9A3-4121-BB0A-AF9D5B073E7E}"/>
              </a:ext>
            </a:extLst>
          </p:cNvPr>
          <p:cNvSpPr txBox="1"/>
          <p:nvPr/>
        </p:nvSpPr>
        <p:spPr>
          <a:xfrm>
            <a:off x="323567" y="430941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GB" sz="4000" dirty="0">
                <a:solidFill>
                  <a:schemeClr val="accent1"/>
                </a:solidFill>
                <a:latin typeface="Century Gothic" panose="020B0502020202020204" pitchFamily="34" charset="0"/>
              </a:rPr>
              <a:t>Wrap up</a:t>
            </a:r>
            <a:endParaRPr lang="en-GB" sz="40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487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5" grpId="0"/>
    </p:bldLst>
  </p:timing>
</p:sld>
</file>

<file path=ppt/theme/theme1.xml><?xml version="1.0" encoding="utf-8"?>
<a:theme xmlns:a="http://schemas.openxmlformats.org/drawingml/2006/main" name="Pitch">
  <a:themeElements>
    <a:clrScheme name="Custom 496">
      <a:dk1>
        <a:sysClr val="windowText" lastClr="000000"/>
      </a:dk1>
      <a:lt1>
        <a:sysClr val="window" lastClr="FFFFFF"/>
      </a:lt1>
      <a:dk2>
        <a:srgbClr val="4E575C"/>
      </a:dk2>
      <a:lt2>
        <a:srgbClr val="DFDAD5"/>
      </a:lt2>
      <a:accent1>
        <a:srgbClr val="44A5D8"/>
      </a:accent1>
      <a:accent2>
        <a:srgbClr val="FFD047"/>
      </a:accent2>
      <a:accent3>
        <a:srgbClr val="EF7B05"/>
      </a:accent3>
      <a:accent4>
        <a:srgbClr val="934D98"/>
      </a:accent4>
      <a:accent5>
        <a:srgbClr val="65B32E"/>
      </a:accent5>
      <a:accent6>
        <a:srgbClr val="E40138"/>
      </a:accent6>
      <a:hlink>
        <a:srgbClr val="0563C1"/>
      </a:hlink>
      <a:folHlink>
        <a:srgbClr val="954F72"/>
      </a:folHlink>
    </a:clrScheme>
    <a:fontScheme name="Custom 109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>
          <a:defRPr sz="9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Blank.potm" id="{02E789E9-EF83-4F67-88F3-7A2F1010CD3A}" vid="{6F226969-1B62-4929-8655-5F2B7B51966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15F0D11A7C1640B82B5E09BEC2D5FF" ma:contentTypeVersion="20" ma:contentTypeDescription="Create a new document." ma:contentTypeScope="" ma:versionID="f89827739f31bc2bc02bb8257c4004ed">
  <xsd:schema xmlns:xsd="http://www.w3.org/2001/XMLSchema" xmlns:xs="http://www.w3.org/2001/XMLSchema" xmlns:p="http://schemas.microsoft.com/office/2006/metadata/properties" xmlns:ns2="6f95b99c-d97c-4327-92e2-c13533bbf63c" xmlns:ns3="e3e2d75a-6c44-4023-8067-284813307c38" targetNamespace="http://schemas.microsoft.com/office/2006/metadata/properties" ma:root="true" ma:fieldsID="0be176ec56ace788b1d888056fa5635f" ns2:_="" ns3:_="">
    <xsd:import namespace="6f95b99c-d97c-4327-92e2-c13533bbf63c"/>
    <xsd:import namespace="e3e2d75a-6c44-4023-8067-284813307c3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Datetime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95b99c-d97c-4327-92e2-c13533bbf63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5572b56-7692-4839-90a1-760b44be0bf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Datetime" ma:index="26" nillable="true" ma:displayName="Date &amp; time" ma:format="DateTime" ma:internalName="Datetime">
      <xsd:simpleType>
        <xsd:restriction base="dms:DateTime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e2d75a-6c44-4023-8067-284813307c38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1c50f44-726b-4556-b0ec-ebc2e9d1792f}" ma:internalName="TaxCatchAll" ma:showField="CatchAllData" ma:web="e3e2d75a-6c44-4023-8067-284813307c3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etime xmlns="6f95b99c-d97c-4327-92e2-c13533bbf63c" xsi:nil="true"/>
    <lcf76f155ced4ddcb4097134ff3c332f xmlns="6f95b99c-d97c-4327-92e2-c13533bbf63c">
      <Terms xmlns="http://schemas.microsoft.com/office/infopath/2007/PartnerControls"/>
    </lcf76f155ced4ddcb4097134ff3c332f>
    <TaxCatchAll xmlns="e3e2d75a-6c44-4023-8067-284813307c38" xsi:nil="true"/>
  </documentManagement>
</p:properties>
</file>

<file path=customXml/itemProps1.xml><?xml version="1.0" encoding="utf-8"?>
<ds:datastoreItem xmlns:ds="http://schemas.openxmlformats.org/officeDocument/2006/customXml" ds:itemID="{88802F56-B7B7-4628-AFA8-10357AFC4FFF}"/>
</file>

<file path=customXml/itemProps2.xml><?xml version="1.0" encoding="utf-8"?>
<ds:datastoreItem xmlns:ds="http://schemas.openxmlformats.org/officeDocument/2006/customXml" ds:itemID="{3A1EFD35-48B3-489C-B942-6F866BD5AA38}"/>
</file>

<file path=customXml/itemProps3.xml><?xml version="1.0" encoding="utf-8"?>
<ds:datastoreItem xmlns:ds="http://schemas.openxmlformats.org/officeDocument/2006/customXml" ds:itemID="{C3B12AD5-0CE7-4851-B8BF-B75E8599DDFF}"/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5638</TotalTime>
  <Words>328</Words>
  <Application>Microsoft Office PowerPoint</Application>
  <PresentationFormat>Custom</PresentationFormat>
  <Paragraphs>105</Paragraphs>
  <Slides>9</Slides>
  <Notes>5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Pitch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Short title runs here</dc:title>
  <dc:creator>Davidson, Laura (Tesco Underwriting)</dc:creator>
  <cp:lastModifiedBy>Sheena Donaldson</cp:lastModifiedBy>
  <cp:revision>210</cp:revision>
  <dcterms:created xsi:type="dcterms:W3CDTF">2018-10-18T09:32:12Z</dcterms:created>
  <dcterms:modified xsi:type="dcterms:W3CDTF">2019-03-04T16:26:31Z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0x0101004815F0D11A7C1640B82B5E09BEC2D5FF</vt:lpwstr>
  </property>
</Properties>
</file>