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80" r:id="rId3"/>
    <p:sldId id="279" r:id="rId4"/>
    <p:sldId id="281" r:id="rId5"/>
    <p:sldId id="282" r:id="rId6"/>
    <p:sldId id="356" r:id="rId7"/>
  </p:sldIdLst>
  <p:sldSz cx="10691813" cy="7559675"/>
  <p:notesSz cx="6858000" cy="2524125"/>
  <p:defaultTex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1" userDrawn="1">
          <p15:clr>
            <a:srgbClr val="A4A3A4"/>
          </p15:clr>
        </p15:guide>
        <p15:guide id="2" pos="453" userDrawn="1">
          <p15:clr>
            <a:srgbClr val="A4A3A4"/>
          </p15:clr>
        </p15:guide>
        <p15:guide id="3" pos="2336" userDrawn="1">
          <p15:clr>
            <a:srgbClr val="A4A3A4"/>
          </p15:clr>
        </p15:guide>
        <p15:guide id="4" pos="2482" userDrawn="1">
          <p15:clr>
            <a:srgbClr val="A4A3A4"/>
          </p15:clr>
        </p15:guide>
        <p15:guide id="5" pos="4514" userDrawn="1">
          <p15:clr>
            <a:srgbClr val="A4A3A4"/>
          </p15:clr>
        </p15:guide>
        <p15:guide id="6" pos="4368" userDrawn="1">
          <p15:clr>
            <a:srgbClr val="A4A3A4"/>
          </p15:clr>
        </p15:guide>
        <p15:guide id="7" pos="6398" userDrawn="1">
          <p15:clr>
            <a:srgbClr val="A4A3A4"/>
          </p15:clr>
        </p15:guide>
        <p15:guide id="8"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EAC899"/>
    <a:srgbClr val="E40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52324" autoAdjust="0"/>
  </p:normalViewPr>
  <p:slideViewPr>
    <p:cSldViewPr snapToGrid="0" showGuides="1">
      <p:cViewPr>
        <p:scale>
          <a:sx n="57" d="100"/>
          <a:sy n="57" d="100"/>
        </p:scale>
        <p:origin x="-2772" y="-72"/>
      </p:cViewPr>
      <p:guideLst>
        <p:guide orient="horz" pos="2381"/>
        <p:guide pos="453"/>
        <p:guide pos="2336"/>
        <p:guide pos="2482"/>
        <p:guide pos="4514"/>
        <p:guide pos="4368"/>
        <p:guide pos="6398"/>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42"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4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son, Laura (Tesco Underwriting)" userId="S::laura.davidson@tescobank.com::6c6a78c2-23f4-4d65-bec3-687fe0b14516" providerId="AD" clId="Web-{88365D01-84AD-4A8A-8352-38066D5319B6}"/>
    <pc:docChg chg="addSld delSld modSld">
      <pc:chgData name="Davidson, Laura (Tesco Underwriting)" userId="S::laura.davidson@tescobank.com::6c6a78c2-23f4-4d65-bec3-687fe0b14516" providerId="AD" clId="Web-{88365D01-84AD-4A8A-8352-38066D5319B6}" dt="2018-12-11T13:21:38.670" v="253"/>
      <pc:docMkLst>
        <pc:docMk/>
      </pc:docMkLst>
      <pc:sldChg chg="modNotes">
        <pc:chgData name="Davidson, Laura (Tesco Underwriting)" userId="S::laura.davidson@tescobank.com::6c6a78c2-23f4-4d65-bec3-687fe0b14516" providerId="AD" clId="Web-{88365D01-84AD-4A8A-8352-38066D5319B6}" dt="2018-12-11T10:47:08.947" v="123"/>
        <pc:sldMkLst>
          <pc:docMk/>
          <pc:sldMk cId="3718339936" sldId="279"/>
        </pc:sldMkLst>
      </pc:sldChg>
      <pc:sldChg chg="modNotes">
        <pc:chgData name="Davidson, Laura (Tesco Underwriting)" userId="S::laura.davidson@tescobank.com::6c6a78c2-23f4-4d65-bec3-687fe0b14516" providerId="AD" clId="Web-{88365D01-84AD-4A8A-8352-38066D5319B6}" dt="2018-12-11T10:47:05.853" v="122"/>
        <pc:sldMkLst>
          <pc:docMk/>
          <pc:sldMk cId="330490386" sldId="280"/>
        </pc:sldMkLst>
      </pc:sldChg>
      <pc:sldChg chg="modNotes">
        <pc:chgData name="Davidson, Laura (Tesco Underwriting)" userId="S::laura.davidson@tescobank.com::6c6a78c2-23f4-4d65-bec3-687fe0b14516" providerId="AD" clId="Web-{88365D01-84AD-4A8A-8352-38066D5319B6}" dt="2018-12-11T10:47:22.431" v="127"/>
        <pc:sldMkLst>
          <pc:docMk/>
          <pc:sldMk cId="107823930" sldId="281"/>
        </pc:sldMkLst>
      </pc:sldChg>
      <pc:sldChg chg="modNotes">
        <pc:chgData name="Davidson, Laura (Tesco Underwriting)" userId="S::laura.davidson@tescobank.com::6c6a78c2-23f4-4d65-bec3-687fe0b14516" providerId="AD" clId="Web-{88365D01-84AD-4A8A-8352-38066D5319B6}" dt="2018-12-11T13:21:38.670" v="253"/>
        <pc:sldMkLst>
          <pc:docMk/>
          <pc:sldMk cId="3388041542" sldId="282"/>
        </pc:sldMkLst>
      </pc:sldChg>
      <pc:sldChg chg="modNotes">
        <pc:chgData name="Davidson, Laura (Tesco Underwriting)" userId="S::laura.davidson@tescobank.com::6c6a78c2-23f4-4d65-bec3-687fe0b14516" providerId="AD" clId="Web-{88365D01-84AD-4A8A-8352-38066D5319B6}" dt="2018-12-11T10:43:39.961" v="65"/>
        <pc:sldMkLst>
          <pc:docMk/>
          <pc:sldMk cId="3371605246" sldId="347"/>
        </pc:sldMkLst>
      </pc:sldChg>
      <pc:sldChg chg="modNotes">
        <pc:chgData name="Davidson, Laura (Tesco Underwriting)" userId="S::laura.davidson@tescobank.com::6c6a78c2-23f4-4d65-bec3-687fe0b14516" providerId="AD" clId="Web-{88365D01-84AD-4A8A-8352-38066D5319B6}" dt="2018-12-11T10:45:20.946" v="77"/>
        <pc:sldMkLst>
          <pc:docMk/>
          <pc:sldMk cId="3253525329" sldId="348"/>
        </pc:sldMkLst>
      </pc:sldChg>
      <pc:sldChg chg="modNotes">
        <pc:chgData name="Davidson, Laura (Tesco Underwriting)" userId="S::laura.davidson@tescobank.com::6c6a78c2-23f4-4d65-bec3-687fe0b14516" providerId="AD" clId="Web-{88365D01-84AD-4A8A-8352-38066D5319B6}" dt="2018-12-11T10:28:47.828" v="23"/>
        <pc:sldMkLst>
          <pc:docMk/>
          <pc:sldMk cId="3422471715" sldId="349"/>
        </pc:sldMkLst>
      </pc:sldChg>
      <pc:sldChg chg="modNotes">
        <pc:chgData name="Davidson, Laura (Tesco Underwriting)" userId="S::laura.davidson@tescobank.com::6c6a78c2-23f4-4d65-bec3-687fe0b14516" providerId="AD" clId="Web-{88365D01-84AD-4A8A-8352-38066D5319B6}" dt="2018-12-11T10:44:33.774" v="71"/>
        <pc:sldMkLst>
          <pc:docMk/>
          <pc:sldMk cId="159411410" sldId="350"/>
        </pc:sldMkLst>
      </pc:sldChg>
      <pc:sldChg chg="modNotes">
        <pc:chgData name="Davidson, Laura (Tesco Underwriting)" userId="S::laura.davidson@tescobank.com::6c6a78c2-23f4-4d65-bec3-687fe0b14516" providerId="AD" clId="Web-{88365D01-84AD-4A8A-8352-38066D5319B6}" dt="2018-12-11T10:44:20.727" v="70"/>
        <pc:sldMkLst>
          <pc:docMk/>
          <pc:sldMk cId="912282855" sldId="351"/>
        </pc:sldMkLst>
      </pc:sldChg>
      <pc:sldChg chg="modNotes">
        <pc:chgData name="Davidson, Laura (Tesco Underwriting)" userId="S::laura.davidson@tescobank.com::6c6a78c2-23f4-4d65-bec3-687fe0b14516" providerId="AD" clId="Web-{88365D01-84AD-4A8A-8352-38066D5319B6}" dt="2018-12-11T10:30:46.938" v="47"/>
        <pc:sldMkLst>
          <pc:docMk/>
          <pc:sldMk cId="3444788129" sldId="352"/>
        </pc:sldMkLst>
      </pc:sldChg>
      <pc:sldChg chg="modNotes">
        <pc:chgData name="Davidson, Laura (Tesco Underwriting)" userId="S::laura.davidson@tescobank.com::6c6a78c2-23f4-4d65-bec3-687fe0b14516" providerId="AD" clId="Web-{88365D01-84AD-4A8A-8352-38066D5319B6}" dt="2018-12-11T10:46:58.853" v="119"/>
        <pc:sldMkLst>
          <pc:docMk/>
          <pc:sldMk cId="565525098" sldId="353"/>
        </pc:sldMkLst>
      </pc:sldChg>
      <pc:sldChg chg="modNotes">
        <pc:chgData name="Davidson, Laura (Tesco Underwriting)" userId="S::laura.davidson@tescobank.com::6c6a78c2-23f4-4d65-bec3-687fe0b14516" providerId="AD" clId="Web-{88365D01-84AD-4A8A-8352-38066D5319B6}" dt="2018-12-11T10:45:07.790" v="75"/>
        <pc:sldMkLst>
          <pc:docMk/>
          <pc:sldMk cId="1325156090" sldId="354"/>
        </pc:sldMkLst>
      </pc:sldChg>
      <pc:sldChg chg="new del">
        <pc:chgData name="Davidson, Laura (Tesco Underwriting)" userId="S::laura.davidson@tescobank.com::6c6a78c2-23f4-4d65-bec3-687fe0b14516" providerId="AD" clId="Web-{88365D01-84AD-4A8A-8352-38066D5319B6}" dt="2018-12-11T10:27:12.405" v="3"/>
        <pc:sldMkLst>
          <pc:docMk/>
          <pc:sldMk cId="1824831292" sldId="3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D1DE9-37AB-4619-8842-4C546491005A}" type="datetimeFigureOut">
              <a:rPr lang="en-GB" smtClean="0"/>
              <a:pPr/>
              <a:t>04/03/2019</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8AF67-B363-4F6A-90B8-630E876DAB27}" type="slidenum">
              <a:rPr lang="en-GB" smtClean="0"/>
              <a:pPr/>
              <a:t>‹#›</a:t>
            </a:fld>
            <a:endParaRPr lang="en-GB"/>
          </a:p>
        </p:txBody>
      </p:sp>
    </p:spTree>
    <p:extLst>
      <p:ext uri="{BB962C8B-B14F-4D97-AF65-F5344CB8AC3E}">
        <p14:creationId xmlns:p14="http://schemas.microsoft.com/office/powerpoint/2010/main" val="1357799237"/>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D8AF67-B363-4F6A-90B8-630E876DAB27}" type="slidenum">
              <a:rPr lang="en-GB" smtClean="0"/>
              <a:pPr/>
              <a:t>1</a:t>
            </a:fld>
            <a:endParaRPr lang="en-GB"/>
          </a:p>
        </p:txBody>
      </p:sp>
    </p:spTree>
    <p:extLst>
      <p:ext uri="{BB962C8B-B14F-4D97-AF65-F5344CB8AC3E}">
        <p14:creationId xmlns:p14="http://schemas.microsoft.com/office/powerpoint/2010/main" val="1008565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50" dirty="0"/>
              <a:t>Introduce</a:t>
            </a:r>
            <a:r>
              <a:rPr lang="en-GB" sz="1350" baseline="0" dirty="0"/>
              <a:t> the Proc 4.0 group, mention company representation</a:t>
            </a:r>
            <a:endParaRPr lang="en-US" sz="1350" dirty="0"/>
          </a:p>
        </p:txBody>
      </p:sp>
      <p:sp>
        <p:nvSpPr>
          <p:cNvPr id="4" name="Slide Number Placeholder 3"/>
          <p:cNvSpPr>
            <a:spLocks noGrp="1"/>
          </p:cNvSpPr>
          <p:nvPr>
            <p:ph type="sldNum" sz="quarter" idx="10"/>
          </p:nvPr>
        </p:nvSpPr>
        <p:spPr/>
        <p:txBody>
          <a:bodyPr/>
          <a:lstStyle/>
          <a:p>
            <a:fld id="{A0D8AF67-B363-4F6A-90B8-630E876DAB27}" type="slidenum">
              <a:rPr lang="en-GB" smtClean="0"/>
              <a:pPr/>
              <a:t>2</a:t>
            </a:fld>
            <a:endParaRPr lang="en-GB"/>
          </a:p>
        </p:txBody>
      </p:sp>
    </p:spTree>
    <p:extLst>
      <p:ext uri="{BB962C8B-B14F-4D97-AF65-F5344CB8AC3E}">
        <p14:creationId xmlns:p14="http://schemas.microsoft.com/office/powerpoint/2010/main" val="182257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Looking at</a:t>
            </a:r>
            <a:r>
              <a:rPr lang="en-GB" baseline="0" dirty="0" smtClean="0"/>
              <a:t> the diagram, moving through the evolution to industry 4.0 is as follows:</a:t>
            </a:r>
          </a:p>
          <a:p>
            <a:endParaRPr lang="en-GB" baseline="0" dirty="0" smtClean="0"/>
          </a:p>
          <a:p>
            <a:r>
              <a:rPr lang="en-GB" baseline="0" dirty="0" smtClean="0"/>
              <a:t>1.0 – steam powered, manual</a:t>
            </a:r>
          </a:p>
          <a:p>
            <a:endParaRPr lang="en-GB" baseline="0" dirty="0" smtClean="0"/>
          </a:p>
          <a:p>
            <a:r>
              <a:rPr lang="en-GB" baseline="0" dirty="0" smtClean="0"/>
              <a:t>2.0 – start to look at efficiencies, such as mass production, assembly line</a:t>
            </a:r>
          </a:p>
          <a:p>
            <a:endParaRPr lang="en-GB" baseline="0" dirty="0" smtClean="0"/>
          </a:p>
          <a:p>
            <a:r>
              <a:rPr lang="en-GB" baseline="0" dirty="0" smtClean="0"/>
              <a:t>3.0 – introduction of automation and computers to support the process</a:t>
            </a:r>
          </a:p>
          <a:p>
            <a:endParaRPr lang="en-GB" baseline="0" dirty="0" smtClean="0"/>
          </a:p>
          <a:p>
            <a:r>
              <a:rPr lang="en-GB" baseline="0" dirty="0" smtClean="0"/>
              <a:t>4.0 – technology is at the forefront of what we do</a:t>
            </a:r>
          </a:p>
          <a:p>
            <a:endParaRPr lang="en-GB" baseline="0" dirty="0" smtClean="0"/>
          </a:p>
          <a:p>
            <a:r>
              <a:rPr lang="en-GB" baseline="0" dirty="0" smtClean="0"/>
              <a:t>To put this into context, think of a car:</a:t>
            </a:r>
          </a:p>
          <a:p>
            <a:endParaRPr lang="en-GB" baseline="0" dirty="0" smtClean="0"/>
          </a:p>
          <a:p>
            <a:r>
              <a:rPr lang="en-GB" baseline="0" dirty="0" smtClean="0"/>
              <a:t>1.0 – it isn’t even a car, it is a horse drawn carriage</a:t>
            </a:r>
          </a:p>
          <a:p>
            <a:endParaRPr lang="en-GB" baseline="0" dirty="0" smtClean="0"/>
          </a:p>
          <a:p>
            <a:r>
              <a:rPr lang="en-GB" baseline="0" dirty="0" smtClean="0"/>
              <a:t>2.0 – the first steam powered car introduced, with battery</a:t>
            </a:r>
          </a:p>
          <a:p>
            <a:endParaRPr lang="en-GB" baseline="0" dirty="0" smtClean="0"/>
          </a:p>
          <a:p>
            <a:r>
              <a:rPr lang="en-GB" baseline="0" dirty="0" smtClean="0"/>
              <a:t>3.0 – start to think about a bit more than just the car moving, safety features, with seat belts being introduced </a:t>
            </a:r>
          </a:p>
          <a:p>
            <a:endParaRPr lang="en-GB" baseline="0" dirty="0" smtClean="0"/>
          </a:p>
          <a:p>
            <a:r>
              <a:rPr lang="en-GB" baseline="0" dirty="0" smtClean="0"/>
              <a:t>4.0 - </a:t>
            </a:r>
            <a:endParaRPr lang="en-GB" dirty="0"/>
          </a:p>
        </p:txBody>
      </p:sp>
      <p:sp>
        <p:nvSpPr>
          <p:cNvPr id="4" name="Slide Number Placeholder 3"/>
          <p:cNvSpPr>
            <a:spLocks noGrp="1"/>
          </p:cNvSpPr>
          <p:nvPr>
            <p:ph type="sldNum" sz="quarter" idx="10"/>
          </p:nvPr>
        </p:nvSpPr>
        <p:spPr/>
        <p:txBody>
          <a:bodyPr/>
          <a:lstStyle/>
          <a:p>
            <a:fld id="{A0D8AF67-B363-4F6A-90B8-630E876DAB27}" type="slidenum">
              <a:rPr lang="en-GB" smtClean="0"/>
              <a:pPr/>
              <a:t>3</a:t>
            </a:fld>
            <a:endParaRPr lang="en-GB"/>
          </a:p>
        </p:txBody>
      </p:sp>
    </p:spTree>
    <p:extLst>
      <p:ext uri="{BB962C8B-B14F-4D97-AF65-F5344CB8AC3E}">
        <p14:creationId xmlns:p14="http://schemas.microsoft.com/office/powerpoint/2010/main" val="14187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350" dirty="0">
                <a:cs typeface="Calibri"/>
              </a:rPr>
              <a:t>We were asked the following problem statement:</a:t>
            </a:r>
            <a:endParaRPr lang="en-US" dirty="0"/>
          </a:p>
          <a:p>
            <a:pPr marL="0">
              <a:defRPr/>
            </a:pPr>
            <a:endParaRPr lang="en-GB" dirty="0">
              <a:solidFill>
                <a:srgbClr val="000000"/>
              </a:solidFill>
            </a:endParaRPr>
          </a:p>
          <a:p>
            <a:pPr marL="0" lvl="1">
              <a:defRPr/>
            </a:pPr>
            <a:r>
              <a:rPr lang="en-GB" sz="2000" i="1" dirty="0"/>
              <a:t>Procurement /Sourcing teams processes have not materially evolved over time, and are seen as a cost burden/ time delay that gets in the way of agile business- do the group think this is True or False and please explain the response. </a:t>
            </a:r>
            <a:r>
              <a:rPr lang="en-GB" sz="2000" i="1" dirty="0">
                <a:cs typeface="Calibri"/>
              </a:rPr>
              <a:t/>
            </a:r>
            <a:br>
              <a:rPr lang="en-GB" sz="2000" i="1" dirty="0">
                <a:cs typeface="Calibri"/>
              </a:rPr>
            </a:br>
            <a:r>
              <a:rPr lang="en-GB" sz="2000" i="1" dirty="0"/>
              <a:t>  </a:t>
            </a:r>
            <a:r>
              <a:rPr lang="en-GB" sz="2000" i="1" dirty="0">
                <a:cs typeface="Calibri"/>
              </a:rPr>
              <a:t/>
            </a:r>
            <a:br>
              <a:rPr lang="en-GB" sz="2000" i="1" dirty="0">
                <a:cs typeface="Calibri"/>
              </a:rPr>
            </a:br>
            <a:r>
              <a:rPr lang="en-GB" sz="2000" i="1" dirty="0"/>
              <a:t>Action: Propose how Procurement / Sourcing teams of the future can be more agile, whilst still providing its core value proposition of obtaining the best commercial deal with the right supplier. </a:t>
            </a:r>
            <a:r>
              <a:rPr lang="en-GB" sz="2000" i="1" dirty="0">
                <a:cs typeface="Calibri"/>
              </a:rPr>
              <a:t/>
            </a:r>
            <a:br>
              <a:rPr lang="en-GB" sz="2000" i="1" dirty="0">
                <a:cs typeface="Calibri"/>
              </a:rPr>
            </a:br>
            <a:r>
              <a:rPr lang="en-GB" sz="2000" i="1" dirty="0"/>
              <a:t>  </a:t>
            </a:r>
            <a:r>
              <a:rPr lang="en-GB" sz="2000" i="1" dirty="0">
                <a:cs typeface="Calibri"/>
              </a:rPr>
              <a:t/>
            </a:r>
            <a:br>
              <a:rPr lang="en-GB" sz="2000" i="1" dirty="0">
                <a:cs typeface="Calibri"/>
              </a:rPr>
            </a:br>
            <a:r>
              <a:rPr lang="en-GB" sz="2000" i="1" dirty="0"/>
              <a:t>Areas to consider: </a:t>
            </a:r>
            <a:r>
              <a:rPr lang="en-GB" sz="2000" i="1" dirty="0">
                <a:cs typeface="Calibri"/>
              </a:rPr>
              <a:t/>
            </a:r>
            <a:br>
              <a:rPr lang="en-GB" sz="2000" i="1" dirty="0">
                <a:cs typeface="Calibri"/>
              </a:rPr>
            </a:br>
            <a:r>
              <a:rPr lang="en-GB" sz="2000" i="1" dirty="0"/>
              <a:t>RFP; Contracting; Onboarding; Technology; Other </a:t>
            </a:r>
            <a:endParaRPr lang="en-GB" sz="2000" i="1" dirty="0">
              <a:cs typeface="Calibri"/>
            </a:endParaRPr>
          </a:p>
          <a:p>
            <a:endParaRPr lang="en-GB" dirty="0" smtClean="0"/>
          </a:p>
        </p:txBody>
      </p:sp>
      <p:sp>
        <p:nvSpPr>
          <p:cNvPr id="4" name="Slide Number Placeholder 3"/>
          <p:cNvSpPr>
            <a:spLocks noGrp="1"/>
          </p:cNvSpPr>
          <p:nvPr>
            <p:ph type="sldNum" sz="quarter" idx="10"/>
          </p:nvPr>
        </p:nvSpPr>
        <p:spPr/>
        <p:txBody>
          <a:bodyPr/>
          <a:lstStyle/>
          <a:p>
            <a:fld id="{A0D8AF67-B363-4F6A-90B8-630E876DAB27}" type="slidenum">
              <a:rPr lang="en-GB" smtClean="0"/>
              <a:pPr/>
              <a:t>4</a:t>
            </a:fld>
            <a:endParaRPr lang="en-GB"/>
          </a:p>
        </p:txBody>
      </p:sp>
    </p:spTree>
    <p:extLst>
      <p:ext uri="{BB962C8B-B14F-4D97-AF65-F5344CB8AC3E}">
        <p14:creationId xmlns:p14="http://schemas.microsoft.com/office/powerpoint/2010/main" val="256104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50" dirty="0">
                <a:cs typeface="Calibri"/>
              </a:rPr>
              <a:t>Taking into account the problem statement, we are going to talk through the following agenda: </a:t>
            </a:r>
            <a:endParaRPr lang="en-GB" sz="1350" baseline="0" dirty="0">
              <a:cs typeface="Calibri"/>
            </a:endParaRPr>
          </a:p>
          <a:p>
            <a:endParaRPr lang="en-GB" baseline="0" dirty="0"/>
          </a:p>
          <a:p>
            <a:r>
              <a:rPr lang="en-GB" sz="1350" b="1" baseline="0" dirty="0"/>
              <a:t>People:</a:t>
            </a:r>
            <a:r>
              <a:rPr lang="en-GB" sz="1350" b="1" dirty="0">
                <a:cs typeface="Calibri"/>
              </a:rPr>
              <a:t> </a:t>
            </a:r>
            <a:r>
              <a:rPr lang="en-GB" sz="1350" dirty="0">
                <a:cs typeface="Calibri"/>
              </a:rPr>
              <a:t>looking at </a:t>
            </a:r>
            <a:r>
              <a:rPr lang="en-GB" sz="1350" b="1" dirty="0">
                <a:cs typeface="Calibri"/>
              </a:rPr>
              <a:t>Skills and Attributes</a:t>
            </a:r>
            <a:r>
              <a:rPr lang="en-GB" sz="1350" dirty="0">
                <a:cs typeface="Calibri"/>
              </a:rPr>
              <a:t>, and the </a:t>
            </a:r>
            <a:r>
              <a:rPr lang="en-GB" sz="1350" b="1" dirty="0">
                <a:cs typeface="Calibri"/>
              </a:rPr>
              <a:t>procurement journey</a:t>
            </a:r>
            <a:r>
              <a:rPr lang="en-GB" sz="1350" dirty="0">
                <a:cs typeface="Calibri"/>
              </a:rPr>
              <a:t>, including blockers and adding value.</a:t>
            </a:r>
            <a:endParaRPr lang="en-GB" sz="1350" baseline="0" dirty="0">
              <a:cs typeface="Calibri"/>
            </a:endParaRPr>
          </a:p>
          <a:p>
            <a:pPr>
              <a:buClr>
                <a:srgbClr val="003399"/>
              </a:buClr>
              <a:buSzPct val="90000"/>
              <a:defRPr sz="1400" b="1"/>
            </a:pPr>
            <a:endParaRPr lang="en-GB" sz="1350" dirty="0">
              <a:cs typeface="Calibri"/>
            </a:endParaRPr>
          </a:p>
          <a:p>
            <a:pPr>
              <a:buClr>
                <a:srgbClr val="003399"/>
              </a:buClr>
              <a:buSzPct val="90000"/>
              <a:defRPr sz="1400" b="1"/>
            </a:pPr>
            <a:r>
              <a:rPr lang="en-GB" sz="1350" dirty="0">
                <a:cs typeface="Calibri"/>
              </a:rPr>
              <a:t>Process: </a:t>
            </a:r>
            <a:r>
              <a:rPr lang="en-GB" sz="1350" b="0" dirty="0">
                <a:cs typeface="Calibri"/>
              </a:rPr>
              <a:t>we will be looking at </a:t>
            </a:r>
            <a:r>
              <a:rPr lang="en-GB" sz="1350" dirty="0">
                <a:cs typeface="Calibri"/>
              </a:rPr>
              <a:t>agile procurement, what it is, </a:t>
            </a:r>
            <a:r>
              <a:rPr lang="en-GB" sz="1350" b="0" dirty="0">
                <a:cs typeface="Calibri"/>
              </a:rPr>
              <a:t>suitable</a:t>
            </a:r>
            <a:r>
              <a:rPr lang="en-GB" sz="1350" dirty="0">
                <a:cs typeface="Calibri"/>
              </a:rPr>
              <a:t> methodologies </a:t>
            </a:r>
            <a:r>
              <a:rPr lang="en-GB" sz="1350" b="0" dirty="0"/>
              <a:t>and finally some</a:t>
            </a:r>
            <a:r>
              <a:rPr lang="en-GB" sz="1350" dirty="0"/>
              <a:t> </a:t>
            </a:r>
            <a:r>
              <a:rPr lang="en-GB" sz="1350" dirty="0">
                <a:cs typeface="Calibri"/>
              </a:rPr>
              <a:t>tools and templates </a:t>
            </a:r>
            <a:r>
              <a:rPr lang="en-GB" sz="1350" b="0" dirty="0">
                <a:cs typeface="Calibri"/>
              </a:rPr>
              <a:t>to support procurement activities. </a:t>
            </a:r>
            <a:endParaRPr lang="en-GB" sz="1350" b="0" dirty="0" smtClean="0">
              <a:cs typeface="Calibri"/>
            </a:endParaRPr>
          </a:p>
          <a:p>
            <a:pPr>
              <a:buClr>
                <a:srgbClr val="003399"/>
              </a:buClr>
              <a:buSzPct val="90000"/>
              <a:defRPr sz="1400" b="1"/>
            </a:pPr>
            <a:endParaRPr lang="en-GB" sz="1350" b="0" dirty="0" smtClean="0">
              <a:cs typeface="Calibri"/>
            </a:endParaRPr>
          </a:p>
          <a:p>
            <a:pPr>
              <a:buClr>
                <a:srgbClr val="003399"/>
              </a:buClr>
              <a:buSzPct val="90000"/>
              <a:defRPr sz="1400" b="1"/>
            </a:pPr>
            <a:r>
              <a:rPr lang="en-GB" sz="1350" b="1" dirty="0" smtClean="0">
                <a:cs typeface="Calibri"/>
              </a:rPr>
              <a:t>Technology: </a:t>
            </a:r>
            <a:r>
              <a:rPr lang="en-GB" sz="1350" b="0" dirty="0" smtClean="0">
                <a:cs typeface="Calibri"/>
              </a:rPr>
              <a:t>we will be exploring the </a:t>
            </a:r>
            <a:r>
              <a:rPr lang="en-GB" sz="1350" b="1" dirty="0" smtClean="0">
                <a:cs typeface="Calibri"/>
              </a:rPr>
              <a:t>end-to-end process</a:t>
            </a:r>
            <a:r>
              <a:rPr lang="en-GB" sz="1350" b="0" dirty="0" smtClean="0">
                <a:cs typeface="Calibri"/>
              </a:rPr>
              <a:t>, and the touch</a:t>
            </a:r>
            <a:r>
              <a:rPr lang="en-GB" sz="1350" b="0" baseline="0" dirty="0" smtClean="0">
                <a:cs typeface="Calibri"/>
              </a:rPr>
              <a:t> points from a technology perspective. We will explore the </a:t>
            </a:r>
            <a:r>
              <a:rPr lang="en-GB" sz="1350" b="1" baseline="0" dirty="0" smtClean="0">
                <a:cs typeface="Calibri"/>
              </a:rPr>
              <a:t>market offering </a:t>
            </a:r>
            <a:r>
              <a:rPr lang="en-GB" sz="1350" b="0" baseline="0" dirty="0" smtClean="0">
                <a:cs typeface="Calibri"/>
              </a:rPr>
              <a:t>for 4.0, and some of the tools we have researched. </a:t>
            </a:r>
          </a:p>
          <a:p>
            <a:pPr>
              <a:buClr>
                <a:srgbClr val="003399"/>
              </a:buClr>
              <a:buSzPct val="90000"/>
              <a:defRPr sz="1400" b="1"/>
            </a:pPr>
            <a:endParaRPr lang="en-GB" sz="1350" b="0" baseline="0" dirty="0" smtClean="0">
              <a:cs typeface="Calibri"/>
            </a:endParaRPr>
          </a:p>
          <a:p>
            <a:pPr>
              <a:buClr>
                <a:srgbClr val="003399"/>
              </a:buClr>
              <a:buSzPct val="90000"/>
              <a:defRPr sz="1400" b="1"/>
            </a:pPr>
            <a:r>
              <a:rPr lang="en-GB" sz="1350" b="0" baseline="0" dirty="0" smtClean="0">
                <a:cs typeface="Calibri"/>
              </a:rPr>
              <a:t>We will then focus on 2 solutions, and there may even be a demo, who knows!</a:t>
            </a:r>
          </a:p>
          <a:p>
            <a:pPr>
              <a:buClr>
                <a:srgbClr val="003399"/>
              </a:buClr>
              <a:buSzPct val="90000"/>
              <a:defRPr sz="1400" b="1"/>
            </a:pPr>
            <a:endParaRPr lang="en-GB" sz="1350" b="0" baseline="0" dirty="0" smtClean="0">
              <a:cs typeface="Calibri"/>
            </a:endParaRPr>
          </a:p>
          <a:p>
            <a:pPr>
              <a:buClr>
                <a:srgbClr val="003399"/>
              </a:buClr>
              <a:buSzPct val="90000"/>
              <a:defRPr sz="1400" b="1"/>
            </a:pPr>
            <a:endParaRPr lang="en-GB" sz="1350" b="0" dirty="0">
              <a:cs typeface="Calibri"/>
            </a:endParaRPr>
          </a:p>
          <a:p>
            <a:pPr>
              <a:buClr>
                <a:srgbClr val="003399"/>
              </a:buClr>
              <a:buSzPct val="90000"/>
              <a:defRPr sz="1400" b="1"/>
            </a:pPr>
            <a:endParaRPr lang="en-GB" sz="1350" dirty="0"/>
          </a:p>
          <a:p>
            <a:pPr marL="285750" indent="-285750">
              <a:lnSpc>
                <a:spcPct val="90000"/>
              </a:lnSpc>
              <a:spcBef>
                <a:spcPts val="800"/>
              </a:spcBef>
              <a:buClr>
                <a:srgbClr val="003399"/>
              </a:buClr>
              <a:buSzPct val="90000"/>
              <a:buFont typeface="Wingdings" panose="05000000000000000000" pitchFamily="2" charset="2"/>
              <a:buChar char="q"/>
              <a:defRPr sz="1400" b="1"/>
            </a:pPr>
            <a:endParaRPr lang="en-GB" sz="1400" dirty="0">
              <a:cs typeface="Calibri"/>
            </a:endParaRPr>
          </a:p>
          <a:p>
            <a:endParaRPr lang="en-GB" baseline="0" dirty="0"/>
          </a:p>
          <a:p>
            <a:endParaRPr lang="en-GB" dirty="0"/>
          </a:p>
        </p:txBody>
      </p:sp>
      <p:sp>
        <p:nvSpPr>
          <p:cNvPr id="4" name="Slide Number Placeholder 3"/>
          <p:cNvSpPr>
            <a:spLocks noGrp="1"/>
          </p:cNvSpPr>
          <p:nvPr>
            <p:ph type="sldNum" sz="quarter" idx="10"/>
          </p:nvPr>
        </p:nvSpPr>
        <p:spPr/>
        <p:txBody>
          <a:bodyPr/>
          <a:lstStyle/>
          <a:p>
            <a:fld id="{A0D8AF67-B363-4F6A-90B8-630E876DAB27}" type="slidenum">
              <a:rPr lang="en-GB" smtClean="0"/>
              <a:pPr/>
              <a:t>5</a:t>
            </a:fld>
            <a:endParaRPr lang="en-GB"/>
          </a:p>
        </p:txBody>
      </p:sp>
    </p:spTree>
    <p:extLst>
      <p:ext uri="{BB962C8B-B14F-4D97-AF65-F5344CB8AC3E}">
        <p14:creationId xmlns:p14="http://schemas.microsoft.com/office/powerpoint/2010/main" val="3903061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42873" rtl="0" eaLnBrk="1" fontAlgn="auto" latinLnBrk="0" hangingPunct="1">
              <a:lnSpc>
                <a:spcPct val="100000"/>
              </a:lnSpc>
              <a:spcBef>
                <a:spcPts val="0"/>
              </a:spcBef>
              <a:spcAft>
                <a:spcPts val="0"/>
              </a:spcAft>
              <a:buClrTx/>
              <a:buSzTx/>
              <a:buFontTx/>
              <a:buNone/>
              <a:tabLst/>
              <a:defRPr/>
            </a:pPr>
            <a:r>
              <a:rPr lang="en-GB" dirty="0"/>
              <a:t>So, here is the ‘cheat sheet’ </a:t>
            </a:r>
            <a:r>
              <a:rPr lang="en-GB" dirty="0" smtClean="0"/>
              <a:t>that we have created </a:t>
            </a:r>
            <a:r>
              <a:rPr lang="en-GB" dirty="0"/>
              <a:t>as an </a:t>
            </a:r>
            <a:r>
              <a:rPr lang="en-GB" dirty="0" smtClean="0"/>
              <a:t>example.</a:t>
            </a:r>
            <a:r>
              <a:rPr lang="en-GB" baseline="0" dirty="0" smtClean="0"/>
              <a:t> </a:t>
            </a:r>
            <a:r>
              <a:rPr lang="en-GB" dirty="0" smtClean="0"/>
              <a:t>As </a:t>
            </a:r>
            <a:r>
              <a:rPr lang="en-GB" dirty="0"/>
              <a:t>you can see, it quite clearly identifies what the ‘supplier’ obligations are, what ‘our’ obligations are as the customer and any ‘mutual’ obligations. Each of the terms are rewritten using straight-forward language and deliberately avoiding legalese. </a:t>
            </a:r>
            <a:r>
              <a:rPr lang="en-GB" i="0" dirty="0"/>
              <a:t>I’ve also added clause references </a:t>
            </a:r>
            <a:r>
              <a:rPr lang="en-GB" dirty="0"/>
              <a:t>so that suppliers can cross-reference if, for example, there’s an obligation they know they can’t meet, they can identify where that term lies in the contract for later negotiation</a:t>
            </a:r>
            <a:r>
              <a:rPr lang="en-GB" dirty="0" smtClean="0"/>
              <a:t>.</a:t>
            </a:r>
            <a:endParaRPr lang="en-GB" dirty="0"/>
          </a:p>
        </p:txBody>
      </p:sp>
      <p:sp>
        <p:nvSpPr>
          <p:cNvPr id="4" name="Slide Number Placeholder 3"/>
          <p:cNvSpPr>
            <a:spLocks noGrp="1"/>
          </p:cNvSpPr>
          <p:nvPr>
            <p:ph type="sldNum" sz="quarter" idx="10"/>
          </p:nvPr>
        </p:nvSpPr>
        <p:spPr/>
        <p:txBody>
          <a:bodyPr/>
          <a:lstStyle/>
          <a:p>
            <a:fld id="{A0D8AF67-B363-4F6A-90B8-630E876DAB27}" type="slidenum">
              <a:rPr lang="en-GB" smtClean="0"/>
              <a:pPr/>
              <a:t>6</a:t>
            </a:fld>
            <a:endParaRPr lang="en-GB"/>
          </a:p>
        </p:txBody>
      </p:sp>
    </p:spTree>
    <p:extLst>
      <p:ext uri="{BB962C8B-B14F-4D97-AF65-F5344CB8AC3E}">
        <p14:creationId xmlns:p14="http://schemas.microsoft.com/office/powerpoint/2010/main" val="299809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2" descr="Image result for industry 4.0">
            <a:extLst>
              <a:ext uri="{FF2B5EF4-FFF2-40B4-BE49-F238E27FC236}">
                <a16:creationId xmlns:a16="http://schemas.microsoft.com/office/drawing/2014/main" xmlns="" id="{35708E06-2CDE-4053-A6DD-D04B908E8C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4828" y="177570"/>
            <a:ext cx="10382155" cy="69125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D504F362-896B-4E00-9683-BF216FF62501}"/>
              </a:ext>
            </a:extLst>
          </p:cNvPr>
          <p:cNvSpPr txBox="1"/>
          <p:nvPr userDrawn="1"/>
        </p:nvSpPr>
        <p:spPr>
          <a:xfrm>
            <a:off x="299677" y="177570"/>
            <a:ext cx="914400" cy="914400"/>
          </a:xfrm>
          <a:prstGeom prst="rect">
            <a:avLst/>
          </a:prstGeom>
          <a:noFill/>
        </p:spPr>
        <p:txBody>
          <a:bodyPr wrap="none" lIns="0" tIns="0" rIns="0" bIns="0" rtlCol="0">
            <a:noAutofit/>
          </a:bodyPr>
          <a:lstStyle/>
          <a:p>
            <a:r>
              <a:rPr lang="en-GB" sz="6600" dirty="0">
                <a:solidFill>
                  <a:schemeClr val="tx2">
                    <a:lumMod val="60000"/>
                    <a:lumOff val="40000"/>
                  </a:schemeClr>
                </a:solidFill>
                <a:latin typeface="Century Gothic" panose="020B0502020202020204" pitchFamily="34" charset="0"/>
              </a:rPr>
              <a:t>PROCUREMENT</a:t>
            </a:r>
            <a:r>
              <a:rPr lang="en-GB" sz="900" dirty="0"/>
              <a:t> </a:t>
            </a:r>
          </a:p>
        </p:txBody>
      </p:sp>
    </p:spTree>
    <p:extLst>
      <p:ext uri="{BB962C8B-B14F-4D97-AF65-F5344CB8AC3E}">
        <p14:creationId xmlns:p14="http://schemas.microsoft.com/office/powerpoint/2010/main" val="31163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95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ullete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88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9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15" name="Rectangle 14"/>
          <p:cNvSpPr/>
          <p:nvPr userDrawn="1"/>
        </p:nvSpPr>
        <p:spPr>
          <a:xfrm>
            <a:off x="251906" y="251837"/>
            <a:ext cx="10188000" cy="705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6" name="TextBox 5">
            <a:extLst>
              <a:ext uri="{FF2B5EF4-FFF2-40B4-BE49-F238E27FC236}">
                <a16:creationId xmlns:a16="http://schemas.microsoft.com/office/drawing/2014/main" xmlns="" id="{3F261E58-9BEE-4961-9BEE-68A08100E529}"/>
              </a:ext>
            </a:extLst>
          </p:cNvPr>
          <p:cNvSpPr txBox="1"/>
          <p:nvPr userDrawn="1"/>
        </p:nvSpPr>
        <p:spPr>
          <a:xfrm>
            <a:off x="1310063" y="1399128"/>
            <a:ext cx="4186961" cy="844610"/>
          </a:xfrm>
          <a:prstGeom prst="rect">
            <a:avLst/>
          </a:prstGeom>
          <a:noFill/>
        </p:spPr>
        <p:txBody>
          <a:bodyPr wrap="none" lIns="0" tIns="0" rIns="0" bIns="0" rtlCol="0">
            <a:noAutofit/>
          </a:bodyPr>
          <a:lstStyle/>
          <a:p>
            <a:r>
              <a:rPr lang="en-GB" sz="4000" dirty="0">
                <a:solidFill>
                  <a:schemeClr val="bg2">
                    <a:lumMod val="50000"/>
                  </a:schemeClr>
                </a:solidFill>
                <a:latin typeface="Century Gothic" panose="020B0502020202020204" pitchFamily="34" charset="0"/>
              </a:rPr>
              <a:t>THANK YOU </a:t>
            </a:r>
          </a:p>
        </p:txBody>
      </p:sp>
      <p:sp>
        <p:nvSpPr>
          <p:cNvPr id="7" name="TextBox 6">
            <a:extLst>
              <a:ext uri="{FF2B5EF4-FFF2-40B4-BE49-F238E27FC236}">
                <a16:creationId xmlns:a16="http://schemas.microsoft.com/office/drawing/2014/main" xmlns="" id="{F88A6CE1-6C8A-4809-B504-5AA2B5567C38}"/>
              </a:ext>
            </a:extLst>
          </p:cNvPr>
          <p:cNvSpPr txBox="1"/>
          <p:nvPr userDrawn="1"/>
        </p:nvSpPr>
        <p:spPr>
          <a:xfrm>
            <a:off x="4436251" y="6955678"/>
            <a:ext cx="2624508" cy="492451"/>
          </a:xfrm>
          <a:prstGeom prst="rect">
            <a:avLst/>
          </a:prstGeom>
          <a:noFill/>
        </p:spPr>
        <p:txBody>
          <a:bodyPr wrap="none" lIns="0" tIns="0" rIns="0" bIns="0" rtlCol="0">
            <a:noAutofit/>
          </a:bodyPr>
          <a:lstStyle/>
          <a:p>
            <a:r>
              <a:rPr lang="en-GB" sz="1600" dirty="0">
                <a:solidFill>
                  <a:schemeClr val="bg2">
                    <a:lumMod val="50000"/>
                  </a:schemeClr>
                </a:solidFill>
                <a:latin typeface="Century Gothic" panose="020B0502020202020204" pitchFamily="34" charset="0"/>
              </a:rPr>
              <a:t>PROCUREMENT 4.0</a:t>
            </a:r>
          </a:p>
        </p:txBody>
      </p:sp>
    </p:spTree>
    <p:extLst>
      <p:ext uri="{BB962C8B-B14F-4D97-AF65-F5344CB8AC3E}">
        <p14:creationId xmlns:p14="http://schemas.microsoft.com/office/powerpoint/2010/main" val="386782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591" y="302737"/>
            <a:ext cx="9622632" cy="1259946"/>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534591" y="1763926"/>
            <a:ext cx="9622632" cy="498903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34591" y="7006700"/>
            <a:ext cx="2494756" cy="402483"/>
          </a:xfrm>
          <a:prstGeom prst="rect">
            <a:avLst/>
          </a:prstGeom>
        </p:spPr>
        <p:txBody>
          <a:bodyPr/>
          <a:lstStyle/>
          <a:p>
            <a:endParaRPr lang="en-GB"/>
          </a:p>
        </p:txBody>
      </p:sp>
      <p:sp>
        <p:nvSpPr>
          <p:cNvPr id="5" name="Footer Placeholder 4"/>
          <p:cNvSpPr>
            <a:spLocks noGrp="1"/>
          </p:cNvSpPr>
          <p:nvPr>
            <p:ph type="ftr" sz="quarter" idx="11"/>
          </p:nvPr>
        </p:nvSpPr>
        <p:spPr>
          <a:xfrm>
            <a:off x="3653036" y="7006700"/>
            <a:ext cx="3385741" cy="402483"/>
          </a:xfrm>
          <a:prstGeom prst="rect">
            <a:avLst/>
          </a:prstGeom>
        </p:spPr>
        <p:txBody>
          <a:bodyPr/>
          <a:lstStyle/>
          <a:p>
            <a:endParaRPr lang="en-GB"/>
          </a:p>
        </p:txBody>
      </p:sp>
      <p:sp>
        <p:nvSpPr>
          <p:cNvPr id="6" name="Slide Number Placeholder 5"/>
          <p:cNvSpPr>
            <a:spLocks noGrp="1"/>
          </p:cNvSpPr>
          <p:nvPr>
            <p:ph type="sldNum" sz="quarter" idx="12"/>
          </p:nvPr>
        </p:nvSpPr>
        <p:spPr>
          <a:xfrm>
            <a:off x="7662466" y="7006700"/>
            <a:ext cx="2494756" cy="402483"/>
          </a:xfrm>
          <a:prstGeom prst="rect">
            <a:avLst/>
          </a:prstGeom>
        </p:spPr>
        <p:txBody>
          <a:bodyPr/>
          <a:lstStyle/>
          <a:p>
            <a:fld id="{283F8499-ED5E-4FDE-9453-EC7FF485DDD6}" type="slidenum">
              <a:rPr lang="en-GB" smtClean="0"/>
              <a:pPr/>
              <a:t>‹#›</a:t>
            </a:fld>
            <a:endParaRPr lang="en-GB"/>
          </a:p>
        </p:txBody>
      </p:sp>
    </p:spTree>
    <p:extLst>
      <p:ext uri="{BB962C8B-B14F-4D97-AF65-F5344CB8AC3E}">
        <p14:creationId xmlns:p14="http://schemas.microsoft.com/office/powerpoint/2010/main" val="165005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MarketingEntityText"/>
          <p:cNvSpPr txBox="1"/>
          <p:nvPr userDrawn="1"/>
        </p:nvSpPr>
        <p:spPr>
          <a:xfrm>
            <a:off x="-1102639" y="7167446"/>
            <a:ext cx="2395057" cy="320304"/>
          </a:xfrm>
          <a:prstGeom prst="rect">
            <a:avLst/>
          </a:prstGeom>
        </p:spPr>
        <p:txBody>
          <a:bodyPr vert="horz" lIns="104299" tIns="52149" rIns="104299" bIns="52149" rtlCol="0" anchor="ctr"/>
          <a:lstStyle/>
          <a:p>
            <a:pPr algn="r" rtl="0" fontAlgn="auto">
              <a:spcBef>
                <a:spcPts val="0"/>
              </a:spcBef>
              <a:spcAft>
                <a:spcPts val="0"/>
              </a:spcAft>
              <a:defRPr/>
            </a:pPr>
            <a:r>
              <a:rPr lang="en-GB" sz="600" kern="1200" cap="all" spc="0" baseline="0" dirty="0">
                <a:solidFill>
                  <a:schemeClr val="tx2"/>
                </a:solidFill>
                <a:latin typeface="+mn-lt"/>
                <a:ea typeface="+mn-ea"/>
                <a:cs typeface="+mn-cs"/>
              </a:rPr>
              <a:t>PROCUREMENT 4.0</a:t>
            </a:r>
          </a:p>
        </p:txBody>
      </p:sp>
      <p:cxnSp>
        <p:nvCxnSpPr>
          <p:cNvPr id="12" name="Straight Connector 11">
            <a:extLst>
              <a:ext uri="{FF2B5EF4-FFF2-40B4-BE49-F238E27FC236}">
                <a16:creationId xmlns:a16="http://schemas.microsoft.com/office/drawing/2014/main" xmlns="" id="{B2E219B8-BC32-4AAD-B2DF-182DB2126F8C}"/>
              </a:ext>
            </a:extLst>
          </p:cNvPr>
          <p:cNvCxnSpPr>
            <a:cxnSpLocks/>
          </p:cNvCxnSpPr>
          <p:nvPr userDrawn="1"/>
        </p:nvCxnSpPr>
        <p:spPr>
          <a:xfrm>
            <a:off x="0" y="7152591"/>
            <a:ext cx="1038881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2220D84-2668-4687-8A93-E40C57CFB6A1}"/>
              </a:ext>
            </a:extLst>
          </p:cNvPr>
          <p:cNvCxnSpPr>
            <a:cxnSpLocks/>
          </p:cNvCxnSpPr>
          <p:nvPr userDrawn="1"/>
        </p:nvCxnSpPr>
        <p:spPr>
          <a:xfrm>
            <a:off x="308198" y="7094384"/>
            <a:ext cx="1038361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33FD7C38-F06F-4AE1-B4FD-44DD4B6FF959}"/>
              </a:ext>
            </a:extLst>
          </p:cNvPr>
          <p:cNvPicPr>
            <a:picLocks noChangeAspect="1"/>
          </p:cNvPicPr>
          <p:nvPr userDrawn="1"/>
        </p:nvPicPr>
        <p:blipFill>
          <a:blip r:embed="rId8"/>
          <a:stretch>
            <a:fillRect/>
          </a:stretch>
        </p:blipFill>
        <p:spPr>
          <a:xfrm>
            <a:off x="8782320" y="7210798"/>
            <a:ext cx="1721632" cy="320304"/>
          </a:xfrm>
          <a:prstGeom prst="rect">
            <a:avLst/>
          </a:prstGeom>
        </p:spPr>
      </p:pic>
    </p:spTree>
    <p:extLst>
      <p:ext uri="{BB962C8B-B14F-4D97-AF65-F5344CB8AC3E}">
        <p14:creationId xmlns:p14="http://schemas.microsoft.com/office/powerpoint/2010/main" val="1807277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9" r:id="rId4"/>
    <p:sldLayoutId id="2147483660" r:id="rId5"/>
    <p:sldLayoutId id="214748367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755957" rtl="0" eaLnBrk="1" latinLnBrk="0" hangingPunct="1">
        <a:lnSpc>
          <a:spcPct val="100000"/>
        </a:lnSpc>
        <a:spcBef>
          <a:spcPct val="0"/>
        </a:spcBef>
        <a:buNone/>
        <a:defRPr sz="1800" kern="1200" cap="all" baseline="0">
          <a:solidFill>
            <a:schemeClr val="tx1"/>
          </a:solidFill>
          <a:latin typeface="+mj-lt"/>
          <a:ea typeface="+mj-ea"/>
          <a:cs typeface="+mj-cs"/>
        </a:defRPr>
      </a:lvl1pPr>
    </p:titleStyle>
    <p:bodyStyle>
      <a:lvl1pPr marL="0" indent="0" algn="l" defTabSz="755957" rtl="0" eaLnBrk="1" latinLnBrk="0" hangingPunct="1">
        <a:lnSpc>
          <a:spcPct val="11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0" indent="0" algn="l" defTabSz="755957" rtl="0" eaLnBrk="1" latinLnBrk="0" hangingPunct="1">
        <a:lnSpc>
          <a:spcPct val="110000"/>
        </a:lnSpc>
        <a:spcBef>
          <a:spcPts val="0"/>
        </a:spcBef>
        <a:buFont typeface="Arial" panose="020B0604020202020204" pitchFamily="34" charset="0"/>
        <a:buNone/>
        <a:defRPr sz="1500" b="1" kern="1200">
          <a:solidFill>
            <a:schemeClr val="accent1"/>
          </a:solidFill>
          <a:latin typeface="+mn-lt"/>
          <a:ea typeface="+mn-ea"/>
          <a:cs typeface="+mn-cs"/>
        </a:defRPr>
      </a:lvl2pPr>
      <a:lvl3pPr marL="0" indent="0" algn="l" defTabSz="755957" rtl="0" eaLnBrk="1" latinLnBrk="0" hangingPunct="1">
        <a:lnSpc>
          <a:spcPct val="110000"/>
        </a:lnSpc>
        <a:spcBef>
          <a:spcPts val="0"/>
        </a:spcBef>
        <a:spcAft>
          <a:spcPts val="600"/>
        </a:spcAft>
        <a:buFont typeface="Arial" panose="020B0604020202020204" pitchFamily="34" charset="0"/>
        <a:buNone/>
        <a:defRPr sz="1500" kern="1200">
          <a:solidFill>
            <a:schemeClr val="tx1"/>
          </a:solidFill>
          <a:latin typeface="+mn-lt"/>
          <a:ea typeface="+mn-ea"/>
          <a:cs typeface="+mn-cs"/>
        </a:defRPr>
      </a:lvl3pPr>
      <a:lvl4pPr marL="120650" indent="-120650" algn="l" defTabSz="755957" rtl="0" eaLnBrk="1" latinLnBrk="0" hangingPunct="1">
        <a:lnSpc>
          <a:spcPct val="110000"/>
        </a:lnSpc>
        <a:spcBef>
          <a:spcPts val="0"/>
        </a:spcBef>
        <a:spcAft>
          <a:spcPts val="900"/>
        </a:spcAft>
        <a:buClr>
          <a:schemeClr val="tx1"/>
        </a:buClr>
        <a:buFont typeface="Symbol" panose="05050102010706020507" pitchFamily="18" charset="2"/>
        <a:buChar char=""/>
        <a:defRPr sz="1200" kern="1200">
          <a:solidFill>
            <a:schemeClr val="tx1"/>
          </a:solidFill>
          <a:latin typeface="+mn-lt"/>
          <a:ea typeface="+mn-ea"/>
          <a:cs typeface="+mn-cs"/>
        </a:defRPr>
      </a:lvl4pPr>
      <a:lvl5pPr marL="247650" indent="-127000" algn="l" defTabSz="755957" rtl="0" eaLnBrk="1" latinLnBrk="0" hangingPunct="1">
        <a:lnSpc>
          <a:spcPct val="110000"/>
        </a:lnSpc>
        <a:spcBef>
          <a:spcPts val="0"/>
        </a:spcBef>
        <a:spcAft>
          <a:spcPts val="600"/>
        </a:spcAft>
        <a:buClr>
          <a:schemeClr val="tx1"/>
        </a:buClr>
        <a:buFont typeface="Bree Rg" panose="02000503000000020004" pitchFamily="50" charset="0"/>
        <a:buChar char="–"/>
        <a:defRPr sz="1200" kern="1200">
          <a:solidFill>
            <a:schemeClr val="tx1"/>
          </a:solidFill>
          <a:latin typeface="+mn-lt"/>
          <a:ea typeface="+mn-ea"/>
          <a:cs typeface="+mn-cs"/>
        </a:defRPr>
      </a:lvl5pPr>
      <a:lvl6pPr marL="369888" indent="-119063" algn="l" defTabSz="755957" rtl="0" eaLnBrk="1" latinLnBrk="0" hangingPunct="1">
        <a:lnSpc>
          <a:spcPct val="90000"/>
        </a:lnSpc>
        <a:spcBef>
          <a:spcPts val="0"/>
        </a:spcBef>
        <a:spcAft>
          <a:spcPts val="600"/>
        </a:spcAft>
        <a:buClr>
          <a:schemeClr val="tx1"/>
        </a:buClr>
        <a:buFont typeface="Bree Rg" panose="02000503000000020004" pitchFamily="50" charset="0"/>
        <a:buChar char="–"/>
        <a:defRPr sz="1200" kern="1200">
          <a:solidFill>
            <a:schemeClr val="tx1"/>
          </a:solidFill>
          <a:latin typeface="+mn-lt"/>
          <a:ea typeface="+mn-ea"/>
          <a:cs typeface="+mn-cs"/>
        </a:defRPr>
      </a:lvl6pPr>
      <a:lvl7pPr marL="523875" indent="-149225" algn="l" defTabSz="755957" rtl="0" eaLnBrk="1" latinLnBrk="0" hangingPunct="1">
        <a:lnSpc>
          <a:spcPct val="90000"/>
        </a:lnSpc>
        <a:spcBef>
          <a:spcPts val="0"/>
        </a:spcBef>
        <a:spcAft>
          <a:spcPts val="600"/>
        </a:spcAft>
        <a:buClr>
          <a:schemeClr val="tx1"/>
        </a:buClr>
        <a:buFont typeface="Bree Rg" panose="02000503000000020004" pitchFamily="50" charset="0"/>
        <a:buChar char="–"/>
        <a:defRPr lang="en-GB" sz="1200" kern="1200" dirty="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6.xml"/><Relationship Id="rId16"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4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6F24E29-A648-464E-801E-E42232BE12A9}"/>
              </a:ext>
            </a:extLst>
          </p:cNvPr>
          <p:cNvSpPr txBox="1"/>
          <p:nvPr/>
        </p:nvSpPr>
        <p:spPr>
          <a:xfrm>
            <a:off x="308198" y="484728"/>
            <a:ext cx="4186961" cy="844610"/>
          </a:xfrm>
          <a:prstGeom prst="rect">
            <a:avLst/>
          </a:prstGeom>
          <a:noFill/>
        </p:spPr>
        <p:txBody>
          <a:bodyPr wrap="none" lIns="0" tIns="0" rIns="0" bIns="0" rtlCol="0">
            <a:noAutofit/>
          </a:bodyPr>
          <a:lstStyle/>
          <a:p>
            <a:r>
              <a:rPr lang="en-GB" sz="4000" dirty="0">
                <a:solidFill>
                  <a:schemeClr val="accent1"/>
                </a:solidFill>
                <a:latin typeface="Century Gothic" panose="020B0502020202020204" pitchFamily="34" charset="0"/>
              </a:rPr>
              <a:t>CIPS Professional Services Procurement </a:t>
            </a:r>
          </a:p>
          <a:p>
            <a:r>
              <a:rPr lang="en-GB" sz="4000" dirty="0">
                <a:solidFill>
                  <a:schemeClr val="accent1"/>
                </a:solidFill>
                <a:latin typeface="Century Gothic" panose="020B0502020202020204" pitchFamily="34" charset="0"/>
              </a:rPr>
              <a:t>4.0 - Participants</a:t>
            </a:r>
            <a:endParaRPr lang="en-GB" sz="4000" dirty="0">
              <a:solidFill>
                <a:srgbClr val="FF0000"/>
              </a:solidFill>
              <a:latin typeface="Century Gothic" panose="020B0502020202020204" pitchFamily="34" charset="0"/>
            </a:endParaRPr>
          </a:p>
        </p:txBody>
      </p:sp>
      <p:sp>
        <p:nvSpPr>
          <p:cNvPr id="13" name="Oval 12">
            <a:extLst>
              <a:ext uri="{FF2B5EF4-FFF2-40B4-BE49-F238E27FC236}">
                <a16:creationId xmlns:a16="http://schemas.microsoft.com/office/drawing/2014/main" xmlns="" id="{B2A9DCDC-77E7-42D8-B351-E6D73AE6B6BD}"/>
              </a:ext>
            </a:extLst>
          </p:cNvPr>
          <p:cNvSpPr/>
          <p:nvPr/>
        </p:nvSpPr>
        <p:spPr>
          <a:xfrm>
            <a:off x="3940442" y="3213369"/>
            <a:ext cx="505158" cy="230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xmlns="" id="{6BF99E95-935C-4DF2-8039-621407CB134D}"/>
              </a:ext>
            </a:extLst>
          </p:cNvPr>
          <p:cNvSpPr/>
          <p:nvPr/>
        </p:nvSpPr>
        <p:spPr>
          <a:xfrm>
            <a:off x="8052190" y="3356317"/>
            <a:ext cx="505158" cy="230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xmlns="" id="{2DDE2A8A-E73E-482D-855B-C73702462AA1}"/>
              </a:ext>
            </a:extLst>
          </p:cNvPr>
          <p:cNvSpPr/>
          <p:nvPr/>
        </p:nvSpPr>
        <p:spPr>
          <a:xfrm>
            <a:off x="8409114" y="5457148"/>
            <a:ext cx="500534" cy="214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Body)"/>
            </a:endParaRPr>
          </a:p>
        </p:txBody>
      </p:sp>
      <p:sp>
        <p:nvSpPr>
          <p:cNvPr id="37" name="Oval 36">
            <a:extLst>
              <a:ext uri="{FF2B5EF4-FFF2-40B4-BE49-F238E27FC236}">
                <a16:creationId xmlns:a16="http://schemas.microsoft.com/office/drawing/2014/main" xmlns="" id="{10168327-19A3-4AF8-9F29-1704F34D0EC8}"/>
              </a:ext>
            </a:extLst>
          </p:cNvPr>
          <p:cNvSpPr/>
          <p:nvPr/>
        </p:nvSpPr>
        <p:spPr>
          <a:xfrm>
            <a:off x="7885683" y="4502860"/>
            <a:ext cx="2035464" cy="40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50" dirty="0">
              <a:latin typeface="Arial (Body)"/>
            </a:endParaRPr>
          </a:p>
        </p:txBody>
      </p:sp>
      <p:grpSp>
        <p:nvGrpSpPr>
          <p:cNvPr id="26" name="Group 25"/>
          <p:cNvGrpSpPr/>
          <p:nvPr/>
        </p:nvGrpSpPr>
        <p:grpSpPr>
          <a:xfrm>
            <a:off x="79290" y="1984999"/>
            <a:ext cx="5503957" cy="916245"/>
            <a:chOff x="79290" y="1984999"/>
            <a:chExt cx="5503957" cy="916245"/>
          </a:xfrm>
        </p:grpSpPr>
        <p:pic>
          <p:nvPicPr>
            <p:cNvPr id="3" name="Picture 2">
              <a:extLst>
                <a:ext uri="{FF2B5EF4-FFF2-40B4-BE49-F238E27FC236}">
                  <a16:creationId xmlns:a16="http://schemas.microsoft.com/office/drawing/2014/main" xmlns="" id="{60FA22BF-FF82-43FF-A917-8FD1676DA73F}"/>
                </a:ext>
              </a:extLst>
            </p:cNvPr>
            <p:cNvPicPr>
              <a:picLocks noChangeAspect="1"/>
            </p:cNvPicPr>
            <p:nvPr/>
          </p:nvPicPr>
          <p:blipFill rotWithShape="1">
            <a:blip r:embed="rId3"/>
            <a:srcRect t="1" r="69438" b="3806"/>
            <a:stretch/>
          </p:blipFill>
          <p:spPr>
            <a:xfrm>
              <a:off x="1743148" y="1984999"/>
              <a:ext cx="864586" cy="916245"/>
            </a:xfrm>
            <a:prstGeom prst="rect">
              <a:avLst/>
            </a:prstGeom>
          </p:spPr>
        </p:pic>
        <p:pic>
          <p:nvPicPr>
            <p:cNvPr id="28" name="Picture 2" descr="Image result for freshfields">
              <a:extLst>
                <a:ext uri="{FF2B5EF4-FFF2-40B4-BE49-F238E27FC236}">
                  <a16:creationId xmlns:a16="http://schemas.microsoft.com/office/drawing/2014/main" xmlns="" id="{6584E11C-2D23-4879-9FE2-C26C467A3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0" y="2196551"/>
              <a:ext cx="1543794" cy="3859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60366" y="2208850"/>
              <a:ext cx="2922881" cy="615469"/>
            </a:xfrm>
            <a:prstGeom prst="rect">
              <a:avLst/>
            </a:prstGeom>
            <a:noFill/>
          </p:spPr>
          <p:txBody>
            <a:bodyPr wrap="square" lIns="0" tIns="0" rIns="0" bIns="0" rtlCol="0">
              <a:noAutofit/>
            </a:bodyPr>
            <a:lstStyle/>
            <a:p>
              <a:r>
                <a:rPr lang="en-GB" sz="1800" b="1" dirty="0">
                  <a:latin typeface="Century Gothic" panose="020B0502020202020204" pitchFamily="34" charset="0"/>
                </a:rPr>
                <a:t>Alexandra Barbus</a:t>
              </a:r>
            </a:p>
            <a:p>
              <a:r>
                <a:rPr lang="en-GB" sz="1600" dirty="0">
                  <a:latin typeface="Century Gothic" panose="020B0502020202020204" pitchFamily="34" charset="0"/>
                </a:rPr>
                <a:t>Procurement Operations Team Leader</a:t>
              </a:r>
            </a:p>
          </p:txBody>
        </p:sp>
      </p:grpSp>
      <p:grpSp>
        <p:nvGrpSpPr>
          <p:cNvPr id="62" name="Group 61"/>
          <p:cNvGrpSpPr/>
          <p:nvPr/>
        </p:nvGrpSpPr>
        <p:grpSpPr>
          <a:xfrm>
            <a:off x="5719326" y="5052949"/>
            <a:ext cx="4820879" cy="878838"/>
            <a:chOff x="5719326" y="5052949"/>
            <a:chExt cx="4820879" cy="878838"/>
          </a:xfrm>
        </p:grpSpPr>
        <p:pic>
          <p:nvPicPr>
            <p:cNvPr id="12" name="Picture 11">
              <a:extLst>
                <a:ext uri="{FF2B5EF4-FFF2-40B4-BE49-F238E27FC236}">
                  <a16:creationId xmlns:a16="http://schemas.microsoft.com/office/drawing/2014/main" xmlns="" id="{F5CC9074-9908-4DE1-9589-EC2B6745420D}"/>
                </a:ext>
              </a:extLst>
            </p:cNvPr>
            <p:cNvPicPr>
              <a:picLocks noChangeAspect="1"/>
            </p:cNvPicPr>
            <p:nvPr/>
          </p:nvPicPr>
          <p:blipFill rotWithShape="1">
            <a:blip r:embed="rId5"/>
            <a:srcRect t="6068" r="65066" b="4352"/>
            <a:stretch/>
          </p:blipFill>
          <p:spPr>
            <a:xfrm>
              <a:off x="5719326" y="5052949"/>
              <a:ext cx="941664" cy="878838"/>
            </a:xfrm>
            <a:prstGeom prst="rect">
              <a:avLst/>
            </a:prstGeom>
          </p:spPr>
        </p:pic>
        <p:grpSp>
          <p:nvGrpSpPr>
            <p:cNvPr id="27" name="Group 26"/>
            <p:cNvGrpSpPr/>
            <p:nvPr/>
          </p:nvGrpSpPr>
          <p:grpSpPr>
            <a:xfrm>
              <a:off x="6697403" y="5082742"/>
              <a:ext cx="3842802" cy="739878"/>
              <a:chOff x="883196" y="2880758"/>
              <a:chExt cx="3842802" cy="739878"/>
            </a:xfrm>
          </p:grpSpPr>
          <p:pic>
            <p:nvPicPr>
              <p:cNvPr id="29" name="Picture 4" descr="Image result for pinsent masons">
                <a:extLst>
                  <a:ext uri="{FF2B5EF4-FFF2-40B4-BE49-F238E27FC236}">
                    <a16:creationId xmlns:a16="http://schemas.microsoft.com/office/drawing/2014/main" xmlns="" id="{3DC1EA2F-7BF1-40C5-9445-80F20184EC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0644" y="2880758"/>
                <a:ext cx="1435354" cy="64340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883196" y="3005167"/>
                <a:ext cx="2955417" cy="615469"/>
              </a:xfrm>
              <a:prstGeom prst="rect">
                <a:avLst/>
              </a:prstGeom>
              <a:noFill/>
            </p:spPr>
            <p:txBody>
              <a:bodyPr wrap="square" lIns="0" tIns="0" rIns="0" bIns="0" rtlCol="0">
                <a:noAutofit/>
              </a:bodyPr>
              <a:lstStyle/>
              <a:p>
                <a:r>
                  <a:rPr lang="en-GB" sz="1800" b="1" dirty="0">
                    <a:latin typeface="Century Gothic" panose="020B0502020202020204" pitchFamily="34" charset="0"/>
                  </a:rPr>
                  <a:t>Rupa Bhatt</a:t>
                </a:r>
              </a:p>
              <a:p>
                <a:r>
                  <a:rPr lang="en-GB" sz="1600" dirty="0">
                    <a:latin typeface="Century Gothic" panose="020B0502020202020204" pitchFamily="34" charset="0"/>
                  </a:rPr>
                  <a:t>Category Manager</a:t>
                </a:r>
              </a:p>
            </p:txBody>
          </p:sp>
        </p:grpSp>
      </p:grpSp>
      <p:grpSp>
        <p:nvGrpSpPr>
          <p:cNvPr id="31" name="Group 30"/>
          <p:cNvGrpSpPr/>
          <p:nvPr/>
        </p:nvGrpSpPr>
        <p:grpSpPr>
          <a:xfrm>
            <a:off x="212160" y="3819300"/>
            <a:ext cx="5456050" cy="1343701"/>
            <a:chOff x="212160" y="3819300"/>
            <a:chExt cx="5456050" cy="1343701"/>
          </a:xfrm>
        </p:grpSpPr>
        <p:grpSp>
          <p:nvGrpSpPr>
            <p:cNvPr id="17" name="Group 16">
              <a:extLst>
                <a:ext uri="{FF2B5EF4-FFF2-40B4-BE49-F238E27FC236}">
                  <a16:creationId xmlns:a16="http://schemas.microsoft.com/office/drawing/2014/main" xmlns="" id="{5B8C6795-066A-4FFD-9ECA-8F38F7F621C3}"/>
                </a:ext>
              </a:extLst>
            </p:cNvPr>
            <p:cNvGrpSpPr/>
            <p:nvPr/>
          </p:nvGrpSpPr>
          <p:grpSpPr>
            <a:xfrm>
              <a:off x="1623084" y="3984833"/>
              <a:ext cx="2821848" cy="948412"/>
              <a:chOff x="6780417" y="3417454"/>
              <a:chExt cx="2821848" cy="948412"/>
            </a:xfrm>
          </p:grpSpPr>
          <p:pic>
            <p:nvPicPr>
              <p:cNvPr id="18" name="Picture 17">
                <a:extLst>
                  <a:ext uri="{FF2B5EF4-FFF2-40B4-BE49-F238E27FC236}">
                    <a16:creationId xmlns:a16="http://schemas.microsoft.com/office/drawing/2014/main" xmlns="" id="{FD469BA9-4583-4972-BE62-DD45942C5A1F}"/>
                  </a:ext>
                </a:extLst>
              </p:cNvPr>
              <p:cNvPicPr>
                <a:picLocks noChangeAspect="1"/>
              </p:cNvPicPr>
              <p:nvPr/>
            </p:nvPicPr>
            <p:blipFill rotWithShape="1">
              <a:blip r:embed="rId7"/>
              <a:srcRect r="73630" b="10296"/>
              <a:stretch/>
            </p:blipFill>
            <p:spPr>
              <a:xfrm>
                <a:off x="6780417" y="3417454"/>
                <a:ext cx="1007227" cy="948412"/>
              </a:xfrm>
              <a:prstGeom prst="rect">
                <a:avLst/>
              </a:prstGeom>
            </p:spPr>
          </p:pic>
          <p:sp>
            <p:nvSpPr>
              <p:cNvPr id="19" name="Oval 18">
                <a:extLst>
                  <a:ext uri="{FF2B5EF4-FFF2-40B4-BE49-F238E27FC236}">
                    <a16:creationId xmlns:a16="http://schemas.microsoft.com/office/drawing/2014/main" xmlns="" id="{853D8F2A-E4E6-4497-9926-F74DF65D58D1}"/>
                  </a:ext>
                </a:extLst>
              </p:cNvPr>
              <p:cNvSpPr/>
              <p:nvPr/>
            </p:nvSpPr>
            <p:spPr>
              <a:xfrm>
                <a:off x="9097107" y="3643890"/>
                <a:ext cx="505158" cy="23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0" name="Picture 6" descr="Image result for KPMG">
              <a:extLst>
                <a:ext uri="{FF2B5EF4-FFF2-40B4-BE49-F238E27FC236}">
                  <a16:creationId xmlns:a16="http://schemas.microsoft.com/office/drawing/2014/main" xmlns="" id="{1B3D9550-EF27-49D7-A254-22F6785BB9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160" y="3819300"/>
              <a:ext cx="1298911" cy="1343701"/>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2660366" y="4174418"/>
              <a:ext cx="3007844" cy="615469"/>
            </a:xfrm>
            <a:prstGeom prst="rect">
              <a:avLst/>
            </a:prstGeom>
            <a:noFill/>
          </p:spPr>
          <p:txBody>
            <a:bodyPr wrap="square" lIns="0" tIns="0" rIns="0" bIns="0" rtlCol="0">
              <a:noAutofit/>
            </a:bodyPr>
            <a:lstStyle/>
            <a:p>
              <a:r>
                <a:rPr lang="en-GB" sz="1800" b="1" dirty="0">
                  <a:latin typeface="Century Gothic" panose="020B0502020202020204" pitchFamily="34" charset="0"/>
                </a:rPr>
                <a:t>Alicia Caley</a:t>
              </a:r>
            </a:p>
            <a:p>
              <a:r>
                <a:rPr lang="en-GB" sz="1600" dirty="0">
                  <a:latin typeface="Century Gothic" panose="020B0502020202020204" pitchFamily="34" charset="0"/>
                </a:rPr>
                <a:t>IT Strategic Sourcing Specialist</a:t>
              </a:r>
            </a:p>
          </p:txBody>
        </p:sp>
      </p:grpSp>
      <p:grpSp>
        <p:nvGrpSpPr>
          <p:cNvPr id="52" name="Group 51"/>
          <p:cNvGrpSpPr/>
          <p:nvPr/>
        </p:nvGrpSpPr>
        <p:grpSpPr>
          <a:xfrm>
            <a:off x="56799" y="5031527"/>
            <a:ext cx="5806669" cy="870156"/>
            <a:chOff x="38228" y="5088671"/>
            <a:chExt cx="5806669" cy="860574"/>
          </a:xfrm>
        </p:grpSpPr>
        <p:grpSp>
          <p:nvGrpSpPr>
            <p:cNvPr id="7" name="Group 6">
              <a:extLst>
                <a:ext uri="{FF2B5EF4-FFF2-40B4-BE49-F238E27FC236}">
                  <a16:creationId xmlns:a16="http://schemas.microsoft.com/office/drawing/2014/main" xmlns="" id="{C72F1F90-DA06-454E-87BA-389433F7B460}"/>
                </a:ext>
              </a:extLst>
            </p:cNvPr>
            <p:cNvGrpSpPr/>
            <p:nvPr/>
          </p:nvGrpSpPr>
          <p:grpSpPr>
            <a:xfrm>
              <a:off x="1768775" y="5088671"/>
              <a:ext cx="3070178" cy="860574"/>
              <a:chOff x="327382" y="3202589"/>
              <a:chExt cx="3070178" cy="860574"/>
            </a:xfrm>
          </p:grpSpPr>
          <p:pic>
            <p:nvPicPr>
              <p:cNvPr id="8" name="Picture 7">
                <a:extLst>
                  <a:ext uri="{FF2B5EF4-FFF2-40B4-BE49-F238E27FC236}">
                    <a16:creationId xmlns:a16="http://schemas.microsoft.com/office/drawing/2014/main" xmlns="" id="{11854716-5346-43F7-96B1-1C8704D9796C}"/>
                  </a:ext>
                </a:extLst>
              </p:cNvPr>
              <p:cNvPicPr>
                <a:picLocks noChangeAspect="1"/>
              </p:cNvPicPr>
              <p:nvPr/>
            </p:nvPicPr>
            <p:blipFill rotWithShape="1">
              <a:blip r:embed="rId9"/>
              <a:srcRect t="259" r="75957" b="6598"/>
              <a:stretch/>
            </p:blipFill>
            <p:spPr>
              <a:xfrm>
                <a:off x="327382" y="3202589"/>
                <a:ext cx="895403" cy="860574"/>
              </a:xfrm>
              <a:prstGeom prst="rect">
                <a:avLst/>
              </a:prstGeom>
            </p:spPr>
          </p:pic>
          <p:sp>
            <p:nvSpPr>
              <p:cNvPr id="10" name="Oval 9">
                <a:extLst>
                  <a:ext uri="{FF2B5EF4-FFF2-40B4-BE49-F238E27FC236}">
                    <a16:creationId xmlns:a16="http://schemas.microsoft.com/office/drawing/2014/main" xmlns="" id="{A52647FC-67CE-4860-9DB6-DA351B9C237B}"/>
                  </a:ext>
                </a:extLst>
              </p:cNvPr>
              <p:cNvSpPr/>
              <p:nvPr/>
            </p:nvSpPr>
            <p:spPr>
              <a:xfrm>
                <a:off x="2892402" y="3428157"/>
                <a:ext cx="505158" cy="230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228" y="5380196"/>
              <a:ext cx="1761257" cy="351854"/>
            </a:xfrm>
            <a:prstGeom prst="rect">
              <a:avLst/>
            </a:prstGeom>
          </p:spPr>
        </p:pic>
        <p:sp>
          <p:nvSpPr>
            <p:cNvPr id="46" name="TextBox 45"/>
            <p:cNvSpPr txBox="1"/>
            <p:nvPr/>
          </p:nvSpPr>
          <p:spPr>
            <a:xfrm>
              <a:off x="2641795" y="5272535"/>
              <a:ext cx="3203102" cy="615469"/>
            </a:xfrm>
            <a:prstGeom prst="rect">
              <a:avLst/>
            </a:prstGeom>
            <a:noFill/>
          </p:spPr>
          <p:txBody>
            <a:bodyPr wrap="square" lIns="0" tIns="0" rIns="0" bIns="0" rtlCol="0">
              <a:noAutofit/>
            </a:bodyPr>
            <a:lstStyle/>
            <a:p>
              <a:r>
                <a:rPr lang="en-GB" sz="1800" b="1" dirty="0">
                  <a:latin typeface="Century Gothic" panose="020B0502020202020204" pitchFamily="34" charset="0"/>
                </a:rPr>
                <a:t>Laura Davidson</a:t>
              </a:r>
            </a:p>
            <a:p>
              <a:r>
                <a:rPr lang="en-GB" sz="1600" dirty="0">
                  <a:latin typeface="Century Gothic" panose="020B0502020202020204" pitchFamily="34" charset="0"/>
                </a:rPr>
                <a:t>IT Supplier Relationship Manager</a:t>
              </a:r>
            </a:p>
          </p:txBody>
        </p:sp>
      </p:grpSp>
      <p:grpSp>
        <p:nvGrpSpPr>
          <p:cNvPr id="53" name="Group 52"/>
          <p:cNvGrpSpPr/>
          <p:nvPr/>
        </p:nvGrpSpPr>
        <p:grpSpPr>
          <a:xfrm>
            <a:off x="38228" y="6023576"/>
            <a:ext cx="5834010" cy="949500"/>
            <a:chOff x="38228" y="6023576"/>
            <a:chExt cx="5834010" cy="949500"/>
          </a:xfrm>
        </p:grpSpPr>
        <p:grpSp>
          <p:nvGrpSpPr>
            <p:cNvPr id="4" name="Group 3">
              <a:extLst>
                <a:ext uri="{FF2B5EF4-FFF2-40B4-BE49-F238E27FC236}">
                  <a16:creationId xmlns:a16="http://schemas.microsoft.com/office/drawing/2014/main" xmlns="" id="{34DB8455-D703-4751-BE75-305838FFD980}"/>
                </a:ext>
              </a:extLst>
            </p:cNvPr>
            <p:cNvGrpSpPr/>
            <p:nvPr/>
          </p:nvGrpSpPr>
          <p:grpSpPr>
            <a:xfrm>
              <a:off x="1665946" y="6056770"/>
              <a:ext cx="3127812" cy="908474"/>
              <a:chOff x="242705" y="2135891"/>
              <a:chExt cx="3127812" cy="908474"/>
            </a:xfrm>
          </p:grpSpPr>
          <p:pic>
            <p:nvPicPr>
              <p:cNvPr id="5" name="Picture 4">
                <a:extLst>
                  <a:ext uri="{FF2B5EF4-FFF2-40B4-BE49-F238E27FC236}">
                    <a16:creationId xmlns:a16="http://schemas.microsoft.com/office/drawing/2014/main" xmlns="" id="{4A8D1AE8-02D7-4674-818C-89506F9A6F21}"/>
                  </a:ext>
                </a:extLst>
              </p:cNvPr>
              <p:cNvPicPr>
                <a:picLocks noChangeAspect="1"/>
              </p:cNvPicPr>
              <p:nvPr/>
            </p:nvPicPr>
            <p:blipFill rotWithShape="1">
              <a:blip r:embed="rId11"/>
              <a:srcRect r="74777" b="4622"/>
              <a:stretch/>
            </p:blipFill>
            <p:spPr>
              <a:xfrm>
                <a:off x="242705" y="2135891"/>
                <a:ext cx="941787" cy="908474"/>
              </a:xfrm>
              <a:prstGeom prst="rect">
                <a:avLst/>
              </a:prstGeom>
            </p:spPr>
          </p:pic>
          <p:sp>
            <p:nvSpPr>
              <p:cNvPr id="6" name="Oval 5">
                <a:extLst>
                  <a:ext uri="{FF2B5EF4-FFF2-40B4-BE49-F238E27FC236}">
                    <a16:creationId xmlns:a16="http://schemas.microsoft.com/office/drawing/2014/main" xmlns="" id="{30F95BFF-6F9E-4CE1-B0D5-3FE4D0AE0B3D}"/>
                  </a:ext>
                </a:extLst>
              </p:cNvPr>
              <p:cNvSpPr/>
              <p:nvPr/>
            </p:nvSpPr>
            <p:spPr>
              <a:xfrm>
                <a:off x="2865359" y="2391668"/>
                <a:ext cx="505158" cy="230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2" name="Picture 10" descr="Image result for clyde and co">
              <a:extLst>
                <a:ext uri="{FF2B5EF4-FFF2-40B4-BE49-F238E27FC236}">
                  <a16:creationId xmlns:a16="http://schemas.microsoft.com/office/drawing/2014/main" xmlns="" id="{31074E40-FBD9-4421-A959-2BC5F1E1F3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28" y="6023576"/>
              <a:ext cx="1763357" cy="94950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2669136" y="6244251"/>
              <a:ext cx="3203102" cy="615469"/>
            </a:xfrm>
            <a:prstGeom prst="rect">
              <a:avLst/>
            </a:prstGeom>
            <a:noFill/>
          </p:spPr>
          <p:txBody>
            <a:bodyPr wrap="square" lIns="0" tIns="0" rIns="0" bIns="0" rtlCol="0">
              <a:noAutofit/>
            </a:bodyPr>
            <a:lstStyle/>
            <a:p>
              <a:r>
                <a:rPr lang="en-GB" sz="1800" b="1" dirty="0">
                  <a:latin typeface="Century Gothic" panose="020B0502020202020204" pitchFamily="34" charset="0"/>
                </a:rPr>
                <a:t>Laura Gardiner</a:t>
              </a:r>
            </a:p>
            <a:p>
              <a:r>
                <a:rPr lang="en-GB" sz="1600" dirty="0">
                  <a:latin typeface="Century Gothic" panose="020B0502020202020204" pitchFamily="34" charset="0"/>
                </a:rPr>
                <a:t>Global Procurement Specialist</a:t>
              </a:r>
            </a:p>
          </p:txBody>
        </p:sp>
      </p:grpSp>
      <p:grpSp>
        <p:nvGrpSpPr>
          <p:cNvPr id="54" name="Group 53"/>
          <p:cNvGrpSpPr/>
          <p:nvPr/>
        </p:nvGrpSpPr>
        <p:grpSpPr>
          <a:xfrm>
            <a:off x="5650678" y="2007084"/>
            <a:ext cx="4994344" cy="884123"/>
            <a:chOff x="5650678" y="2007084"/>
            <a:chExt cx="4994344" cy="884123"/>
          </a:xfrm>
        </p:grpSpPr>
        <p:grpSp>
          <p:nvGrpSpPr>
            <p:cNvPr id="23" name="Group 22">
              <a:extLst>
                <a:ext uri="{FF2B5EF4-FFF2-40B4-BE49-F238E27FC236}">
                  <a16:creationId xmlns:a16="http://schemas.microsoft.com/office/drawing/2014/main" xmlns="" id="{016E02CC-D5F6-45EF-80B9-FB1B16C02CB7}"/>
                </a:ext>
              </a:extLst>
            </p:cNvPr>
            <p:cNvGrpSpPr/>
            <p:nvPr/>
          </p:nvGrpSpPr>
          <p:grpSpPr>
            <a:xfrm>
              <a:off x="5650678" y="2007084"/>
              <a:ext cx="3297382" cy="884123"/>
              <a:chOff x="5857092" y="6067469"/>
              <a:chExt cx="3297382" cy="884123"/>
            </a:xfrm>
          </p:grpSpPr>
          <p:pic>
            <p:nvPicPr>
              <p:cNvPr id="24" name="Picture 23">
                <a:extLst>
                  <a:ext uri="{FF2B5EF4-FFF2-40B4-BE49-F238E27FC236}">
                    <a16:creationId xmlns:a16="http://schemas.microsoft.com/office/drawing/2014/main" xmlns="" id="{C6D2DD15-1377-4105-A5BB-57376D2428CA}"/>
                  </a:ext>
                </a:extLst>
              </p:cNvPr>
              <p:cNvPicPr>
                <a:picLocks noChangeAspect="1"/>
              </p:cNvPicPr>
              <p:nvPr/>
            </p:nvPicPr>
            <p:blipFill rotWithShape="1">
              <a:blip r:embed="rId13"/>
              <a:srcRect r="68475" b="4308"/>
              <a:stretch/>
            </p:blipFill>
            <p:spPr>
              <a:xfrm>
                <a:off x="5857092" y="6067469"/>
                <a:ext cx="975900" cy="884123"/>
              </a:xfrm>
              <a:prstGeom prst="rect">
                <a:avLst/>
              </a:prstGeom>
            </p:spPr>
          </p:pic>
          <p:sp>
            <p:nvSpPr>
              <p:cNvPr id="25" name="Oval 24">
                <a:extLst>
                  <a:ext uri="{FF2B5EF4-FFF2-40B4-BE49-F238E27FC236}">
                    <a16:creationId xmlns:a16="http://schemas.microsoft.com/office/drawing/2014/main" xmlns="" id="{107EAB51-FB4C-4A10-9287-0535E73421B4}"/>
                  </a:ext>
                </a:extLst>
              </p:cNvPr>
              <p:cNvSpPr/>
              <p:nvPr/>
            </p:nvSpPr>
            <p:spPr>
              <a:xfrm>
                <a:off x="8649316" y="6259500"/>
                <a:ext cx="505158" cy="230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3" name="Picture 12" descr="Image result for clifford chance">
              <a:extLst>
                <a:ext uri="{FF2B5EF4-FFF2-40B4-BE49-F238E27FC236}">
                  <a16:creationId xmlns:a16="http://schemas.microsoft.com/office/drawing/2014/main" xmlns="" id="{9C0124F7-8FE2-49B9-80CD-7AE373A1C0E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7092" y="2312195"/>
              <a:ext cx="1497930" cy="367199"/>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6683022" y="2219896"/>
              <a:ext cx="2922881" cy="615469"/>
            </a:xfrm>
            <a:prstGeom prst="rect">
              <a:avLst/>
            </a:prstGeom>
            <a:noFill/>
          </p:spPr>
          <p:txBody>
            <a:bodyPr wrap="square" lIns="0" tIns="0" rIns="0" bIns="0" rtlCol="0">
              <a:noAutofit/>
            </a:bodyPr>
            <a:lstStyle/>
            <a:p>
              <a:r>
                <a:rPr lang="en-GB" sz="1800" b="1" dirty="0">
                  <a:latin typeface="Century Gothic" panose="020B0502020202020204" pitchFamily="34" charset="0"/>
                </a:rPr>
                <a:t>Jack Greenwood</a:t>
              </a:r>
            </a:p>
            <a:p>
              <a:r>
                <a:rPr lang="en-GB" sz="1600" dirty="0">
                  <a:latin typeface="Century Gothic" panose="020B0502020202020204" pitchFamily="34" charset="0"/>
                </a:rPr>
                <a:t>Procurement Manager</a:t>
              </a:r>
            </a:p>
          </p:txBody>
        </p:sp>
      </p:grpSp>
      <p:grpSp>
        <p:nvGrpSpPr>
          <p:cNvPr id="56" name="Group 55"/>
          <p:cNvGrpSpPr/>
          <p:nvPr/>
        </p:nvGrpSpPr>
        <p:grpSpPr>
          <a:xfrm>
            <a:off x="5676119" y="2976069"/>
            <a:ext cx="4968903" cy="855663"/>
            <a:chOff x="5676119" y="2976069"/>
            <a:chExt cx="4968903" cy="855663"/>
          </a:xfrm>
        </p:grpSpPr>
        <p:pic>
          <p:nvPicPr>
            <p:cNvPr id="34" name="Picture 12" descr="Image result for clifford chance">
              <a:extLst>
                <a:ext uri="{FF2B5EF4-FFF2-40B4-BE49-F238E27FC236}">
                  <a16:creationId xmlns:a16="http://schemas.microsoft.com/office/drawing/2014/main" xmlns="" id="{4158F718-E6CE-4A65-B11A-F1366E2124D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7092" y="3259967"/>
              <a:ext cx="1497930" cy="367199"/>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p:cNvGrpSpPr/>
            <p:nvPr/>
          </p:nvGrpSpPr>
          <p:grpSpPr>
            <a:xfrm>
              <a:off x="5676119" y="2976069"/>
              <a:ext cx="3929784" cy="855663"/>
              <a:chOff x="5676119" y="2976069"/>
              <a:chExt cx="3929784" cy="855663"/>
            </a:xfrm>
          </p:grpSpPr>
          <p:pic>
            <p:nvPicPr>
              <p:cNvPr id="15" name="Picture 14">
                <a:extLst>
                  <a:ext uri="{FF2B5EF4-FFF2-40B4-BE49-F238E27FC236}">
                    <a16:creationId xmlns:a16="http://schemas.microsoft.com/office/drawing/2014/main" xmlns="" id="{EF4D32E9-E80E-4B49-BBB7-5C3A97739315}"/>
                  </a:ext>
                </a:extLst>
              </p:cNvPr>
              <p:cNvPicPr>
                <a:picLocks noChangeAspect="1"/>
              </p:cNvPicPr>
              <p:nvPr/>
            </p:nvPicPr>
            <p:blipFill rotWithShape="1">
              <a:blip r:embed="rId15"/>
              <a:srcRect r="71851" b="6423"/>
              <a:stretch/>
            </p:blipFill>
            <p:spPr>
              <a:xfrm>
                <a:off x="5676119" y="2976069"/>
                <a:ext cx="925017" cy="855663"/>
              </a:xfrm>
              <a:prstGeom prst="rect">
                <a:avLst/>
              </a:prstGeom>
            </p:spPr>
          </p:pic>
          <p:sp>
            <p:nvSpPr>
              <p:cNvPr id="49" name="TextBox 48"/>
              <p:cNvSpPr txBox="1"/>
              <p:nvPr/>
            </p:nvSpPr>
            <p:spPr>
              <a:xfrm>
                <a:off x="6683022" y="3165528"/>
                <a:ext cx="2922881" cy="615469"/>
              </a:xfrm>
              <a:prstGeom prst="rect">
                <a:avLst/>
              </a:prstGeom>
              <a:noFill/>
            </p:spPr>
            <p:txBody>
              <a:bodyPr wrap="square" lIns="0" tIns="0" rIns="0" bIns="0" rtlCol="0">
                <a:noAutofit/>
              </a:bodyPr>
              <a:lstStyle/>
              <a:p>
                <a:r>
                  <a:rPr lang="en-GB" sz="1800" b="1" dirty="0">
                    <a:latin typeface="Century Gothic" panose="020B0502020202020204" pitchFamily="34" charset="0"/>
                  </a:rPr>
                  <a:t>Aman Somal</a:t>
                </a:r>
              </a:p>
              <a:p>
                <a:r>
                  <a:rPr lang="en-GB" sz="1600" dirty="0">
                    <a:latin typeface="Century Gothic" panose="020B0502020202020204" pitchFamily="34" charset="0"/>
                  </a:rPr>
                  <a:t>IT Procurement Manager</a:t>
                </a:r>
              </a:p>
            </p:txBody>
          </p:sp>
        </p:grpSp>
      </p:grpSp>
      <p:grpSp>
        <p:nvGrpSpPr>
          <p:cNvPr id="57" name="Group 56"/>
          <p:cNvGrpSpPr/>
          <p:nvPr/>
        </p:nvGrpSpPr>
        <p:grpSpPr>
          <a:xfrm>
            <a:off x="5803040" y="4042911"/>
            <a:ext cx="4762993" cy="859120"/>
            <a:chOff x="5786216" y="4065458"/>
            <a:chExt cx="4762993" cy="859120"/>
          </a:xfrm>
        </p:grpSpPr>
        <p:grpSp>
          <p:nvGrpSpPr>
            <p:cNvPr id="36" name="Group 35">
              <a:extLst>
                <a:ext uri="{FF2B5EF4-FFF2-40B4-BE49-F238E27FC236}">
                  <a16:creationId xmlns:a16="http://schemas.microsoft.com/office/drawing/2014/main" xmlns="" id="{D7F1A450-9F35-4C74-BE4D-FD214DCFE1A1}"/>
                </a:ext>
              </a:extLst>
            </p:cNvPr>
            <p:cNvGrpSpPr/>
            <p:nvPr/>
          </p:nvGrpSpPr>
          <p:grpSpPr>
            <a:xfrm>
              <a:off x="5786216" y="4065458"/>
              <a:ext cx="3301811" cy="859120"/>
              <a:chOff x="6221366" y="5910970"/>
              <a:chExt cx="3301811" cy="859120"/>
            </a:xfrm>
          </p:grpSpPr>
          <p:pic>
            <p:nvPicPr>
              <p:cNvPr id="39" name="Picture 38">
                <a:extLst>
                  <a:ext uri="{FF2B5EF4-FFF2-40B4-BE49-F238E27FC236}">
                    <a16:creationId xmlns:a16="http://schemas.microsoft.com/office/drawing/2014/main" xmlns="" id="{08F7BDF0-44DB-4FDF-85EB-8B3A876EDF4C}"/>
                  </a:ext>
                </a:extLst>
              </p:cNvPr>
              <p:cNvPicPr>
                <a:picLocks noChangeAspect="1"/>
              </p:cNvPicPr>
              <p:nvPr/>
            </p:nvPicPr>
            <p:blipFill rotWithShape="1">
              <a:blip r:embed="rId16"/>
              <a:srcRect t="8445" r="79405" b="15090"/>
              <a:stretch/>
            </p:blipFill>
            <p:spPr>
              <a:xfrm>
                <a:off x="6221366" y="5910970"/>
                <a:ext cx="854526" cy="838334"/>
              </a:xfrm>
              <a:prstGeom prst="rect">
                <a:avLst/>
              </a:prstGeom>
            </p:spPr>
          </p:pic>
          <p:sp>
            <p:nvSpPr>
              <p:cNvPr id="40" name="Oval 21">
                <a:extLst>
                  <a:ext uri="{FF2B5EF4-FFF2-40B4-BE49-F238E27FC236}">
                    <a16:creationId xmlns:a16="http://schemas.microsoft.com/office/drawing/2014/main" xmlns="" id="{B2FEE991-A070-430F-BDE3-19F5DCE7B554}"/>
                  </a:ext>
                </a:extLst>
              </p:cNvPr>
              <p:cNvSpPr/>
              <p:nvPr/>
            </p:nvSpPr>
            <p:spPr>
              <a:xfrm>
                <a:off x="9022643" y="6032581"/>
                <a:ext cx="500534" cy="214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50">
                  <a:latin typeface="Arial (Body)"/>
                </a:endParaRPr>
              </a:p>
            </p:txBody>
          </p:sp>
          <p:sp>
            <p:nvSpPr>
              <p:cNvPr id="41" name="Oval 21">
                <a:extLst>
                  <a:ext uri="{FF2B5EF4-FFF2-40B4-BE49-F238E27FC236}">
                    <a16:creationId xmlns:a16="http://schemas.microsoft.com/office/drawing/2014/main" xmlns="" id="{68690040-9A82-4DE8-A49D-4E02D62EB5C6}"/>
                  </a:ext>
                </a:extLst>
              </p:cNvPr>
              <p:cNvSpPr/>
              <p:nvPr/>
            </p:nvSpPr>
            <p:spPr>
              <a:xfrm>
                <a:off x="7244863" y="6555856"/>
                <a:ext cx="2035464" cy="214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50">
                  <a:latin typeface="Arial (Body)"/>
                </a:endParaRPr>
              </a:p>
            </p:txBody>
          </p:sp>
        </p:grpSp>
        <p:pic>
          <p:nvPicPr>
            <p:cNvPr id="38" name="Picture 14" descr="Image result for linklaters">
              <a:extLst>
                <a:ext uri="{FF2B5EF4-FFF2-40B4-BE49-F238E27FC236}">
                  <a16:creationId xmlns:a16="http://schemas.microsoft.com/office/drawing/2014/main" xmlns="" id="{98E0CDCE-CBBA-4922-BF3C-9C88A368124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42904" y="4427129"/>
              <a:ext cx="1306305" cy="21423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683021" y="4205639"/>
              <a:ext cx="2922881" cy="615469"/>
            </a:xfrm>
            <a:prstGeom prst="rect">
              <a:avLst/>
            </a:prstGeom>
            <a:noFill/>
          </p:spPr>
          <p:txBody>
            <a:bodyPr wrap="square" lIns="0" tIns="0" rIns="0" bIns="0" rtlCol="0">
              <a:noAutofit/>
            </a:bodyPr>
            <a:lstStyle/>
            <a:p>
              <a:r>
                <a:rPr lang="en-GB" sz="1800" b="1" dirty="0">
                  <a:latin typeface="Century Gothic" panose="020B0502020202020204" pitchFamily="34" charset="0"/>
                </a:rPr>
                <a:t>Rebecca Thomas</a:t>
              </a:r>
            </a:p>
            <a:p>
              <a:r>
                <a:rPr lang="en-GB" sz="1600" dirty="0">
                  <a:latin typeface="Century Gothic" panose="020B0502020202020204" pitchFamily="34" charset="0"/>
                </a:rPr>
                <a:t>HR Contracts &amp; Sourcing Advisor</a:t>
              </a:r>
            </a:p>
          </p:txBody>
        </p:sp>
      </p:grpSp>
      <p:grpSp>
        <p:nvGrpSpPr>
          <p:cNvPr id="63" name="Group 62"/>
          <p:cNvGrpSpPr/>
          <p:nvPr/>
        </p:nvGrpSpPr>
        <p:grpSpPr>
          <a:xfrm>
            <a:off x="322731" y="2923897"/>
            <a:ext cx="5145757" cy="889497"/>
            <a:chOff x="322731" y="2923897"/>
            <a:chExt cx="5145757" cy="889497"/>
          </a:xfrm>
        </p:grpSpPr>
        <p:pic>
          <p:nvPicPr>
            <p:cNvPr id="21" name="Picture 20">
              <a:extLst>
                <a:ext uri="{FF2B5EF4-FFF2-40B4-BE49-F238E27FC236}">
                  <a16:creationId xmlns:a16="http://schemas.microsoft.com/office/drawing/2014/main" xmlns="" id="{0CC5098F-127E-46EA-9DF0-1B7BA778671F}"/>
                </a:ext>
              </a:extLst>
            </p:cNvPr>
            <p:cNvPicPr>
              <a:picLocks noChangeAspect="1"/>
            </p:cNvPicPr>
            <p:nvPr/>
          </p:nvPicPr>
          <p:blipFill rotWithShape="1">
            <a:blip r:embed="rId18"/>
            <a:srcRect l="3311" r="73913" b="10489"/>
            <a:stretch/>
          </p:blipFill>
          <p:spPr>
            <a:xfrm>
              <a:off x="1800272" y="2923897"/>
              <a:ext cx="799366" cy="875646"/>
            </a:xfrm>
            <a:prstGeom prst="roundRect">
              <a:avLst/>
            </a:prstGeom>
          </p:spPr>
        </p:pic>
        <p:pic>
          <p:nvPicPr>
            <p:cNvPr id="42" name="Picture 14" descr="Image result for linklaters">
              <a:extLst>
                <a:ext uri="{FF2B5EF4-FFF2-40B4-BE49-F238E27FC236}">
                  <a16:creationId xmlns:a16="http://schemas.microsoft.com/office/drawing/2014/main" xmlns="" id="{4FF394FF-F5B7-49FF-ABC8-F4F745D17E1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2731" y="3228337"/>
              <a:ext cx="1255016" cy="2260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2660366" y="3164122"/>
              <a:ext cx="2808122" cy="649272"/>
            </a:xfrm>
            <a:prstGeom prst="rect">
              <a:avLst/>
            </a:prstGeom>
            <a:noFill/>
          </p:spPr>
          <p:txBody>
            <a:bodyPr wrap="square" lIns="0" tIns="0" rIns="0" bIns="0" rtlCol="0">
              <a:noAutofit/>
            </a:bodyPr>
            <a:lstStyle/>
            <a:p>
              <a:r>
                <a:rPr lang="en-GB" sz="1800" b="1" dirty="0">
                  <a:latin typeface="Century Gothic" panose="020B0502020202020204" pitchFamily="34" charset="0"/>
                </a:rPr>
                <a:t>Rhiannon Willis</a:t>
              </a:r>
            </a:p>
            <a:p>
              <a:r>
                <a:rPr lang="en-GB" sz="1600" dirty="0">
                  <a:latin typeface="Century Gothic" panose="020B0502020202020204" pitchFamily="34" charset="0"/>
                </a:rPr>
                <a:t>IT Vendor Manager</a:t>
              </a:r>
            </a:p>
          </p:txBody>
        </p:sp>
      </p:grpSp>
    </p:spTree>
    <p:extLst>
      <p:ext uri="{BB962C8B-B14F-4D97-AF65-F5344CB8AC3E}">
        <p14:creationId xmlns:p14="http://schemas.microsoft.com/office/powerpoint/2010/main" val="33049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750" fill="hold"/>
                                        <p:tgtEl>
                                          <p:spTgt spid="26"/>
                                        </p:tgtEl>
                                        <p:attrNameLst>
                                          <p:attrName>ppt_x</p:attrName>
                                        </p:attrNameLst>
                                      </p:cBhvr>
                                      <p:tavLst>
                                        <p:tav tm="0">
                                          <p:val>
                                            <p:strVal val="#ppt_x"/>
                                          </p:val>
                                        </p:tav>
                                        <p:tav tm="100000">
                                          <p:val>
                                            <p:strVal val="#ppt_x"/>
                                          </p:val>
                                        </p:tav>
                                      </p:tavLst>
                                    </p:anim>
                                    <p:anim calcmode="lin" valueType="num">
                                      <p:cBhvr additive="base">
                                        <p:cTn id="14" dur="750" fill="hold"/>
                                        <p:tgtEl>
                                          <p:spTgt spid="26"/>
                                        </p:tgtEl>
                                        <p:attrNameLst>
                                          <p:attrName>ppt_y</p:attrName>
                                        </p:attrNameLst>
                                      </p:cBhvr>
                                      <p:tavLst>
                                        <p:tav tm="0">
                                          <p:val>
                                            <p:strVal val="1+#ppt_h/2"/>
                                          </p:val>
                                        </p:tav>
                                        <p:tav tm="100000">
                                          <p:val>
                                            <p:strVal val="#ppt_y"/>
                                          </p:val>
                                        </p:tav>
                                      </p:tavLst>
                                    </p:anim>
                                  </p:childTnLst>
                                </p:cTn>
                              </p:par>
                            </p:childTnLst>
                          </p:cTn>
                        </p:par>
                        <p:par>
                          <p:cTn id="15" fill="hold">
                            <p:stCondLst>
                              <p:cond delay="1750"/>
                            </p:stCondLst>
                            <p:childTnLst>
                              <p:par>
                                <p:cTn id="16" presetID="2" presetClass="entr" presetSubtype="4" fill="hold"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750" fill="hold"/>
                                        <p:tgtEl>
                                          <p:spTgt spid="54"/>
                                        </p:tgtEl>
                                        <p:attrNameLst>
                                          <p:attrName>ppt_x</p:attrName>
                                        </p:attrNameLst>
                                      </p:cBhvr>
                                      <p:tavLst>
                                        <p:tav tm="0">
                                          <p:val>
                                            <p:strVal val="#ppt_x"/>
                                          </p:val>
                                        </p:tav>
                                        <p:tav tm="100000">
                                          <p:val>
                                            <p:strVal val="#ppt_x"/>
                                          </p:val>
                                        </p:tav>
                                      </p:tavLst>
                                    </p:anim>
                                    <p:anim calcmode="lin" valueType="num">
                                      <p:cBhvr additive="base">
                                        <p:cTn id="19" dur="750" fill="hold"/>
                                        <p:tgtEl>
                                          <p:spTgt spid="54"/>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750" fill="hold"/>
                                        <p:tgtEl>
                                          <p:spTgt spid="63"/>
                                        </p:tgtEl>
                                        <p:attrNameLst>
                                          <p:attrName>ppt_x</p:attrName>
                                        </p:attrNameLst>
                                      </p:cBhvr>
                                      <p:tavLst>
                                        <p:tav tm="0">
                                          <p:val>
                                            <p:strVal val="#ppt_x"/>
                                          </p:val>
                                        </p:tav>
                                        <p:tav tm="100000">
                                          <p:val>
                                            <p:strVal val="#ppt_x"/>
                                          </p:val>
                                        </p:tav>
                                      </p:tavLst>
                                    </p:anim>
                                    <p:anim calcmode="lin" valueType="num">
                                      <p:cBhvr additive="base">
                                        <p:cTn id="24" dur="750" fill="hold"/>
                                        <p:tgtEl>
                                          <p:spTgt spid="63"/>
                                        </p:tgtEl>
                                        <p:attrNameLst>
                                          <p:attrName>ppt_y</p:attrName>
                                        </p:attrNameLst>
                                      </p:cBhvr>
                                      <p:tavLst>
                                        <p:tav tm="0">
                                          <p:val>
                                            <p:strVal val="1+#ppt_h/2"/>
                                          </p:val>
                                        </p:tav>
                                        <p:tav tm="100000">
                                          <p:val>
                                            <p:strVal val="#ppt_y"/>
                                          </p:val>
                                        </p:tav>
                                      </p:tavLst>
                                    </p:anim>
                                  </p:childTnLst>
                                </p:cTn>
                              </p:par>
                            </p:childTnLst>
                          </p:cTn>
                        </p:par>
                        <p:par>
                          <p:cTn id="25" fill="hold">
                            <p:stCondLst>
                              <p:cond delay="3250"/>
                            </p:stCondLst>
                            <p:childTnLst>
                              <p:par>
                                <p:cTn id="26" presetID="2" presetClass="entr" presetSubtype="4"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750" fill="hold"/>
                                        <p:tgtEl>
                                          <p:spTgt spid="56"/>
                                        </p:tgtEl>
                                        <p:attrNameLst>
                                          <p:attrName>ppt_x</p:attrName>
                                        </p:attrNameLst>
                                      </p:cBhvr>
                                      <p:tavLst>
                                        <p:tav tm="0">
                                          <p:val>
                                            <p:strVal val="#ppt_x"/>
                                          </p:val>
                                        </p:tav>
                                        <p:tav tm="100000">
                                          <p:val>
                                            <p:strVal val="#ppt_x"/>
                                          </p:val>
                                        </p:tav>
                                      </p:tavLst>
                                    </p:anim>
                                    <p:anim calcmode="lin" valueType="num">
                                      <p:cBhvr additive="base">
                                        <p:cTn id="29" dur="750" fill="hold"/>
                                        <p:tgtEl>
                                          <p:spTgt spid="56"/>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4"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750" fill="hold"/>
                                        <p:tgtEl>
                                          <p:spTgt spid="31"/>
                                        </p:tgtEl>
                                        <p:attrNameLst>
                                          <p:attrName>ppt_x</p:attrName>
                                        </p:attrNameLst>
                                      </p:cBhvr>
                                      <p:tavLst>
                                        <p:tav tm="0">
                                          <p:val>
                                            <p:strVal val="#ppt_x"/>
                                          </p:val>
                                        </p:tav>
                                        <p:tav tm="100000">
                                          <p:val>
                                            <p:strVal val="#ppt_x"/>
                                          </p:val>
                                        </p:tav>
                                      </p:tavLst>
                                    </p:anim>
                                    <p:anim calcmode="lin" valueType="num">
                                      <p:cBhvr additive="base">
                                        <p:cTn id="34" dur="750" fill="hold"/>
                                        <p:tgtEl>
                                          <p:spTgt spid="31"/>
                                        </p:tgtEl>
                                        <p:attrNameLst>
                                          <p:attrName>ppt_y</p:attrName>
                                        </p:attrNameLst>
                                      </p:cBhvr>
                                      <p:tavLst>
                                        <p:tav tm="0">
                                          <p:val>
                                            <p:strVal val="1+#ppt_h/2"/>
                                          </p:val>
                                        </p:tav>
                                        <p:tav tm="100000">
                                          <p:val>
                                            <p:strVal val="#ppt_y"/>
                                          </p:val>
                                        </p:tav>
                                      </p:tavLst>
                                    </p:anim>
                                  </p:childTnLst>
                                </p:cTn>
                              </p:par>
                            </p:childTnLst>
                          </p:cTn>
                        </p:par>
                        <p:par>
                          <p:cTn id="35" fill="hold">
                            <p:stCondLst>
                              <p:cond delay="475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750" fill="hold"/>
                                        <p:tgtEl>
                                          <p:spTgt spid="57"/>
                                        </p:tgtEl>
                                        <p:attrNameLst>
                                          <p:attrName>ppt_x</p:attrName>
                                        </p:attrNameLst>
                                      </p:cBhvr>
                                      <p:tavLst>
                                        <p:tav tm="0">
                                          <p:val>
                                            <p:strVal val="#ppt_x"/>
                                          </p:val>
                                        </p:tav>
                                        <p:tav tm="100000">
                                          <p:val>
                                            <p:strVal val="#ppt_x"/>
                                          </p:val>
                                        </p:tav>
                                      </p:tavLst>
                                    </p:anim>
                                    <p:anim calcmode="lin" valueType="num">
                                      <p:cBhvr additive="base">
                                        <p:cTn id="39" dur="750" fill="hold"/>
                                        <p:tgtEl>
                                          <p:spTgt spid="57"/>
                                        </p:tgtEl>
                                        <p:attrNameLst>
                                          <p:attrName>ppt_y</p:attrName>
                                        </p:attrNameLst>
                                      </p:cBhvr>
                                      <p:tavLst>
                                        <p:tav tm="0">
                                          <p:val>
                                            <p:strVal val="1+#ppt_h/2"/>
                                          </p:val>
                                        </p:tav>
                                        <p:tav tm="100000">
                                          <p:val>
                                            <p:strVal val="#ppt_y"/>
                                          </p:val>
                                        </p:tav>
                                      </p:tavLst>
                                    </p:anim>
                                  </p:childTnLst>
                                </p:cTn>
                              </p:par>
                            </p:childTnLst>
                          </p:cTn>
                        </p:par>
                        <p:par>
                          <p:cTn id="40" fill="hold">
                            <p:stCondLst>
                              <p:cond delay="5500"/>
                            </p:stCondLst>
                            <p:childTnLst>
                              <p:par>
                                <p:cTn id="41" presetID="2" presetClass="entr" presetSubtype="4"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750" fill="hold"/>
                                        <p:tgtEl>
                                          <p:spTgt spid="52"/>
                                        </p:tgtEl>
                                        <p:attrNameLst>
                                          <p:attrName>ppt_x</p:attrName>
                                        </p:attrNameLst>
                                      </p:cBhvr>
                                      <p:tavLst>
                                        <p:tav tm="0">
                                          <p:val>
                                            <p:strVal val="#ppt_x"/>
                                          </p:val>
                                        </p:tav>
                                        <p:tav tm="100000">
                                          <p:val>
                                            <p:strVal val="#ppt_x"/>
                                          </p:val>
                                        </p:tav>
                                      </p:tavLst>
                                    </p:anim>
                                    <p:anim calcmode="lin" valueType="num">
                                      <p:cBhvr additive="base">
                                        <p:cTn id="44" dur="750" fill="hold"/>
                                        <p:tgtEl>
                                          <p:spTgt spid="52"/>
                                        </p:tgtEl>
                                        <p:attrNameLst>
                                          <p:attrName>ppt_y</p:attrName>
                                        </p:attrNameLst>
                                      </p:cBhvr>
                                      <p:tavLst>
                                        <p:tav tm="0">
                                          <p:val>
                                            <p:strVal val="1+#ppt_h/2"/>
                                          </p:val>
                                        </p:tav>
                                        <p:tav tm="100000">
                                          <p:val>
                                            <p:strVal val="#ppt_y"/>
                                          </p:val>
                                        </p:tav>
                                      </p:tavLst>
                                    </p:anim>
                                  </p:childTnLst>
                                </p:cTn>
                              </p:par>
                            </p:childTnLst>
                          </p:cTn>
                        </p:par>
                        <p:par>
                          <p:cTn id="45" fill="hold">
                            <p:stCondLst>
                              <p:cond delay="6250"/>
                            </p:stCondLst>
                            <p:childTnLst>
                              <p:par>
                                <p:cTn id="46" presetID="2" presetClass="entr" presetSubtype="4"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additive="base">
                                        <p:cTn id="48" dur="750" fill="hold"/>
                                        <p:tgtEl>
                                          <p:spTgt spid="62"/>
                                        </p:tgtEl>
                                        <p:attrNameLst>
                                          <p:attrName>ppt_x</p:attrName>
                                        </p:attrNameLst>
                                      </p:cBhvr>
                                      <p:tavLst>
                                        <p:tav tm="0">
                                          <p:val>
                                            <p:strVal val="#ppt_x"/>
                                          </p:val>
                                        </p:tav>
                                        <p:tav tm="100000">
                                          <p:val>
                                            <p:strVal val="#ppt_x"/>
                                          </p:val>
                                        </p:tav>
                                      </p:tavLst>
                                    </p:anim>
                                    <p:anim calcmode="lin" valueType="num">
                                      <p:cBhvr additive="base">
                                        <p:cTn id="49" dur="750" fill="hold"/>
                                        <p:tgtEl>
                                          <p:spTgt spid="62"/>
                                        </p:tgtEl>
                                        <p:attrNameLst>
                                          <p:attrName>ppt_y</p:attrName>
                                        </p:attrNameLst>
                                      </p:cBhvr>
                                      <p:tavLst>
                                        <p:tav tm="0">
                                          <p:val>
                                            <p:strVal val="1+#ppt_h/2"/>
                                          </p:val>
                                        </p:tav>
                                        <p:tav tm="100000">
                                          <p:val>
                                            <p:strVal val="#ppt_y"/>
                                          </p:val>
                                        </p:tav>
                                      </p:tavLst>
                                    </p:anim>
                                  </p:childTnLst>
                                </p:cTn>
                              </p:par>
                            </p:childTnLst>
                          </p:cTn>
                        </p:par>
                        <p:par>
                          <p:cTn id="50" fill="hold">
                            <p:stCondLst>
                              <p:cond delay="7000"/>
                            </p:stCondLst>
                            <p:childTnLst>
                              <p:par>
                                <p:cTn id="51" presetID="2" presetClass="entr" presetSubtype="4"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750" fill="hold"/>
                                        <p:tgtEl>
                                          <p:spTgt spid="53"/>
                                        </p:tgtEl>
                                        <p:attrNameLst>
                                          <p:attrName>ppt_x</p:attrName>
                                        </p:attrNameLst>
                                      </p:cBhvr>
                                      <p:tavLst>
                                        <p:tav tm="0">
                                          <p:val>
                                            <p:strVal val="#ppt_x"/>
                                          </p:val>
                                        </p:tav>
                                        <p:tav tm="100000">
                                          <p:val>
                                            <p:strVal val="#ppt_x"/>
                                          </p:val>
                                        </p:tav>
                                      </p:tavLst>
                                    </p:anim>
                                    <p:anim calcmode="lin" valueType="num">
                                      <p:cBhvr additive="base">
                                        <p:cTn id="54" dur="75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C365141B-CB1A-4F3F-BEDC-09B8444ED789}"/>
              </a:ext>
            </a:extLst>
          </p:cNvPr>
          <p:cNvSpPr txBox="1"/>
          <p:nvPr/>
        </p:nvSpPr>
        <p:spPr>
          <a:xfrm>
            <a:off x="308198" y="484728"/>
            <a:ext cx="4186961" cy="844610"/>
          </a:xfrm>
          <a:prstGeom prst="rect">
            <a:avLst/>
          </a:prstGeom>
          <a:noFill/>
        </p:spPr>
        <p:txBody>
          <a:bodyPr wrap="none" lIns="0" tIns="0" rIns="0" bIns="0" rtlCol="0">
            <a:noAutofit/>
          </a:bodyPr>
          <a:lstStyle/>
          <a:p>
            <a:r>
              <a:rPr lang="en-GB" sz="4000" dirty="0">
                <a:solidFill>
                  <a:schemeClr val="accent1"/>
                </a:solidFill>
                <a:latin typeface="Century Gothic" panose="020B0502020202020204" pitchFamily="34" charset="0"/>
              </a:rPr>
              <a:t>Industry 4.0 </a:t>
            </a:r>
            <a:endParaRPr lang="en-GB" sz="4000" dirty="0">
              <a:solidFill>
                <a:srgbClr val="FF0000"/>
              </a:solidFill>
              <a:latin typeface="Century Gothic" panose="020B0502020202020204" pitchFamily="34" charset="0"/>
            </a:endParaRPr>
          </a:p>
        </p:txBody>
      </p:sp>
      <p:pic>
        <p:nvPicPr>
          <p:cNvPr id="3" name="Picture 2" descr="Image result for industry 4.0">
            <a:extLst>
              <a:ext uri="{FF2B5EF4-FFF2-40B4-BE49-F238E27FC236}">
                <a16:creationId xmlns:a16="http://schemas.microsoft.com/office/drawing/2014/main" xmlns="" id="{E4D53370-52F6-4AD0-9797-0ECFF288C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870" y="69296"/>
            <a:ext cx="7367501" cy="49932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394AB5CC-42C9-4494-8201-1284E2051ECA}"/>
              </a:ext>
            </a:extLst>
          </p:cNvPr>
          <p:cNvPicPr>
            <a:picLocks noChangeAspect="1"/>
          </p:cNvPicPr>
          <p:nvPr/>
        </p:nvPicPr>
        <p:blipFill>
          <a:blip r:embed="rId4"/>
          <a:stretch>
            <a:fillRect/>
          </a:stretch>
        </p:blipFill>
        <p:spPr>
          <a:xfrm>
            <a:off x="1578808" y="4993349"/>
            <a:ext cx="7534195" cy="2014091"/>
          </a:xfrm>
          <a:prstGeom prst="rect">
            <a:avLst/>
          </a:prstGeom>
        </p:spPr>
      </p:pic>
    </p:spTree>
    <p:extLst>
      <p:ext uri="{BB962C8B-B14F-4D97-AF65-F5344CB8AC3E}">
        <p14:creationId xmlns:p14="http://schemas.microsoft.com/office/powerpoint/2010/main" val="371833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F441FB8A-BC3F-432E-89E8-F5891E0109C7}"/>
              </a:ext>
            </a:extLst>
          </p:cNvPr>
          <p:cNvSpPr/>
          <p:nvPr/>
        </p:nvSpPr>
        <p:spPr>
          <a:xfrm>
            <a:off x="186078" y="1997849"/>
            <a:ext cx="10319656" cy="2893100"/>
          </a:xfrm>
          <a:prstGeom prst="rect">
            <a:avLst/>
          </a:prstGeom>
        </p:spPr>
        <p:txBody>
          <a:bodyPr wrap="square">
            <a:spAutoFit/>
          </a:bodyPr>
          <a:lstStyle/>
          <a:p>
            <a:pPr algn="ctr"/>
            <a:r>
              <a:rPr lang="en-GB" sz="4000" dirty="0">
                <a:solidFill>
                  <a:schemeClr val="accent1"/>
                </a:solidFill>
                <a:latin typeface="Century Gothic" panose="020B0502020202020204" pitchFamily="34" charset="0"/>
              </a:rPr>
              <a:t>“With the emergence of </a:t>
            </a:r>
            <a:r>
              <a:rPr lang="en-GB" sz="5400" b="1" i="1" dirty="0">
                <a:solidFill>
                  <a:schemeClr val="accent1"/>
                </a:solidFill>
                <a:latin typeface="Century Gothic" panose="020B0502020202020204" pitchFamily="34" charset="0"/>
              </a:rPr>
              <a:t>industry 4.0</a:t>
            </a:r>
            <a:r>
              <a:rPr lang="en-GB" sz="4000" dirty="0">
                <a:solidFill>
                  <a:schemeClr val="accent1"/>
                </a:solidFill>
                <a:latin typeface="Century Gothic" panose="020B0502020202020204" pitchFamily="34" charset="0"/>
              </a:rPr>
              <a:t>,</a:t>
            </a:r>
          </a:p>
          <a:p>
            <a:pPr algn="ctr"/>
            <a:r>
              <a:rPr lang="en-GB" sz="4000" dirty="0">
                <a:solidFill>
                  <a:schemeClr val="accent1"/>
                </a:solidFill>
                <a:latin typeface="Century Gothic" panose="020B0502020202020204" pitchFamily="34" charset="0"/>
              </a:rPr>
              <a:t>How can we make procurement more </a:t>
            </a:r>
          </a:p>
          <a:p>
            <a:pPr algn="ctr"/>
            <a:r>
              <a:rPr lang="en-GB" sz="8800" b="1" dirty="0">
                <a:solidFill>
                  <a:schemeClr val="accent1"/>
                </a:solidFill>
                <a:latin typeface="Century Gothic" panose="020B0502020202020204" pitchFamily="34" charset="0"/>
              </a:rPr>
              <a:t>Agile?</a:t>
            </a:r>
            <a:r>
              <a:rPr lang="en-GB" sz="8800" dirty="0">
                <a:solidFill>
                  <a:schemeClr val="accent1"/>
                </a:solidFill>
                <a:latin typeface="Century Gothic" panose="020B0502020202020204" pitchFamily="34" charset="0"/>
              </a:rPr>
              <a:t>”</a:t>
            </a:r>
            <a:endParaRPr lang="en-GB" sz="88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0782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Effect transition="in" filter="fade">
                                      <p:cBhvr>
                                        <p:cTn id="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4022555-8905-462E-BE88-AC0338728EFD}"/>
              </a:ext>
            </a:extLst>
          </p:cNvPr>
          <p:cNvSpPr txBox="1"/>
          <p:nvPr/>
        </p:nvSpPr>
        <p:spPr>
          <a:xfrm>
            <a:off x="538396" y="574101"/>
            <a:ext cx="914400" cy="914400"/>
          </a:xfrm>
          <a:prstGeom prst="rect">
            <a:avLst/>
          </a:prstGeom>
          <a:noFill/>
        </p:spPr>
        <p:txBody>
          <a:bodyPr wrap="none" lIns="0" tIns="0" rIns="0" bIns="0" rtlCol="0">
            <a:noAutofit/>
          </a:bodyPr>
          <a:lstStyle/>
          <a:p>
            <a:endParaRPr lang="en-GB" sz="8800" dirty="0">
              <a:solidFill>
                <a:schemeClr val="accent1"/>
              </a:solidFill>
              <a:latin typeface="Century Gothic" panose="020B0502020202020204" pitchFamily="34" charset="0"/>
            </a:endParaRPr>
          </a:p>
        </p:txBody>
      </p:sp>
      <p:sp>
        <p:nvSpPr>
          <p:cNvPr id="3" name="TextBox 2">
            <a:extLst>
              <a:ext uri="{FF2B5EF4-FFF2-40B4-BE49-F238E27FC236}">
                <a16:creationId xmlns:a16="http://schemas.microsoft.com/office/drawing/2014/main" xmlns="" id="{85F380F9-70B4-4C5F-A0BE-EEC343BA2E49}"/>
              </a:ext>
            </a:extLst>
          </p:cNvPr>
          <p:cNvSpPr txBox="1"/>
          <p:nvPr/>
        </p:nvSpPr>
        <p:spPr>
          <a:xfrm>
            <a:off x="490439" y="2646239"/>
            <a:ext cx="914400" cy="914400"/>
          </a:xfrm>
          <a:prstGeom prst="rect">
            <a:avLst/>
          </a:prstGeom>
          <a:noFill/>
        </p:spPr>
        <p:txBody>
          <a:bodyPr wrap="none" lIns="0" tIns="0" rIns="0" bIns="0" rtlCol="0">
            <a:noAutofit/>
          </a:bodyPr>
          <a:lstStyle/>
          <a:p>
            <a:endParaRPr lang="en-GB" sz="8800" dirty="0">
              <a:solidFill>
                <a:srgbClr val="00B050"/>
              </a:solidFill>
              <a:latin typeface="Century Gothic" panose="020B0502020202020204" pitchFamily="34" charset="0"/>
            </a:endParaRPr>
          </a:p>
        </p:txBody>
      </p:sp>
      <p:sp>
        <p:nvSpPr>
          <p:cNvPr id="4" name="TextBox 3">
            <a:extLst>
              <a:ext uri="{FF2B5EF4-FFF2-40B4-BE49-F238E27FC236}">
                <a16:creationId xmlns:a16="http://schemas.microsoft.com/office/drawing/2014/main" xmlns="" id="{253F04EF-D410-4770-B1FD-297183D87D44}"/>
              </a:ext>
            </a:extLst>
          </p:cNvPr>
          <p:cNvSpPr txBox="1"/>
          <p:nvPr/>
        </p:nvSpPr>
        <p:spPr>
          <a:xfrm>
            <a:off x="490439" y="4920181"/>
            <a:ext cx="914400" cy="914400"/>
          </a:xfrm>
          <a:prstGeom prst="rect">
            <a:avLst/>
          </a:prstGeom>
          <a:noFill/>
        </p:spPr>
        <p:txBody>
          <a:bodyPr wrap="none" lIns="0" tIns="0" rIns="0" bIns="0" rtlCol="0">
            <a:noAutofit/>
          </a:bodyPr>
          <a:lstStyle/>
          <a:p>
            <a:endParaRPr lang="en-GB" sz="8800" dirty="0">
              <a:solidFill>
                <a:schemeClr val="accent4">
                  <a:lumMod val="60000"/>
                  <a:lumOff val="40000"/>
                </a:schemeClr>
              </a:solidFill>
              <a:latin typeface="Century Gothic" panose="020B0502020202020204" pitchFamily="34" charset="0"/>
            </a:endParaRPr>
          </a:p>
        </p:txBody>
      </p:sp>
      <p:pic>
        <p:nvPicPr>
          <p:cNvPr id="5" name="Picture 4" descr="Image result for employees">
            <a:extLst>
              <a:ext uri="{FF2B5EF4-FFF2-40B4-BE49-F238E27FC236}">
                <a16:creationId xmlns:a16="http://schemas.microsoft.com/office/drawing/2014/main" xmlns="" id="{DF7997D8-FA7A-47A7-BB0F-84F739644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419" y="376008"/>
            <a:ext cx="3513864" cy="160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6" descr="Image result for process">
            <a:extLst>
              <a:ext uri="{FF2B5EF4-FFF2-40B4-BE49-F238E27FC236}">
                <a16:creationId xmlns:a16="http://schemas.microsoft.com/office/drawing/2014/main" xmlns="" id="{1464B077-FE50-4C14-962F-5FEE1B60A1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271" y="1491121"/>
            <a:ext cx="2579244" cy="1877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2" descr="Image result for technology">
            <a:extLst>
              <a:ext uri="{FF2B5EF4-FFF2-40B4-BE49-F238E27FC236}">
                <a16:creationId xmlns:a16="http://schemas.microsoft.com/office/drawing/2014/main" xmlns="" id="{585F944D-10F4-4A7B-AAC1-AC516CD714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3552" y="3095446"/>
            <a:ext cx="2443143" cy="1739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Circular Arrow 9"/>
          <p:cNvSpPr/>
          <p:nvPr/>
        </p:nvSpPr>
        <p:spPr>
          <a:xfrm>
            <a:off x="3107248" y="241540"/>
            <a:ext cx="3172222" cy="3172705"/>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3808413" y="1386982"/>
            <a:ext cx="1762743" cy="881160"/>
          </a:xfrm>
          <a:custGeom>
            <a:avLst/>
            <a:gdLst>
              <a:gd name="connsiteX0" fmla="*/ 0 w 1762743"/>
              <a:gd name="connsiteY0" fmla="*/ 0 h 881160"/>
              <a:gd name="connsiteX1" fmla="*/ 1762743 w 1762743"/>
              <a:gd name="connsiteY1" fmla="*/ 0 h 881160"/>
              <a:gd name="connsiteX2" fmla="*/ 1762743 w 1762743"/>
              <a:gd name="connsiteY2" fmla="*/ 881160 h 881160"/>
              <a:gd name="connsiteX3" fmla="*/ 0 w 1762743"/>
              <a:gd name="connsiteY3" fmla="*/ 881160 h 881160"/>
              <a:gd name="connsiteX4" fmla="*/ 0 w 1762743"/>
              <a:gd name="connsiteY4" fmla="*/ 0 h 8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743" h="881160">
                <a:moveTo>
                  <a:pt x="0" y="0"/>
                </a:moveTo>
                <a:lnTo>
                  <a:pt x="1762743" y="0"/>
                </a:lnTo>
                <a:lnTo>
                  <a:pt x="1762743" y="881160"/>
                </a:lnTo>
                <a:lnTo>
                  <a:pt x="0" y="881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a:latin typeface="Century Gothic" panose="020B0502020202020204" pitchFamily="34" charset="0"/>
              </a:rPr>
              <a:t>People</a:t>
            </a:r>
          </a:p>
        </p:txBody>
      </p:sp>
      <p:sp>
        <p:nvSpPr>
          <p:cNvPr id="12" name="Shape 11"/>
          <p:cNvSpPr/>
          <p:nvPr/>
        </p:nvSpPr>
        <p:spPr>
          <a:xfrm>
            <a:off x="2223097" y="2087909"/>
            <a:ext cx="3172222" cy="3172705"/>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2930914" y="3220482"/>
            <a:ext cx="1762743" cy="881160"/>
          </a:xfrm>
          <a:custGeom>
            <a:avLst/>
            <a:gdLst>
              <a:gd name="connsiteX0" fmla="*/ 0 w 1762743"/>
              <a:gd name="connsiteY0" fmla="*/ 0 h 881160"/>
              <a:gd name="connsiteX1" fmla="*/ 1762743 w 1762743"/>
              <a:gd name="connsiteY1" fmla="*/ 0 h 881160"/>
              <a:gd name="connsiteX2" fmla="*/ 1762743 w 1762743"/>
              <a:gd name="connsiteY2" fmla="*/ 881160 h 881160"/>
              <a:gd name="connsiteX3" fmla="*/ 0 w 1762743"/>
              <a:gd name="connsiteY3" fmla="*/ 881160 h 881160"/>
              <a:gd name="connsiteX4" fmla="*/ 0 w 1762743"/>
              <a:gd name="connsiteY4" fmla="*/ 0 h 8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743" h="881160">
                <a:moveTo>
                  <a:pt x="0" y="0"/>
                </a:moveTo>
                <a:lnTo>
                  <a:pt x="1762743" y="0"/>
                </a:lnTo>
                <a:lnTo>
                  <a:pt x="1762743" y="881160"/>
                </a:lnTo>
                <a:lnTo>
                  <a:pt x="0" y="881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a:latin typeface="Century Gothic" panose="020B0502020202020204" pitchFamily="34" charset="0"/>
              </a:rPr>
              <a:t>Process</a:t>
            </a:r>
          </a:p>
        </p:txBody>
      </p:sp>
      <p:sp>
        <p:nvSpPr>
          <p:cNvPr id="14" name="Block Arc 13"/>
          <p:cNvSpPr/>
          <p:nvPr/>
        </p:nvSpPr>
        <p:spPr>
          <a:xfrm>
            <a:off x="3333027" y="4105597"/>
            <a:ext cx="2725430" cy="2726523"/>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3701232" y="4982808"/>
            <a:ext cx="1984849" cy="895348"/>
          </a:xfrm>
          <a:custGeom>
            <a:avLst/>
            <a:gdLst>
              <a:gd name="connsiteX0" fmla="*/ 0 w 1762743"/>
              <a:gd name="connsiteY0" fmla="*/ 0 h 881160"/>
              <a:gd name="connsiteX1" fmla="*/ 1762743 w 1762743"/>
              <a:gd name="connsiteY1" fmla="*/ 0 h 881160"/>
              <a:gd name="connsiteX2" fmla="*/ 1762743 w 1762743"/>
              <a:gd name="connsiteY2" fmla="*/ 881160 h 881160"/>
              <a:gd name="connsiteX3" fmla="*/ 0 w 1762743"/>
              <a:gd name="connsiteY3" fmla="*/ 881160 h 881160"/>
              <a:gd name="connsiteX4" fmla="*/ 0 w 1762743"/>
              <a:gd name="connsiteY4" fmla="*/ 0 h 8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743" h="881160">
                <a:moveTo>
                  <a:pt x="0" y="0"/>
                </a:moveTo>
                <a:lnTo>
                  <a:pt x="1762743" y="0"/>
                </a:lnTo>
                <a:lnTo>
                  <a:pt x="1762743" y="881160"/>
                </a:lnTo>
                <a:lnTo>
                  <a:pt x="0" y="881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a:latin typeface="Century Gothic" panose="020B0502020202020204" pitchFamily="34" charset="0"/>
              </a:rPr>
              <a:t>Technology</a:t>
            </a:r>
          </a:p>
        </p:txBody>
      </p:sp>
    </p:spTree>
    <p:extLst>
      <p:ext uri="{BB962C8B-B14F-4D97-AF65-F5344CB8AC3E}">
        <p14:creationId xmlns:p14="http://schemas.microsoft.com/office/powerpoint/2010/main" val="338804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fltVal val="0"/>
                                          </p:val>
                                        </p:tav>
                                        <p:tav tm="100000">
                                          <p:val>
                                            <p:strVal val="#ppt_w"/>
                                          </p:val>
                                        </p:tav>
                                      </p:tavLst>
                                    </p:anim>
                                    <p:anim calcmode="lin" valueType="num">
                                      <p:cBhvr>
                                        <p:cTn id="45" dur="1000" fill="hold"/>
                                        <p:tgtEl>
                                          <p:spTgt spid="13"/>
                                        </p:tgtEl>
                                        <p:attrNameLst>
                                          <p:attrName>ppt_h</p:attrName>
                                        </p:attrNameLst>
                                      </p:cBhvr>
                                      <p:tavLst>
                                        <p:tav tm="0">
                                          <p:val>
                                            <p:fltVal val="0"/>
                                          </p:val>
                                        </p:tav>
                                        <p:tav tm="100000">
                                          <p:val>
                                            <p:strVal val="#ppt_h"/>
                                          </p:val>
                                        </p:tav>
                                      </p:tavLst>
                                    </p:anim>
                                    <p:animEffect transition="in" filter="fade">
                                      <p:cBhvr>
                                        <p:cTn id="46" dur="1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Effect transition="in" filter="fade">
                                      <p:cBhvr>
                                        <p:cTn id="5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A20441DD-3D27-4ACB-8B67-79642B402261}"/>
              </a:ext>
            </a:extLst>
          </p:cNvPr>
          <p:cNvSpPr/>
          <p:nvPr/>
        </p:nvSpPr>
        <p:spPr>
          <a:xfrm rot="21448068">
            <a:off x="174497" y="-40097"/>
            <a:ext cx="10400639" cy="4420235"/>
          </a:xfrm>
          <a:custGeom>
            <a:avLst/>
            <a:gdLst>
              <a:gd name="connsiteX0" fmla="*/ 2445945 w 9935562"/>
              <a:gd name="connsiteY0" fmla="*/ 715133 h 4420850"/>
              <a:gd name="connsiteX1" fmla="*/ 293295 w 9935562"/>
              <a:gd name="connsiteY1" fmla="*/ 238883 h 4420850"/>
              <a:gd name="connsiteX2" fmla="*/ 169470 w 9935562"/>
              <a:gd name="connsiteY2" fmla="*/ 1286633 h 4420850"/>
              <a:gd name="connsiteX3" fmla="*/ 1693470 w 9935562"/>
              <a:gd name="connsiteY3" fmla="*/ 1724783 h 4420850"/>
              <a:gd name="connsiteX4" fmla="*/ 436170 w 9935562"/>
              <a:gd name="connsiteY4" fmla="*/ 2086733 h 4420850"/>
              <a:gd name="connsiteX5" fmla="*/ 607620 w 9935562"/>
              <a:gd name="connsiteY5" fmla="*/ 2886833 h 4420850"/>
              <a:gd name="connsiteX6" fmla="*/ 1779195 w 9935562"/>
              <a:gd name="connsiteY6" fmla="*/ 2705858 h 4420850"/>
              <a:gd name="connsiteX7" fmla="*/ 1436295 w 9935562"/>
              <a:gd name="connsiteY7" fmla="*/ 2943983 h 4420850"/>
              <a:gd name="connsiteX8" fmla="*/ 1655370 w 9935562"/>
              <a:gd name="connsiteY8" fmla="*/ 3515483 h 4420850"/>
              <a:gd name="connsiteX9" fmla="*/ 2198295 w 9935562"/>
              <a:gd name="connsiteY9" fmla="*/ 3572633 h 4420850"/>
              <a:gd name="connsiteX10" fmla="*/ 3226995 w 9935562"/>
              <a:gd name="connsiteY10" fmla="*/ 3191633 h 4420850"/>
              <a:gd name="connsiteX11" fmla="*/ 3398445 w 9935562"/>
              <a:gd name="connsiteY11" fmla="*/ 3591683 h 4420850"/>
              <a:gd name="connsiteX12" fmla="*/ 4474770 w 9935562"/>
              <a:gd name="connsiteY12" fmla="*/ 3734558 h 4420850"/>
              <a:gd name="connsiteX13" fmla="*/ 4703370 w 9935562"/>
              <a:gd name="connsiteY13" fmla="*/ 3477383 h 4420850"/>
              <a:gd name="connsiteX14" fmla="*/ 5560620 w 9935562"/>
              <a:gd name="connsiteY14" fmla="*/ 4048883 h 4420850"/>
              <a:gd name="connsiteX15" fmla="*/ 6236895 w 9935562"/>
              <a:gd name="connsiteY15" fmla="*/ 4420358 h 4420850"/>
              <a:gd name="connsiteX16" fmla="*/ 6655995 w 9935562"/>
              <a:gd name="connsiteY16" fmla="*/ 4115558 h 4420850"/>
              <a:gd name="connsiteX17" fmla="*/ 6522645 w 9935562"/>
              <a:gd name="connsiteY17" fmla="*/ 3601208 h 4420850"/>
              <a:gd name="connsiteX18" fmla="*/ 7122720 w 9935562"/>
              <a:gd name="connsiteY18" fmla="*/ 3753608 h 4420850"/>
              <a:gd name="connsiteX19" fmla="*/ 7341795 w 9935562"/>
              <a:gd name="connsiteY19" fmla="*/ 3715508 h 4420850"/>
              <a:gd name="connsiteX20" fmla="*/ 7475145 w 9935562"/>
              <a:gd name="connsiteY20" fmla="*/ 3248783 h 4420850"/>
              <a:gd name="connsiteX21" fmla="*/ 6960795 w 9935562"/>
              <a:gd name="connsiteY21" fmla="*/ 2896358 h 4420850"/>
              <a:gd name="connsiteX22" fmla="*/ 7513245 w 9935562"/>
              <a:gd name="connsiteY22" fmla="*/ 2782058 h 4420850"/>
              <a:gd name="connsiteX23" fmla="*/ 9732570 w 9935562"/>
              <a:gd name="connsiteY23" fmla="*/ 2515358 h 4420850"/>
              <a:gd name="connsiteX24" fmla="*/ 9484920 w 9935562"/>
              <a:gd name="connsiteY24" fmla="*/ 543683 h 4420850"/>
              <a:gd name="connsiteX25" fmla="*/ 6646470 w 9935562"/>
              <a:gd name="connsiteY25" fmla="*/ 686558 h 4420850"/>
              <a:gd name="connsiteX26" fmla="*/ 6408345 w 9935562"/>
              <a:gd name="connsiteY26" fmla="*/ 477008 h 4420850"/>
              <a:gd name="connsiteX27" fmla="*/ 4836720 w 9935562"/>
              <a:gd name="connsiteY27" fmla="*/ 191258 h 4420850"/>
              <a:gd name="connsiteX28" fmla="*/ 4608120 w 9935562"/>
              <a:gd name="connsiteY28" fmla="*/ 553208 h 4420850"/>
              <a:gd name="connsiteX29" fmla="*/ 3065070 w 9935562"/>
              <a:gd name="connsiteY29" fmla="*/ 758 h 4420850"/>
              <a:gd name="connsiteX30" fmla="*/ 2445945 w 9935562"/>
              <a:gd name="connsiteY30" fmla="*/ 715133 h 44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35562" h="4420850">
                <a:moveTo>
                  <a:pt x="2445945" y="715133"/>
                </a:moveTo>
                <a:cubicBezTo>
                  <a:pt x="1983982" y="754821"/>
                  <a:pt x="672707" y="143633"/>
                  <a:pt x="293295" y="238883"/>
                </a:cubicBezTo>
                <a:cubicBezTo>
                  <a:pt x="-86117" y="334133"/>
                  <a:pt x="-63892" y="1038983"/>
                  <a:pt x="169470" y="1286633"/>
                </a:cubicBezTo>
                <a:cubicBezTo>
                  <a:pt x="402832" y="1534283"/>
                  <a:pt x="1649020" y="1591433"/>
                  <a:pt x="1693470" y="1724783"/>
                </a:cubicBezTo>
                <a:cubicBezTo>
                  <a:pt x="1737920" y="1858133"/>
                  <a:pt x="617145" y="1893058"/>
                  <a:pt x="436170" y="2086733"/>
                </a:cubicBezTo>
                <a:cubicBezTo>
                  <a:pt x="255195" y="2280408"/>
                  <a:pt x="383783" y="2783646"/>
                  <a:pt x="607620" y="2886833"/>
                </a:cubicBezTo>
                <a:cubicBezTo>
                  <a:pt x="831457" y="2990020"/>
                  <a:pt x="1641082" y="2696333"/>
                  <a:pt x="1779195" y="2705858"/>
                </a:cubicBezTo>
                <a:cubicBezTo>
                  <a:pt x="1917307" y="2715383"/>
                  <a:pt x="1456932" y="2809046"/>
                  <a:pt x="1436295" y="2943983"/>
                </a:cubicBezTo>
                <a:cubicBezTo>
                  <a:pt x="1415658" y="3078920"/>
                  <a:pt x="1528370" y="3410708"/>
                  <a:pt x="1655370" y="3515483"/>
                </a:cubicBezTo>
                <a:cubicBezTo>
                  <a:pt x="1782370" y="3620258"/>
                  <a:pt x="1936357" y="3626608"/>
                  <a:pt x="2198295" y="3572633"/>
                </a:cubicBezTo>
                <a:cubicBezTo>
                  <a:pt x="2460233" y="3518658"/>
                  <a:pt x="3026970" y="3188458"/>
                  <a:pt x="3226995" y="3191633"/>
                </a:cubicBezTo>
                <a:cubicBezTo>
                  <a:pt x="3427020" y="3194808"/>
                  <a:pt x="3190483" y="3501196"/>
                  <a:pt x="3398445" y="3591683"/>
                </a:cubicBezTo>
                <a:cubicBezTo>
                  <a:pt x="3606407" y="3682170"/>
                  <a:pt x="4257283" y="3753608"/>
                  <a:pt x="4474770" y="3734558"/>
                </a:cubicBezTo>
                <a:cubicBezTo>
                  <a:pt x="4692257" y="3715508"/>
                  <a:pt x="4522395" y="3424996"/>
                  <a:pt x="4703370" y="3477383"/>
                </a:cubicBezTo>
                <a:cubicBezTo>
                  <a:pt x="4884345" y="3529770"/>
                  <a:pt x="5305033" y="3891721"/>
                  <a:pt x="5560620" y="4048883"/>
                </a:cubicBezTo>
                <a:cubicBezTo>
                  <a:pt x="5816207" y="4206045"/>
                  <a:pt x="6054333" y="4409246"/>
                  <a:pt x="6236895" y="4420358"/>
                </a:cubicBezTo>
                <a:cubicBezTo>
                  <a:pt x="6419457" y="4431470"/>
                  <a:pt x="6608370" y="4252083"/>
                  <a:pt x="6655995" y="4115558"/>
                </a:cubicBezTo>
                <a:cubicBezTo>
                  <a:pt x="6703620" y="3979033"/>
                  <a:pt x="6444858" y="3661533"/>
                  <a:pt x="6522645" y="3601208"/>
                </a:cubicBezTo>
                <a:cubicBezTo>
                  <a:pt x="6600432" y="3540883"/>
                  <a:pt x="6986195" y="3734558"/>
                  <a:pt x="7122720" y="3753608"/>
                </a:cubicBezTo>
                <a:cubicBezTo>
                  <a:pt x="7259245" y="3772658"/>
                  <a:pt x="7283058" y="3799645"/>
                  <a:pt x="7341795" y="3715508"/>
                </a:cubicBezTo>
                <a:cubicBezTo>
                  <a:pt x="7400532" y="3631371"/>
                  <a:pt x="7538645" y="3385308"/>
                  <a:pt x="7475145" y="3248783"/>
                </a:cubicBezTo>
                <a:cubicBezTo>
                  <a:pt x="7411645" y="3112258"/>
                  <a:pt x="6954445" y="2974145"/>
                  <a:pt x="6960795" y="2896358"/>
                </a:cubicBezTo>
                <a:cubicBezTo>
                  <a:pt x="6967145" y="2818571"/>
                  <a:pt x="7051283" y="2845558"/>
                  <a:pt x="7513245" y="2782058"/>
                </a:cubicBezTo>
                <a:cubicBezTo>
                  <a:pt x="7975207" y="2718558"/>
                  <a:pt x="9403958" y="2888421"/>
                  <a:pt x="9732570" y="2515358"/>
                </a:cubicBezTo>
                <a:cubicBezTo>
                  <a:pt x="10061183" y="2142296"/>
                  <a:pt x="9999270" y="848483"/>
                  <a:pt x="9484920" y="543683"/>
                </a:cubicBezTo>
                <a:cubicBezTo>
                  <a:pt x="8970570" y="238883"/>
                  <a:pt x="7159232" y="697670"/>
                  <a:pt x="6646470" y="686558"/>
                </a:cubicBezTo>
                <a:cubicBezTo>
                  <a:pt x="6133708" y="675446"/>
                  <a:pt x="6709970" y="559558"/>
                  <a:pt x="6408345" y="477008"/>
                </a:cubicBezTo>
                <a:cubicBezTo>
                  <a:pt x="6106720" y="394458"/>
                  <a:pt x="5136757" y="178558"/>
                  <a:pt x="4836720" y="191258"/>
                </a:cubicBezTo>
                <a:cubicBezTo>
                  <a:pt x="4536683" y="203958"/>
                  <a:pt x="4903395" y="584958"/>
                  <a:pt x="4608120" y="553208"/>
                </a:cubicBezTo>
                <a:cubicBezTo>
                  <a:pt x="4312845" y="521458"/>
                  <a:pt x="3425433" y="-23055"/>
                  <a:pt x="3065070" y="758"/>
                </a:cubicBezTo>
                <a:cubicBezTo>
                  <a:pt x="2704708" y="24570"/>
                  <a:pt x="2907908" y="675445"/>
                  <a:pt x="2445945" y="715133"/>
                </a:cubicBezTo>
                <a:close/>
              </a:path>
            </a:pathLst>
          </a:cu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Title 1">
            <a:extLst>
              <a:ext uri="{FF2B5EF4-FFF2-40B4-BE49-F238E27FC236}">
                <a16:creationId xmlns:a16="http://schemas.microsoft.com/office/drawing/2014/main" xmlns="" id="{75089D1A-B327-42AB-A9A2-A2919DCAA79F}"/>
              </a:ext>
            </a:extLst>
          </p:cNvPr>
          <p:cNvSpPr>
            <a:spLocks noGrp="1" noChangeArrowheads="1"/>
          </p:cNvSpPr>
          <p:nvPr/>
        </p:nvSpPr>
        <p:spPr bwMode="auto">
          <a:xfrm>
            <a:off x="3491713" y="1774199"/>
            <a:ext cx="2780747" cy="590550"/>
          </a:xfrm>
          <a:prstGeom prst="rect">
            <a:avLst/>
          </a:prstGeom>
          <a:solidFill>
            <a:schemeClr val="bg1"/>
          </a:solidFill>
          <a:ln>
            <a:noFill/>
          </a:ln>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833C0B"/>
                </a:solidFill>
                <a:effectLst/>
                <a:latin typeface="Calibri" panose="020F0502020204030204" pitchFamily="34" charset="0"/>
                <a:ea typeface="DengXian Light" panose="02010600030101010101" pitchFamily="2" charset="-122"/>
                <a:cs typeface="Calibri" panose="020F0502020204030204" pitchFamily="34" charset="0"/>
              </a:rPr>
              <a:t>Your Rights and Obligations</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9" name="Text Box 93">
            <a:extLst>
              <a:ext uri="{FF2B5EF4-FFF2-40B4-BE49-F238E27FC236}">
                <a16:creationId xmlns:a16="http://schemas.microsoft.com/office/drawing/2014/main" xmlns="" id="{86AAD87E-B208-4871-9C29-F6F69BDA2C7B}"/>
              </a:ext>
            </a:extLst>
          </p:cNvPr>
          <p:cNvSpPr txBox="1">
            <a:spLocks noChangeArrowheads="1"/>
          </p:cNvSpPr>
          <p:nvPr/>
        </p:nvSpPr>
        <p:spPr bwMode="auto">
          <a:xfrm>
            <a:off x="5929700" y="4026650"/>
            <a:ext cx="5635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T</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10" name="Text Box 92">
            <a:extLst>
              <a:ext uri="{FF2B5EF4-FFF2-40B4-BE49-F238E27FC236}">
                <a16:creationId xmlns:a16="http://schemas.microsoft.com/office/drawing/2014/main" xmlns="" id="{99215C82-6BA5-47D7-9A85-D628BF8EF346}"/>
              </a:ext>
            </a:extLst>
          </p:cNvPr>
          <p:cNvSpPr txBox="1">
            <a:spLocks noChangeArrowheads="1"/>
          </p:cNvSpPr>
          <p:nvPr/>
        </p:nvSpPr>
        <p:spPr bwMode="auto">
          <a:xfrm>
            <a:off x="7206258" y="3702274"/>
            <a:ext cx="5524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S</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11" name="Text Box 89">
            <a:extLst>
              <a:ext uri="{FF2B5EF4-FFF2-40B4-BE49-F238E27FC236}">
                <a16:creationId xmlns:a16="http://schemas.microsoft.com/office/drawing/2014/main" xmlns="" id="{914CAC40-090E-46F2-AD63-42EE8BB641F6}"/>
              </a:ext>
            </a:extLst>
          </p:cNvPr>
          <p:cNvSpPr txBox="1">
            <a:spLocks noChangeArrowheads="1"/>
          </p:cNvSpPr>
          <p:nvPr/>
        </p:nvSpPr>
        <p:spPr bwMode="auto">
          <a:xfrm>
            <a:off x="4996865" y="3510006"/>
            <a:ext cx="595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E</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20" name="Text Box 91">
            <a:extLst>
              <a:ext uri="{FF2B5EF4-FFF2-40B4-BE49-F238E27FC236}">
                <a16:creationId xmlns:a16="http://schemas.microsoft.com/office/drawing/2014/main" xmlns="" id="{40AEB005-43AE-40B6-B991-AC969A93C505}"/>
              </a:ext>
            </a:extLst>
          </p:cNvPr>
          <p:cNvSpPr txBox="1">
            <a:spLocks noChangeArrowheads="1"/>
          </p:cNvSpPr>
          <p:nvPr/>
        </p:nvSpPr>
        <p:spPr bwMode="auto">
          <a:xfrm>
            <a:off x="7670172" y="3518324"/>
            <a:ext cx="5635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H</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49" name="Text Box 90">
            <a:extLst>
              <a:ext uri="{FF2B5EF4-FFF2-40B4-BE49-F238E27FC236}">
                <a16:creationId xmlns:a16="http://schemas.microsoft.com/office/drawing/2014/main" xmlns="" id="{198503AD-848D-4408-BBB9-42A81D63B9E8}"/>
              </a:ext>
            </a:extLst>
          </p:cNvPr>
          <p:cNvSpPr txBox="1">
            <a:spLocks noChangeArrowheads="1"/>
          </p:cNvSpPr>
          <p:nvPr/>
        </p:nvSpPr>
        <p:spPr bwMode="auto">
          <a:xfrm>
            <a:off x="5475159" y="3756644"/>
            <a:ext cx="5318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A</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50" name="Text Box 1">
            <a:extLst>
              <a:ext uri="{FF2B5EF4-FFF2-40B4-BE49-F238E27FC236}">
                <a16:creationId xmlns:a16="http://schemas.microsoft.com/office/drawing/2014/main" xmlns="" id="{63D34A6C-7042-43EC-AB35-7087239AF055}"/>
              </a:ext>
            </a:extLst>
          </p:cNvPr>
          <p:cNvSpPr txBox="1">
            <a:spLocks noChangeArrowheads="1"/>
          </p:cNvSpPr>
          <p:nvPr/>
        </p:nvSpPr>
        <p:spPr bwMode="auto">
          <a:xfrm>
            <a:off x="4164783" y="3623091"/>
            <a:ext cx="563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C</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51" name="Text Box 88">
            <a:extLst>
              <a:ext uri="{FF2B5EF4-FFF2-40B4-BE49-F238E27FC236}">
                <a16:creationId xmlns:a16="http://schemas.microsoft.com/office/drawing/2014/main" xmlns="" id="{C6A466A8-5088-469B-B573-8F561E0E4155}"/>
              </a:ext>
            </a:extLst>
          </p:cNvPr>
          <p:cNvSpPr txBox="1">
            <a:spLocks noChangeArrowheads="1"/>
          </p:cNvSpPr>
          <p:nvPr/>
        </p:nvSpPr>
        <p:spPr bwMode="auto">
          <a:xfrm>
            <a:off x="4598507" y="3671681"/>
            <a:ext cx="59531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H</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52" name="Text Box 16">
            <a:extLst>
              <a:ext uri="{FF2B5EF4-FFF2-40B4-BE49-F238E27FC236}">
                <a16:creationId xmlns:a16="http://schemas.microsoft.com/office/drawing/2014/main" xmlns="" id="{FBF62EC5-0FA3-4D33-B5EE-05571EA0B478}"/>
              </a:ext>
            </a:extLst>
          </p:cNvPr>
          <p:cNvSpPr txBox="1">
            <a:spLocks noChangeArrowheads="1"/>
          </p:cNvSpPr>
          <p:nvPr/>
        </p:nvSpPr>
        <p:spPr bwMode="auto">
          <a:xfrm>
            <a:off x="8998670" y="4134534"/>
            <a:ext cx="531813"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T</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56" name="Text Box 11">
            <a:extLst>
              <a:ext uri="{FF2B5EF4-FFF2-40B4-BE49-F238E27FC236}">
                <a16:creationId xmlns:a16="http://schemas.microsoft.com/office/drawing/2014/main" xmlns="" id="{6BF5C2E1-BCD6-4490-852F-2A1A3C8BBE2A}"/>
              </a:ext>
            </a:extLst>
          </p:cNvPr>
          <p:cNvSpPr txBox="1">
            <a:spLocks noChangeArrowheads="1"/>
          </p:cNvSpPr>
          <p:nvPr/>
        </p:nvSpPr>
        <p:spPr bwMode="auto">
          <a:xfrm>
            <a:off x="82092" y="2209493"/>
            <a:ext cx="5524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C</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57" name="Text Box 10">
            <a:extLst>
              <a:ext uri="{FF2B5EF4-FFF2-40B4-BE49-F238E27FC236}">
                <a16:creationId xmlns:a16="http://schemas.microsoft.com/office/drawing/2014/main" xmlns="" id="{1F50C14A-A001-44F8-9B83-C93270116BBE}"/>
              </a:ext>
            </a:extLst>
          </p:cNvPr>
          <p:cNvSpPr txBox="1">
            <a:spLocks noChangeArrowheads="1"/>
          </p:cNvSpPr>
          <p:nvPr/>
        </p:nvSpPr>
        <p:spPr bwMode="auto">
          <a:xfrm>
            <a:off x="194760" y="2716910"/>
            <a:ext cx="5524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O</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58" name="Text Box 9">
            <a:extLst>
              <a:ext uri="{FF2B5EF4-FFF2-40B4-BE49-F238E27FC236}">
                <a16:creationId xmlns:a16="http://schemas.microsoft.com/office/drawing/2014/main" xmlns="" id="{DA8DF4A4-CA3C-47D1-8EB3-3276C7E298C8}"/>
              </a:ext>
            </a:extLst>
          </p:cNvPr>
          <p:cNvSpPr txBox="1">
            <a:spLocks noChangeArrowheads="1"/>
          </p:cNvSpPr>
          <p:nvPr/>
        </p:nvSpPr>
        <p:spPr bwMode="auto">
          <a:xfrm>
            <a:off x="674621" y="3051503"/>
            <a:ext cx="5524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N</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59" name="Text Box 7">
            <a:extLst>
              <a:ext uri="{FF2B5EF4-FFF2-40B4-BE49-F238E27FC236}">
                <a16:creationId xmlns:a16="http://schemas.microsoft.com/office/drawing/2014/main" xmlns="" id="{CB8DEF6F-A22B-4923-B110-7CFF72451D93}"/>
              </a:ext>
            </a:extLst>
          </p:cNvPr>
          <p:cNvSpPr txBox="1">
            <a:spLocks noChangeArrowheads="1"/>
          </p:cNvSpPr>
          <p:nvPr/>
        </p:nvSpPr>
        <p:spPr bwMode="auto">
          <a:xfrm>
            <a:off x="1198878" y="2951553"/>
            <a:ext cx="531812"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T</a:t>
            </a:r>
            <a:endParaRPr kumimoji="0" lang="en-US" altLang="en-US" sz="3600" b="0" i="0" u="none" strike="noStrike" cap="none" normalizeH="0" baseline="0" dirty="0">
              <a:ln>
                <a:noFill/>
              </a:ln>
              <a:solidFill>
                <a:schemeClr val="accent1">
                  <a:lumMod val="50000"/>
                </a:schemeClr>
              </a:solidFill>
              <a:effectLst/>
              <a:latin typeface="+mj-lt"/>
              <a:cs typeface="Times New Roman" panose="02020603050405020304" pitchFamily="18" charset="0"/>
            </a:endParaRPr>
          </a:p>
        </p:txBody>
      </p:sp>
      <p:sp>
        <p:nvSpPr>
          <p:cNvPr id="60" name="Text Box 6">
            <a:extLst>
              <a:ext uri="{FF2B5EF4-FFF2-40B4-BE49-F238E27FC236}">
                <a16:creationId xmlns:a16="http://schemas.microsoft.com/office/drawing/2014/main" xmlns="" id="{59E20F94-62B2-4ED5-84BD-D04CA23B648F}"/>
              </a:ext>
            </a:extLst>
          </p:cNvPr>
          <p:cNvSpPr txBox="1">
            <a:spLocks noChangeArrowheads="1"/>
          </p:cNvSpPr>
          <p:nvPr/>
        </p:nvSpPr>
        <p:spPr bwMode="auto">
          <a:xfrm>
            <a:off x="1445781" y="3466884"/>
            <a:ext cx="5016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R</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61" name="Text Box 5">
            <a:extLst>
              <a:ext uri="{FF2B5EF4-FFF2-40B4-BE49-F238E27FC236}">
                <a16:creationId xmlns:a16="http://schemas.microsoft.com/office/drawing/2014/main" xmlns="" id="{0D4FBBC7-6A87-4EEB-A41B-4451C68D1884}"/>
              </a:ext>
            </a:extLst>
          </p:cNvPr>
          <p:cNvSpPr txBox="1">
            <a:spLocks noChangeArrowheads="1"/>
          </p:cNvSpPr>
          <p:nvPr/>
        </p:nvSpPr>
        <p:spPr bwMode="auto">
          <a:xfrm>
            <a:off x="1995231" y="3614288"/>
            <a:ext cx="5524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A</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62" name="Text Box 4">
            <a:extLst>
              <a:ext uri="{FF2B5EF4-FFF2-40B4-BE49-F238E27FC236}">
                <a16:creationId xmlns:a16="http://schemas.microsoft.com/office/drawing/2014/main" xmlns="" id="{B3042794-B142-45D7-9DB3-47DD249886DC}"/>
              </a:ext>
            </a:extLst>
          </p:cNvPr>
          <p:cNvSpPr txBox="1">
            <a:spLocks noChangeArrowheads="1"/>
          </p:cNvSpPr>
          <p:nvPr/>
        </p:nvSpPr>
        <p:spPr bwMode="auto">
          <a:xfrm>
            <a:off x="2536399" y="3505020"/>
            <a:ext cx="5635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C</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6" name="Freeform: Shape 5">
            <a:extLst>
              <a:ext uri="{FF2B5EF4-FFF2-40B4-BE49-F238E27FC236}">
                <a16:creationId xmlns:a16="http://schemas.microsoft.com/office/drawing/2014/main" xmlns="" id="{80A8C855-11EE-4C12-BDA8-7BC3335F477F}"/>
              </a:ext>
            </a:extLst>
          </p:cNvPr>
          <p:cNvSpPr/>
          <p:nvPr/>
        </p:nvSpPr>
        <p:spPr>
          <a:xfrm>
            <a:off x="119260" y="4147070"/>
            <a:ext cx="5439410" cy="2852505"/>
          </a:xfrm>
          <a:custGeom>
            <a:avLst/>
            <a:gdLst>
              <a:gd name="connsiteX0" fmla="*/ 1889280 w 5440024"/>
              <a:gd name="connsiteY0" fmla="*/ 41455 h 2985758"/>
              <a:gd name="connsiteX1" fmla="*/ 70005 w 5440024"/>
              <a:gd name="connsiteY1" fmla="*/ 574855 h 2985758"/>
              <a:gd name="connsiteX2" fmla="*/ 451005 w 5440024"/>
              <a:gd name="connsiteY2" fmla="*/ 1260655 h 2985758"/>
              <a:gd name="connsiteX3" fmla="*/ 1165380 w 5440024"/>
              <a:gd name="connsiteY3" fmla="*/ 1108255 h 2985758"/>
              <a:gd name="connsiteX4" fmla="*/ 1298730 w 5440024"/>
              <a:gd name="connsiteY4" fmla="*/ 1489255 h 2985758"/>
              <a:gd name="connsiteX5" fmla="*/ 146205 w 5440024"/>
              <a:gd name="connsiteY5" fmla="*/ 2213155 h 2985758"/>
              <a:gd name="connsiteX6" fmla="*/ 327180 w 5440024"/>
              <a:gd name="connsiteY6" fmla="*/ 2717980 h 2985758"/>
              <a:gd name="connsiteX7" fmla="*/ 870105 w 5440024"/>
              <a:gd name="connsiteY7" fmla="*/ 2613205 h 2985758"/>
              <a:gd name="connsiteX8" fmla="*/ 1213005 w 5440024"/>
              <a:gd name="connsiteY8" fmla="*/ 2336980 h 2985758"/>
              <a:gd name="connsiteX9" fmla="*/ 1594005 w 5440024"/>
              <a:gd name="connsiteY9" fmla="*/ 2289355 h 2985758"/>
              <a:gd name="connsiteX10" fmla="*/ 1384455 w 5440024"/>
              <a:gd name="connsiteY10" fmla="*/ 2803705 h 2985758"/>
              <a:gd name="connsiteX11" fmla="*/ 1613055 w 5440024"/>
              <a:gd name="connsiteY11" fmla="*/ 2975155 h 2985758"/>
              <a:gd name="connsiteX12" fmla="*/ 2898930 w 5440024"/>
              <a:gd name="connsiteY12" fmla="*/ 2898955 h 2985758"/>
              <a:gd name="connsiteX13" fmla="*/ 2679855 w 5440024"/>
              <a:gd name="connsiteY13" fmla="*/ 2346505 h 2985758"/>
              <a:gd name="connsiteX14" fmla="*/ 3184680 w 5440024"/>
              <a:gd name="connsiteY14" fmla="*/ 2384605 h 2985758"/>
              <a:gd name="connsiteX15" fmla="*/ 4013355 w 5440024"/>
              <a:gd name="connsiteY15" fmla="*/ 2651305 h 2985758"/>
              <a:gd name="connsiteX16" fmla="*/ 4251480 w 5440024"/>
              <a:gd name="connsiteY16" fmla="*/ 2108380 h 2985758"/>
              <a:gd name="connsiteX17" fmla="*/ 3556155 w 5440024"/>
              <a:gd name="connsiteY17" fmla="*/ 1755955 h 2985758"/>
              <a:gd name="connsiteX18" fmla="*/ 4708680 w 5440024"/>
              <a:gd name="connsiteY18" fmla="*/ 1860730 h 2985758"/>
              <a:gd name="connsiteX19" fmla="*/ 5108730 w 5440024"/>
              <a:gd name="connsiteY19" fmla="*/ 1879780 h 2985758"/>
              <a:gd name="connsiteX20" fmla="*/ 5242080 w 5440024"/>
              <a:gd name="connsiteY20" fmla="*/ 1622605 h 2985758"/>
              <a:gd name="connsiteX21" fmla="*/ 5308755 w 5440024"/>
              <a:gd name="connsiteY21" fmla="*/ 612955 h 2985758"/>
              <a:gd name="connsiteX22" fmla="*/ 3346605 w 5440024"/>
              <a:gd name="connsiteY22" fmla="*/ 165280 h 2985758"/>
              <a:gd name="connsiteX23" fmla="*/ 2870355 w 5440024"/>
              <a:gd name="connsiteY23" fmla="*/ 412930 h 2985758"/>
              <a:gd name="connsiteX24" fmla="*/ 2317905 w 5440024"/>
              <a:gd name="connsiteY24" fmla="*/ 441505 h 2985758"/>
              <a:gd name="connsiteX25" fmla="*/ 2213130 w 5440024"/>
              <a:gd name="connsiteY25" fmla="*/ 79555 h 2985758"/>
              <a:gd name="connsiteX26" fmla="*/ 1889280 w 5440024"/>
              <a:gd name="connsiteY26" fmla="*/ 41455 h 298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40024" h="2985758">
                <a:moveTo>
                  <a:pt x="1889280" y="41455"/>
                </a:moveTo>
                <a:cubicBezTo>
                  <a:pt x="1532092" y="124005"/>
                  <a:pt x="309717" y="371655"/>
                  <a:pt x="70005" y="574855"/>
                </a:cubicBezTo>
                <a:cubicBezTo>
                  <a:pt x="-169708" y="778055"/>
                  <a:pt x="268443" y="1171755"/>
                  <a:pt x="451005" y="1260655"/>
                </a:cubicBezTo>
                <a:cubicBezTo>
                  <a:pt x="633567" y="1349555"/>
                  <a:pt x="1024093" y="1070155"/>
                  <a:pt x="1165380" y="1108255"/>
                </a:cubicBezTo>
                <a:cubicBezTo>
                  <a:pt x="1306667" y="1146355"/>
                  <a:pt x="1468592" y="1305105"/>
                  <a:pt x="1298730" y="1489255"/>
                </a:cubicBezTo>
                <a:cubicBezTo>
                  <a:pt x="1128867" y="1673405"/>
                  <a:pt x="308130" y="2008368"/>
                  <a:pt x="146205" y="2213155"/>
                </a:cubicBezTo>
                <a:cubicBezTo>
                  <a:pt x="-15720" y="2417942"/>
                  <a:pt x="206530" y="2651305"/>
                  <a:pt x="327180" y="2717980"/>
                </a:cubicBezTo>
                <a:cubicBezTo>
                  <a:pt x="447830" y="2784655"/>
                  <a:pt x="722468" y="2676705"/>
                  <a:pt x="870105" y="2613205"/>
                </a:cubicBezTo>
                <a:cubicBezTo>
                  <a:pt x="1017742" y="2549705"/>
                  <a:pt x="1092355" y="2390955"/>
                  <a:pt x="1213005" y="2336980"/>
                </a:cubicBezTo>
                <a:cubicBezTo>
                  <a:pt x="1333655" y="2283005"/>
                  <a:pt x="1565430" y="2211568"/>
                  <a:pt x="1594005" y="2289355"/>
                </a:cubicBezTo>
                <a:cubicBezTo>
                  <a:pt x="1622580" y="2367142"/>
                  <a:pt x="1381280" y="2689405"/>
                  <a:pt x="1384455" y="2803705"/>
                </a:cubicBezTo>
                <a:cubicBezTo>
                  <a:pt x="1387630" y="2918005"/>
                  <a:pt x="1360643" y="2959280"/>
                  <a:pt x="1613055" y="2975155"/>
                </a:cubicBezTo>
                <a:cubicBezTo>
                  <a:pt x="1865467" y="2991030"/>
                  <a:pt x="2721130" y="3003730"/>
                  <a:pt x="2898930" y="2898955"/>
                </a:cubicBezTo>
                <a:cubicBezTo>
                  <a:pt x="3076730" y="2794180"/>
                  <a:pt x="2632230" y="2432230"/>
                  <a:pt x="2679855" y="2346505"/>
                </a:cubicBezTo>
                <a:cubicBezTo>
                  <a:pt x="2727480" y="2260780"/>
                  <a:pt x="2962430" y="2333805"/>
                  <a:pt x="3184680" y="2384605"/>
                </a:cubicBezTo>
                <a:cubicBezTo>
                  <a:pt x="3406930" y="2435405"/>
                  <a:pt x="3835555" y="2697342"/>
                  <a:pt x="4013355" y="2651305"/>
                </a:cubicBezTo>
                <a:cubicBezTo>
                  <a:pt x="4191155" y="2605268"/>
                  <a:pt x="4327680" y="2257605"/>
                  <a:pt x="4251480" y="2108380"/>
                </a:cubicBezTo>
                <a:cubicBezTo>
                  <a:pt x="4175280" y="1959155"/>
                  <a:pt x="3479955" y="1797230"/>
                  <a:pt x="3556155" y="1755955"/>
                </a:cubicBezTo>
                <a:cubicBezTo>
                  <a:pt x="3632355" y="1714680"/>
                  <a:pt x="4449917" y="1840092"/>
                  <a:pt x="4708680" y="1860730"/>
                </a:cubicBezTo>
                <a:cubicBezTo>
                  <a:pt x="4967443" y="1881368"/>
                  <a:pt x="5019830" y="1919468"/>
                  <a:pt x="5108730" y="1879780"/>
                </a:cubicBezTo>
                <a:cubicBezTo>
                  <a:pt x="5197630" y="1840093"/>
                  <a:pt x="5208743" y="1833742"/>
                  <a:pt x="5242080" y="1622605"/>
                </a:cubicBezTo>
                <a:cubicBezTo>
                  <a:pt x="5275417" y="1411468"/>
                  <a:pt x="5624668" y="855843"/>
                  <a:pt x="5308755" y="612955"/>
                </a:cubicBezTo>
                <a:cubicBezTo>
                  <a:pt x="4992843" y="370068"/>
                  <a:pt x="3753005" y="198618"/>
                  <a:pt x="3346605" y="165280"/>
                </a:cubicBezTo>
                <a:cubicBezTo>
                  <a:pt x="2940205" y="131943"/>
                  <a:pt x="3041805" y="366893"/>
                  <a:pt x="2870355" y="412930"/>
                </a:cubicBezTo>
                <a:cubicBezTo>
                  <a:pt x="2698905" y="458968"/>
                  <a:pt x="2427442" y="497067"/>
                  <a:pt x="2317905" y="441505"/>
                </a:cubicBezTo>
                <a:cubicBezTo>
                  <a:pt x="2208368" y="385943"/>
                  <a:pt x="2286155" y="144642"/>
                  <a:pt x="2213130" y="79555"/>
                </a:cubicBezTo>
                <a:cubicBezTo>
                  <a:pt x="2140105" y="14468"/>
                  <a:pt x="2246468" y="-41095"/>
                  <a:pt x="1889280" y="41455"/>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Freeform: Shape 6">
            <a:extLst>
              <a:ext uri="{FF2B5EF4-FFF2-40B4-BE49-F238E27FC236}">
                <a16:creationId xmlns:a16="http://schemas.microsoft.com/office/drawing/2014/main" xmlns="" id="{EF2AF192-4172-41A6-807C-EBFD61A76987}"/>
              </a:ext>
            </a:extLst>
          </p:cNvPr>
          <p:cNvSpPr/>
          <p:nvPr/>
        </p:nvSpPr>
        <p:spPr>
          <a:xfrm>
            <a:off x="5138292" y="4037973"/>
            <a:ext cx="5464298" cy="2989402"/>
          </a:xfrm>
          <a:custGeom>
            <a:avLst/>
            <a:gdLst>
              <a:gd name="connsiteX0" fmla="*/ 1987087 w 5277726"/>
              <a:gd name="connsiteY0" fmla="*/ 800383 h 3112311"/>
              <a:gd name="connsiteX1" fmla="*/ 1310812 w 5277726"/>
              <a:gd name="connsiteY1" fmla="*/ 619408 h 3112311"/>
              <a:gd name="connsiteX2" fmla="*/ 1034587 w 5277726"/>
              <a:gd name="connsiteY2" fmla="*/ 962308 h 3112311"/>
              <a:gd name="connsiteX3" fmla="*/ 1196512 w 5277726"/>
              <a:gd name="connsiteY3" fmla="*/ 1333783 h 3112311"/>
              <a:gd name="connsiteX4" fmla="*/ 920287 w 5277726"/>
              <a:gd name="connsiteY4" fmla="*/ 1648108 h 3112311"/>
              <a:gd name="connsiteX5" fmla="*/ 34462 w 5277726"/>
              <a:gd name="connsiteY5" fmla="*/ 2143408 h 3112311"/>
              <a:gd name="connsiteX6" fmla="*/ 234487 w 5277726"/>
              <a:gd name="connsiteY6" fmla="*/ 2781583 h 3112311"/>
              <a:gd name="connsiteX7" fmla="*/ 739312 w 5277726"/>
              <a:gd name="connsiteY7" fmla="*/ 2676808 h 3112311"/>
              <a:gd name="connsiteX8" fmla="*/ 967912 w 5277726"/>
              <a:gd name="connsiteY8" fmla="*/ 3048283 h 3112311"/>
              <a:gd name="connsiteX9" fmla="*/ 1444162 w 5277726"/>
              <a:gd name="connsiteY9" fmla="*/ 3095908 h 3112311"/>
              <a:gd name="connsiteX10" fmla="*/ 3768262 w 5277726"/>
              <a:gd name="connsiteY10" fmla="*/ 3067333 h 3112311"/>
              <a:gd name="connsiteX11" fmla="*/ 4015912 w 5277726"/>
              <a:gd name="connsiteY11" fmla="*/ 2629183 h 3112311"/>
              <a:gd name="connsiteX12" fmla="*/ 4939837 w 5277726"/>
              <a:gd name="connsiteY12" fmla="*/ 2886358 h 3112311"/>
              <a:gd name="connsiteX13" fmla="*/ 5244637 w 5277726"/>
              <a:gd name="connsiteY13" fmla="*/ 2105308 h 3112311"/>
              <a:gd name="connsiteX14" fmla="*/ 4234987 w 5277726"/>
              <a:gd name="connsiteY14" fmla="*/ 1619533 h 3112311"/>
              <a:gd name="connsiteX15" fmla="*/ 4244512 w 5277726"/>
              <a:gd name="connsiteY15" fmla="*/ 1019458 h 3112311"/>
              <a:gd name="connsiteX16" fmla="*/ 3920662 w 5277726"/>
              <a:gd name="connsiteY16" fmla="*/ 686083 h 3112311"/>
              <a:gd name="connsiteX17" fmla="*/ 2682412 w 5277726"/>
              <a:gd name="connsiteY17" fmla="*/ 283 h 3112311"/>
              <a:gd name="connsiteX18" fmla="*/ 1987087 w 5277726"/>
              <a:gd name="connsiteY18" fmla="*/ 800383 h 311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7726" h="3112311">
                <a:moveTo>
                  <a:pt x="1987087" y="800383"/>
                </a:moveTo>
                <a:cubicBezTo>
                  <a:pt x="1758487" y="903571"/>
                  <a:pt x="1469562" y="592421"/>
                  <a:pt x="1310812" y="619408"/>
                </a:cubicBezTo>
                <a:cubicBezTo>
                  <a:pt x="1152062" y="646395"/>
                  <a:pt x="1053637" y="843246"/>
                  <a:pt x="1034587" y="962308"/>
                </a:cubicBezTo>
                <a:cubicBezTo>
                  <a:pt x="1015537" y="1081371"/>
                  <a:pt x="1215562" y="1219483"/>
                  <a:pt x="1196512" y="1333783"/>
                </a:cubicBezTo>
                <a:cubicBezTo>
                  <a:pt x="1177462" y="1448083"/>
                  <a:pt x="1113962" y="1513170"/>
                  <a:pt x="920287" y="1648108"/>
                </a:cubicBezTo>
                <a:cubicBezTo>
                  <a:pt x="726612" y="1783046"/>
                  <a:pt x="148762" y="1954496"/>
                  <a:pt x="34462" y="2143408"/>
                </a:cubicBezTo>
                <a:cubicBezTo>
                  <a:pt x="-79838" y="2332320"/>
                  <a:pt x="117012" y="2692683"/>
                  <a:pt x="234487" y="2781583"/>
                </a:cubicBezTo>
                <a:cubicBezTo>
                  <a:pt x="351962" y="2870483"/>
                  <a:pt x="617074" y="2632358"/>
                  <a:pt x="739312" y="2676808"/>
                </a:cubicBezTo>
                <a:cubicBezTo>
                  <a:pt x="861549" y="2721258"/>
                  <a:pt x="850437" y="2978433"/>
                  <a:pt x="967912" y="3048283"/>
                </a:cubicBezTo>
                <a:cubicBezTo>
                  <a:pt x="1085387" y="3118133"/>
                  <a:pt x="1444162" y="3095908"/>
                  <a:pt x="1444162" y="3095908"/>
                </a:cubicBezTo>
                <a:cubicBezTo>
                  <a:pt x="1910887" y="3099083"/>
                  <a:pt x="3339637" y="3145120"/>
                  <a:pt x="3768262" y="3067333"/>
                </a:cubicBezTo>
                <a:cubicBezTo>
                  <a:pt x="4196887" y="2989546"/>
                  <a:pt x="3820650" y="2659346"/>
                  <a:pt x="4015912" y="2629183"/>
                </a:cubicBezTo>
                <a:cubicBezTo>
                  <a:pt x="4211175" y="2599021"/>
                  <a:pt x="4735050" y="2973671"/>
                  <a:pt x="4939837" y="2886358"/>
                </a:cubicBezTo>
                <a:cubicBezTo>
                  <a:pt x="5144625" y="2799046"/>
                  <a:pt x="5362112" y="2316445"/>
                  <a:pt x="5244637" y="2105308"/>
                </a:cubicBezTo>
                <a:cubicBezTo>
                  <a:pt x="5127162" y="1894171"/>
                  <a:pt x="4401675" y="1800508"/>
                  <a:pt x="4234987" y="1619533"/>
                </a:cubicBezTo>
                <a:cubicBezTo>
                  <a:pt x="4068300" y="1438558"/>
                  <a:pt x="4296899" y="1175033"/>
                  <a:pt x="4244512" y="1019458"/>
                </a:cubicBezTo>
                <a:cubicBezTo>
                  <a:pt x="4192125" y="863883"/>
                  <a:pt x="4181012" y="855945"/>
                  <a:pt x="3920662" y="686083"/>
                </a:cubicBezTo>
                <a:cubicBezTo>
                  <a:pt x="3660312" y="516221"/>
                  <a:pt x="2999912" y="-14005"/>
                  <a:pt x="2682412" y="283"/>
                </a:cubicBezTo>
                <a:cubicBezTo>
                  <a:pt x="2364912" y="14570"/>
                  <a:pt x="2215687" y="697195"/>
                  <a:pt x="1987087" y="800383"/>
                </a:cubicBezTo>
                <a:close/>
              </a:path>
            </a:pathLst>
          </a:cu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2" name="Picture 11">
            <a:extLst>
              <a:ext uri="{FF2B5EF4-FFF2-40B4-BE49-F238E27FC236}">
                <a16:creationId xmlns:a16="http://schemas.microsoft.com/office/drawing/2014/main" xmlns="" id="{7920DD6B-0643-4397-91CB-CCD863D4C330}"/>
              </a:ext>
            </a:extLst>
          </p:cNvPr>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9369" y="5755441"/>
            <a:ext cx="502920" cy="4857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31E037B1-2E25-4434-9251-8F8B95C55232}"/>
              </a:ext>
            </a:extLst>
          </p:cNvPr>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17597" y="5731748"/>
            <a:ext cx="502920" cy="4857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2D43C806-61AB-4904-832E-F712F8347EC5}"/>
              </a:ext>
            </a:extLst>
          </p:cNvPr>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5434" y="5506080"/>
            <a:ext cx="537845" cy="5219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 id="{AA8A5D8E-D1F9-4631-82A0-C9B8B1FCCBA3}"/>
              </a:ext>
            </a:extLst>
          </p:cNvPr>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61192" y="5895512"/>
            <a:ext cx="508000" cy="4902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xmlns="" id="{71B8F554-1929-4DE6-8AA7-C64818C51888}"/>
              </a:ext>
            </a:extLst>
          </p:cNvPr>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22274" y="2439886"/>
            <a:ext cx="502920" cy="4851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5F23F018-ED4E-45F0-B695-5DD5319F9736}"/>
              </a:ext>
            </a:extLst>
          </p:cNvPr>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5159" y="1284402"/>
            <a:ext cx="539115" cy="520065"/>
          </a:xfrm>
          <a:prstGeom prst="rect">
            <a:avLst/>
          </a:prstGeom>
          <a:noFill/>
          <a:extLst/>
        </p:spPr>
      </p:pic>
      <p:pic>
        <p:nvPicPr>
          <p:cNvPr id="18" name="Picture 17">
            <a:extLst>
              <a:ext uri="{FF2B5EF4-FFF2-40B4-BE49-F238E27FC236}">
                <a16:creationId xmlns:a16="http://schemas.microsoft.com/office/drawing/2014/main" xmlns="" id="{8BF40AD1-0332-4CBF-9C0B-EFA743D82F3E}"/>
              </a:ext>
            </a:extLst>
          </p:cNvPr>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23067" y="1293965"/>
            <a:ext cx="532765" cy="511175"/>
          </a:xfrm>
          <a:prstGeom prst="rect">
            <a:avLst/>
          </a:prstGeom>
          <a:noFill/>
          <a:extLst/>
        </p:spPr>
      </p:pic>
      <p:pic>
        <p:nvPicPr>
          <p:cNvPr id="19" name="Picture 18">
            <a:extLst>
              <a:ext uri="{FF2B5EF4-FFF2-40B4-BE49-F238E27FC236}">
                <a16:creationId xmlns:a16="http://schemas.microsoft.com/office/drawing/2014/main" xmlns="" id="{CB29E33F-12C8-4885-A109-32096935CD2B}"/>
              </a:ext>
            </a:extLst>
          </p:cNvPr>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72460" y="1549700"/>
            <a:ext cx="554355" cy="539750"/>
          </a:xfrm>
          <a:prstGeom prst="rect">
            <a:avLst/>
          </a:prstGeom>
          <a:noFill/>
          <a:extLst/>
        </p:spPr>
      </p:pic>
      <p:pic>
        <p:nvPicPr>
          <p:cNvPr id="22" name="Picture 21">
            <a:extLst>
              <a:ext uri="{FF2B5EF4-FFF2-40B4-BE49-F238E27FC236}">
                <a16:creationId xmlns:a16="http://schemas.microsoft.com/office/drawing/2014/main" xmlns="" id="{11A38129-2BE3-4358-85E4-A0ED4372F5E9}"/>
              </a:ext>
            </a:extLst>
          </p:cNvPr>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3213" y="2324211"/>
            <a:ext cx="528320" cy="5092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xmlns="" id="{F49E1835-139F-4A7C-BA8D-90B3B0FB8D91}"/>
              </a:ext>
            </a:extLst>
          </p:cNvPr>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2260" y="1317772"/>
            <a:ext cx="528320" cy="509270"/>
          </a:xfrm>
          <a:prstGeom prst="rect">
            <a:avLst/>
          </a:prstGeom>
          <a:noFill/>
          <a:extLst/>
        </p:spPr>
      </p:pic>
      <p:sp>
        <p:nvSpPr>
          <p:cNvPr id="24" name="Rectangle 25">
            <a:extLst>
              <a:ext uri="{FF2B5EF4-FFF2-40B4-BE49-F238E27FC236}">
                <a16:creationId xmlns:a16="http://schemas.microsoft.com/office/drawing/2014/main" xmlns="" id="{087C0935-2EF2-4FEF-AA3F-DCDA94D7A8BF}"/>
              </a:ext>
            </a:extLst>
          </p:cNvPr>
          <p:cNvSpPr>
            <a:spLocks noChangeArrowheads="1"/>
          </p:cNvSpPr>
          <p:nvPr/>
        </p:nvSpPr>
        <p:spPr bwMode="auto">
          <a:xfrm rot="20270255">
            <a:off x="1718030" y="2722207"/>
            <a:ext cx="20139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18.1</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 Where you process personal data, you must comply with applicable legislation and our instructions.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26">
            <a:extLst>
              <a:ext uri="{FF2B5EF4-FFF2-40B4-BE49-F238E27FC236}">
                <a16:creationId xmlns:a16="http://schemas.microsoft.com/office/drawing/2014/main" xmlns="" id="{56C2DD54-F791-4942-8F6E-8EC207F506B7}"/>
              </a:ext>
            </a:extLst>
          </p:cNvPr>
          <p:cNvSpPr>
            <a:spLocks noChangeArrowheads="1"/>
          </p:cNvSpPr>
          <p:nvPr/>
        </p:nvSpPr>
        <p:spPr bwMode="auto">
          <a:xfrm rot="665259">
            <a:off x="102685" y="686059"/>
            <a:ext cx="3285708"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20.2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 must not engage in acts of bribery or corruption contrary to law. You must have appropriate policies and processes in place to ensure no bribery or corruption occurs. You must notify us if you become aware of bribery or corruption by your staff.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27">
            <a:extLst>
              <a:ext uri="{FF2B5EF4-FFF2-40B4-BE49-F238E27FC236}">
                <a16:creationId xmlns:a16="http://schemas.microsoft.com/office/drawing/2014/main" xmlns="" id="{885277F2-8566-413A-8272-A757ACCD7D10}"/>
              </a:ext>
            </a:extLst>
          </p:cNvPr>
          <p:cNvSpPr>
            <a:spLocks noChangeArrowheads="1"/>
          </p:cNvSpPr>
          <p:nvPr/>
        </p:nvSpPr>
        <p:spPr bwMode="auto">
          <a:xfrm rot="1188809">
            <a:off x="3027735" y="322199"/>
            <a:ext cx="203827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19.1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All information supplied to you by us is confidential. You may not use our name or brand in advertising or otherwise.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30">
            <a:extLst>
              <a:ext uri="{FF2B5EF4-FFF2-40B4-BE49-F238E27FC236}">
                <a16:creationId xmlns:a16="http://schemas.microsoft.com/office/drawing/2014/main" xmlns="" id="{CAB0568B-F57A-4BBB-ABA5-257DB590A028}"/>
              </a:ext>
            </a:extLst>
          </p:cNvPr>
          <p:cNvSpPr>
            <a:spLocks noChangeArrowheads="1"/>
          </p:cNvSpPr>
          <p:nvPr/>
        </p:nvSpPr>
        <p:spPr bwMode="auto">
          <a:xfrm rot="-385884">
            <a:off x="6820322" y="491818"/>
            <a:ext cx="3533775"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eaLnBrk="0" hangingPunct="0">
              <a:tabLst>
                <a:tab pos="228600" algn="l"/>
                <a:tab pos="457200" algn="l"/>
              </a:tabLst>
              <a:defRPr>
                <a:solidFill>
                  <a:schemeClr val="tx1"/>
                </a:solidFill>
                <a:latin typeface="Arial" panose="020B0604020202020204" pitchFamily="34" charset="0"/>
              </a:defRPr>
            </a:lvl1pPr>
            <a:lvl2pPr eaLnBrk="0" hangingPunct="0">
              <a:tabLst>
                <a:tab pos="228600" algn="l"/>
                <a:tab pos="457200" algn="l"/>
              </a:tabLst>
              <a:defRPr>
                <a:solidFill>
                  <a:schemeClr val="tx1"/>
                </a:solidFill>
                <a:latin typeface="Arial" panose="020B0604020202020204" pitchFamily="34" charset="0"/>
              </a:defRPr>
            </a:lvl2pPr>
            <a:lvl3pPr eaLnBrk="0" hangingPunct="0">
              <a:tabLst>
                <a:tab pos="228600" algn="l"/>
                <a:tab pos="457200" algn="l"/>
              </a:tabLst>
              <a:defRPr>
                <a:solidFill>
                  <a:schemeClr val="tx1"/>
                </a:solidFill>
                <a:latin typeface="Arial" panose="020B0604020202020204" pitchFamily="34" charset="0"/>
              </a:defRPr>
            </a:lvl3pPr>
            <a:lvl4pPr eaLnBrk="0" hangingPunct="0">
              <a:tabLst>
                <a:tab pos="228600" algn="l"/>
                <a:tab pos="457200" algn="l"/>
              </a:tabLst>
              <a:defRPr>
                <a:solidFill>
                  <a:schemeClr val="tx1"/>
                </a:solidFill>
                <a:latin typeface="Arial" panose="020B0604020202020204" pitchFamily="34" charset="0"/>
              </a:defRPr>
            </a:lvl4pPr>
            <a:lvl5pPr eaLnBrk="0" hangingPunct="0">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11.1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 warrant that you are fully experienced, qualified, equipped, </a:t>
            </a:r>
            <a:r>
              <a:rPr kumimoji="0" lang="en-US" altLang="en-US" sz="1100" b="0" i="0" u="none" strike="noStrike" cap="none" normalizeH="0" baseline="0" dirty="0" err="1">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organised</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 and financed to perform your obligations under the contract and that:</a:t>
            </a:r>
            <a:endParaRPr kumimoji="0" lang="en-US" altLang="en-US" sz="12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457200" algn="l"/>
              </a:tabLst>
            </a:pP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any goods will be of satisfactory quality and fit for their purpose; and will comply with all statutory and similar requirements; or</a:t>
            </a:r>
            <a:endParaRPr kumimoji="0" lang="en-US" altLang="en-US" sz="12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 pos="457200" algn="l"/>
              </a:tabLst>
            </a:pP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any services will be performed by appropriately qualified and trained personnel, with due care and diligence and to such high standards of quality as it is reasonable for us to expect in all circumstances; and will comply with all statutory and similar requirements.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23">
            <a:extLst>
              <a:ext uri="{FF2B5EF4-FFF2-40B4-BE49-F238E27FC236}">
                <a16:creationId xmlns:a16="http://schemas.microsoft.com/office/drawing/2014/main" xmlns="" id="{4E280921-D61C-4FE8-9078-E990D4EE2795}"/>
              </a:ext>
            </a:extLst>
          </p:cNvPr>
          <p:cNvSpPr>
            <a:spLocks noChangeArrowheads="1"/>
          </p:cNvSpPr>
          <p:nvPr/>
        </p:nvSpPr>
        <p:spPr bwMode="auto">
          <a:xfrm rot="620528">
            <a:off x="5092934" y="286021"/>
            <a:ext cx="161925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10.1</a:t>
            </a:r>
            <a:r>
              <a:rPr kumimoji="0" lang="en-US" altLang="en-US" sz="1100" b="0" i="0" u="none" strike="noStrike" cap="none" normalizeH="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Any premises provided by us may only be used for providing the services under this contract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6">
            <a:extLst>
              <a:ext uri="{FF2B5EF4-FFF2-40B4-BE49-F238E27FC236}">
                <a16:creationId xmlns:a16="http://schemas.microsoft.com/office/drawing/2014/main" xmlns="" id="{F5DAAF20-7643-4FD2-B418-DB779E5CC003}"/>
              </a:ext>
            </a:extLst>
          </p:cNvPr>
          <p:cNvSpPr>
            <a:spLocks noChangeArrowheads="1"/>
          </p:cNvSpPr>
          <p:nvPr/>
        </p:nvSpPr>
        <p:spPr bwMode="auto">
          <a:xfrm rot="985049">
            <a:off x="3081046" y="5933354"/>
            <a:ext cx="13430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1">
                    <a:lumMod val="50000"/>
                  </a:schemeClr>
                </a:solidFill>
                <a:effectLst/>
                <a:latin typeface="Calibri" panose="020F0502020204030204" pitchFamily="34" charset="0"/>
                <a:ea typeface="DengXian" panose="02010600030101010101" pitchFamily="2" charset="-122"/>
                <a:cs typeface="Calibri" panose="020F0502020204030204" pitchFamily="34" charset="0"/>
              </a:rPr>
              <a:t>21.4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No third parties have rights under this contract.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7">
            <a:extLst>
              <a:ext uri="{FF2B5EF4-FFF2-40B4-BE49-F238E27FC236}">
                <a16:creationId xmlns:a16="http://schemas.microsoft.com/office/drawing/2014/main" xmlns="" id="{C24588CB-3C7A-4862-965F-E10D10E6B951}"/>
              </a:ext>
            </a:extLst>
          </p:cNvPr>
          <p:cNvSpPr>
            <a:spLocks noChangeArrowheads="1"/>
          </p:cNvSpPr>
          <p:nvPr/>
        </p:nvSpPr>
        <p:spPr bwMode="auto">
          <a:xfrm rot="-1688735">
            <a:off x="209323" y="6076263"/>
            <a:ext cx="110966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dirty="0">
                <a:solidFill>
                  <a:schemeClr val="accent1">
                    <a:lumMod val="50000"/>
                  </a:schemeClr>
                </a:solidFill>
                <a:latin typeface="Calibri" panose="020F0502020204030204" pitchFamily="34" charset="0"/>
                <a:ea typeface="DengXian" panose="02010600030101010101" pitchFamily="2" charset="-122"/>
                <a:cs typeface="Calibri" panose="020F0502020204030204" pitchFamily="34" charset="0"/>
              </a:rPr>
              <a:t>6</a:t>
            </a:r>
            <a:r>
              <a:rPr kumimoji="0" lang="en-US" altLang="en-US" sz="1100" b="0" i="0" u="none" strike="noStrike" cap="none" normalizeH="0" baseline="0" dirty="0">
                <a:ln>
                  <a:noFill/>
                </a:ln>
                <a:solidFill>
                  <a:schemeClr val="accent1">
                    <a:lumMod val="50000"/>
                  </a:schemeClr>
                </a:solidFill>
                <a:effectLst/>
                <a:latin typeface="Calibri" panose="020F0502020204030204" pitchFamily="34" charset="0"/>
                <a:ea typeface="DengXian" panose="02010600030101010101" pitchFamily="2" charset="-122"/>
                <a:cs typeface="Calibri" panose="020F0502020204030204" pitchFamily="34" charset="0"/>
              </a:rPr>
              <a:t>.1</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 We will pay invoices within 30 days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2" name="Picture 31">
            <a:extLst>
              <a:ext uri="{FF2B5EF4-FFF2-40B4-BE49-F238E27FC236}">
                <a16:creationId xmlns:a16="http://schemas.microsoft.com/office/drawing/2014/main" xmlns="" id="{1C82D3C9-EA0E-435B-B255-D909728530BC}"/>
              </a:ext>
            </a:extLst>
          </p:cNvPr>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406978">
            <a:off x="1719093" y="4817818"/>
            <a:ext cx="502920" cy="48577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xmlns="" id="{5F25BAFE-695A-4505-871A-E5C0B58F5ADE}"/>
              </a:ext>
            </a:extLst>
          </p:cNvPr>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053" y="4676827"/>
            <a:ext cx="528320" cy="50927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11">
            <a:extLst>
              <a:ext uri="{FF2B5EF4-FFF2-40B4-BE49-F238E27FC236}">
                <a16:creationId xmlns:a16="http://schemas.microsoft.com/office/drawing/2014/main" xmlns="" id="{EF7DC785-106F-497C-A12E-32EFDABAEA7F}"/>
              </a:ext>
            </a:extLst>
          </p:cNvPr>
          <p:cNvSpPr>
            <a:spLocks noChangeArrowheads="1"/>
          </p:cNvSpPr>
          <p:nvPr/>
        </p:nvSpPr>
        <p:spPr bwMode="auto">
          <a:xfrm rot="-172980">
            <a:off x="1493546" y="6366741"/>
            <a:ext cx="15462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1">
                    <a:lumMod val="50000"/>
                  </a:schemeClr>
                </a:solidFill>
                <a:effectLst/>
                <a:latin typeface="Calibri" panose="020F0502020204030204" pitchFamily="34" charset="0"/>
                <a:ea typeface="DengXian" panose="02010600030101010101" pitchFamily="2" charset="-122"/>
                <a:cs typeface="Calibri" panose="020F0502020204030204" pitchFamily="34" charset="0"/>
              </a:rPr>
              <a:t>16.3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IP created in connection with this contract belongs to 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5" name="Picture 34">
            <a:extLst>
              <a:ext uri="{FF2B5EF4-FFF2-40B4-BE49-F238E27FC236}">
                <a16:creationId xmlns:a16="http://schemas.microsoft.com/office/drawing/2014/main" xmlns="" id="{6C7DA75E-8EE4-4DE7-B3DC-7D452CD034C6}"/>
              </a:ext>
            </a:extLst>
          </p:cNvPr>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8045" y="5863866"/>
            <a:ext cx="537845" cy="52197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1">
            <a:extLst>
              <a:ext uri="{FF2B5EF4-FFF2-40B4-BE49-F238E27FC236}">
                <a16:creationId xmlns:a16="http://schemas.microsoft.com/office/drawing/2014/main" xmlns="" id="{123DCFE0-366A-4ED3-B61C-821A108F944B}"/>
              </a:ext>
            </a:extLst>
          </p:cNvPr>
          <p:cNvSpPr>
            <a:spLocks noChangeArrowheads="1"/>
          </p:cNvSpPr>
          <p:nvPr/>
        </p:nvSpPr>
        <p:spPr bwMode="auto">
          <a:xfrm rot="-1434543">
            <a:off x="5132775" y="5864510"/>
            <a:ext cx="14446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C00000"/>
                </a:solidFill>
                <a:effectLst/>
                <a:latin typeface="Calibri" panose="020F0502020204030204" pitchFamily="34" charset="0"/>
                <a:ea typeface="DengXian" panose="02010600030101010101" pitchFamily="2" charset="-122"/>
                <a:cs typeface="Calibri" panose="020F0502020204030204" pitchFamily="34" charset="0"/>
              </a:rPr>
              <a:t>16.1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Pre-existing IP belongs to the pre-existing owner.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30">
            <a:extLst>
              <a:ext uri="{FF2B5EF4-FFF2-40B4-BE49-F238E27FC236}">
                <a16:creationId xmlns:a16="http://schemas.microsoft.com/office/drawing/2014/main" xmlns="" id="{3F53D6AE-7BAE-4BFD-8104-F2924E0AE115}"/>
              </a:ext>
            </a:extLst>
          </p:cNvPr>
          <p:cNvSpPr>
            <a:spLocks noChangeArrowheads="1"/>
          </p:cNvSpPr>
          <p:nvPr/>
        </p:nvSpPr>
        <p:spPr bwMode="auto">
          <a:xfrm>
            <a:off x="6102784" y="6395549"/>
            <a:ext cx="30861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C00000"/>
                </a:solidFill>
                <a:effectLst/>
                <a:latin typeface="Calibri" panose="020F0502020204030204" pitchFamily="34" charset="0"/>
                <a:ea typeface="DengXian" panose="02010600030101010101" pitchFamily="2" charset="-122"/>
                <a:cs typeface="Calibri" panose="020F0502020204030204" pitchFamily="34" charset="0"/>
              </a:rPr>
              <a:t>21.2</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 This contract does not create a partnership between the parties nor provide </a:t>
            </a:r>
            <a:r>
              <a:rPr kumimoji="0" lang="en-US" altLang="en-US" sz="1100" b="0" i="0" u="none" strike="noStrike" cap="none" normalizeH="0" baseline="0" dirty="0" err="1">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authorisation</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 for either party to act on behalf of the other party.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9" name="Picture 38">
            <a:extLst>
              <a:ext uri="{FF2B5EF4-FFF2-40B4-BE49-F238E27FC236}">
                <a16:creationId xmlns:a16="http://schemas.microsoft.com/office/drawing/2014/main" xmlns="" id="{65206225-C63B-4B08-A005-EC87F6C9E139}"/>
              </a:ext>
            </a:extLst>
          </p:cNvPr>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04177" y="4627793"/>
            <a:ext cx="508000" cy="4902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xmlns="" id="{B71880CC-D81D-442F-924F-B53A9B95A945}"/>
              </a:ext>
            </a:extLst>
          </p:cNvPr>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5494" y="2273199"/>
            <a:ext cx="502920" cy="488950"/>
          </a:xfrm>
          <a:prstGeom prst="rect">
            <a:avLst/>
          </a:prstGeom>
          <a:noFill/>
          <a:extLst/>
        </p:spPr>
      </p:pic>
      <p:sp>
        <p:nvSpPr>
          <p:cNvPr id="41" name="Rectangle 27">
            <a:extLst>
              <a:ext uri="{FF2B5EF4-FFF2-40B4-BE49-F238E27FC236}">
                <a16:creationId xmlns:a16="http://schemas.microsoft.com/office/drawing/2014/main" xmlns="" id="{AF3330E0-59A9-458F-8FC7-C8696722EEDA}"/>
              </a:ext>
            </a:extLst>
          </p:cNvPr>
          <p:cNvSpPr>
            <a:spLocks noChangeArrowheads="1"/>
          </p:cNvSpPr>
          <p:nvPr/>
        </p:nvSpPr>
        <p:spPr bwMode="auto">
          <a:xfrm rot="241480">
            <a:off x="3597975" y="2943534"/>
            <a:ext cx="15758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9.1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 are responsible for damage of any goods until they are delivered to 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4">
            <a:extLst>
              <a:ext uri="{FF2B5EF4-FFF2-40B4-BE49-F238E27FC236}">
                <a16:creationId xmlns:a16="http://schemas.microsoft.com/office/drawing/2014/main" xmlns="" id="{B46299F9-5FED-468B-BAD8-0B11659FB0F2}"/>
              </a:ext>
            </a:extLst>
          </p:cNvPr>
          <p:cNvSpPr>
            <a:spLocks noChangeArrowheads="1"/>
          </p:cNvSpPr>
          <p:nvPr/>
        </p:nvSpPr>
        <p:spPr bwMode="auto">
          <a:xfrm rot="20746491">
            <a:off x="137921" y="4389465"/>
            <a:ext cx="23145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1">
                    <a:lumMod val="50000"/>
                  </a:schemeClr>
                </a:solidFill>
                <a:effectLst/>
                <a:latin typeface="Calibri" panose="020F0502020204030204" pitchFamily="34" charset="0"/>
                <a:ea typeface="DengXian" panose="02010600030101010101" pitchFamily="2" charset="-122"/>
                <a:cs typeface="Calibri" panose="020F0502020204030204" pitchFamily="34" charset="0"/>
              </a:rPr>
              <a:t>12.2</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 If goods/services are not in line with the contract, then we can require you to repair or replace them.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25">
            <a:extLst>
              <a:ext uri="{FF2B5EF4-FFF2-40B4-BE49-F238E27FC236}">
                <a16:creationId xmlns:a16="http://schemas.microsoft.com/office/drawing/2014/main" xmlns="" id="{16230241-5D59-4D3F-BD3C-1B5C38FB84C9}"/>
              </a:ext>
            </a:extLst>
          </p:cNvPr>
          <p:cNvSpPr>
            <a:spLocks noChangeArrowheads="1"/>
          </p:cNvSpPr>
          <p:nvPr/>
        </p:nvSpPr>
        <p:spPr bwMode="auto">
          <a:xfrm rot="1295124">
            <a:off x="8354321" y="5709447"/>
            <a:ext cx="2214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C00000"/>
                </a:solidFill>
                <a:effectLst/>
                <a:latin typeface="Calibri" panose="020F0502020204030204" pitchFamily="34" charset="0"/>
                <a:ea typeface="DengXian" panose="02010600030101010101" pitchFamily="2" charset="-122"/>
                <a:cs typeface="Calibri" panose="020F0502020204030204" pitchFamily="34" charset="0"/>
              </a:rPr>
              <a:t>21.1</a:t>
            </a:r>
            <a:r>
              <a:rPr kumimoji="0" lang="en-US" altLang="en-US" sz="1100" b="0" i="0" u="none" strike="noStrike" cap="none" normalizeH="0" dirty="0">
                <a:ln>
                  <a:noFill/>
                </a:ln>
                <a:solidFill>
                  <a:srgbClr val="C00000"/>
                </a:solidFill>
                <a:effectLst/>
                <a:latin typeface="Calibri" panose="020F0502020204030204" pitchFamily="34" charset="0"/>
                <a:ea typeface="DengXian" panose="02010600030101010101" pitchFamily="2" charset="-122"/>
                <a:cs typeface="Calibri" panose="020F0502020204030204" pitchFamily="34" charset="0"/>
              </a:rPr>
              <a:t>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Any waivers of rights under this contract must be in writing and only apply to the other party and under the circumstances given.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4" name="Picture 43">
            <a:extLst>
              <a:ext uri="{FF2B5EF4-FFF2-40B4-BE49-F238E27FC236}">
                <a16:creationId xmlns:a16="http://schemas.microsoft.com/office/drawing/2014/main" xmlns="" id="{953647A4-588E-446E-9228-518AD39E3455}"/>
              </a:ext>
            </a:extLst>
          </p:cNvPr>
          <p:cNvPicPr/>
          <p:nvPr/>
        </p:nvPicPr>
        <p:blipFill>
          <a:blip r:embed="rId1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7125" y="5277507"/>
            <a:ext cx="511175" cy="490220"/>
          </a:xfrm>
          <a:prstGeom prst="rect">
            <a:avLst/>
          </a:prstGeom>
          <a:noFill/>
          <a:extLst/>
        </p:spPr>
      </p:pic>
      <p:sp>
        <p:nvSpPr>
          <p:cNvPr id="45" name="Rectangle 106">
            <a:extLst>
              <a:ext uri="{FF2B5EF4-FFF2-40B4-BE49-F238E27FC236}">
                <a16:creationId xmlns:a16="http://schemas.microsoft.com/office/drawing/2014/main" xmlns="" id="{3CCE3483-50A7-40AA-880E-6E1AAFDC1B34}"/>
              </a:ext>
            </a:extLst>
          </p:cNvPr>
          <p:cNvSpPr>
            <a:spLocks noChangeArrowheads="1"/>
          </p:cNvSpPr>
          <p:nvPr/>
        </p:nvSpPr>
        <p:spPr bwMode="auto">
          <a:xfrm rot="685352">
            <a:off x="3066625" y="4497640"/>
            <a:ext cx="2420097"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altLang="en-US" sz="1100" b="0" i="0" u="none" strike="noStrike" cap="none" normalizeH="0" baseline="0" dirty="0">
                <a:ln>
                  <a:noFill/>
                </a:ln>
                <a:solidFill>
                  <a:schemeClr val="accent1">
                    <a:lumMod val="50000"/>
                  </a:schemeClr>
                </a:solidFill>
                <a:effectLst/>
                <a:latin typeface="Calibri" panose="020F0502020204030204" pitchFamily="34" charset="0"/>
                <a:ea typeface="DengXian" panose="02010600030101010101" pitchFamily="2" charset="-122"/>
                <a:cs typeface="Calibri" panose="020F0502020204030204" pitchFamily="34" charset="0"/>
              </a:rPr>
              <a:t>15.1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We can terminate the contract immediately if:</a:t>
            </a:r>
            <a:endParaRPr kumimoji="0" lang="en-US" altLang="en-US" sz="12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 breach the contract and do not remedy it within 14 days</a:t>
            </a:r>
            <a:endParaRPr kumimoji="0" lang="en-US" altLang="en-US" sz="12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Your </a:t>
            </a:r>
            <a:r>
              <a:rPr kumimoji="0" lang="en-US" altLang="en-US" sz="1100" b="0" i="0" u="none" strike="noStrike" cap="none" normalizeH="0" baseline="0" dirty="0" err="1">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organisation</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 is wound up</a:t>
            </a:r>
            <a:endParaRPr kumimoji="0" lang="en-US" altLang="en-US" sz="1200"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 attempt to assign your rights or obligations under this contract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6" name="Picture 45">
            <a:extLst>
              <a:ext uri="{FF2B5EF4-FFF2-40B4-BE49-F238E27FC236}">
                <a16:creationId xmlns:a16="http://schemas.microsoft.com/office/drawing/2014/main" xmlns="" id="{ED6949B3-506C-4199-B6A7-C5EDE5EFA654}"/>
              </a:ext>
            </a:extLst>
          </p:cNvPr>
          <p:cNvPicPr/>
          <p:nvPr/>
        </p:nvPicPr>
        <p:blipFill>
          <a:blip r:embed="rId1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81249" y="1948964"/>
            <a:ext cx="537845" cy="510540"/>
          </a:xfrm>
          <a:prstGeom prst="rect">
            <a:avLst/>
          </a:prstGeom>
          <a:noFill/>
          <a:extLst/>
        </p:spPr>
      </p:pic>
      <p:sp>
        <p:nvSpPr>
          <p:cNvPr id="47" name="Rectangle 24">
            <a:extLst>
              <a:ext uri="{FF2B5EF4-FFF2-40B4-BE49-F238E27FC236}">
                <a16:creationId xmlns:a16="http://schemas.microsoft.com/office/drawing/2014/main" xmlns="" id="{0589FA22-BB63-49FB-9EC7-B0C415CD03C1}"/>
              </a:ext>
            </a:extLst>
          </p:cNvPr>
          <p:cNvSpPr>
            <a:spLocks noChangeArrowheads="1"/>
          </p:cNvSpPr>
          <p:nvPr/>
        </p:nvSpPr>
        <p:spPr bwMode="auto">
          <a:xfrm rot="20823558">
            <a:off x="538699" y="2044836"/>
            <a:ext cx="254645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17.1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 must not be placed in a position where there is a conflict between your duties under this contract and your financial or personal interests.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21">
            <a:extLst>
              <a:ext uri="{FF2B5EF4-FFF2-40B4-BE49-F238E27FC236}">
                <a16:creationId xmlns:a16="http://schemas.microsoft.com/office/drawing/2014/main" xmlns="" id="{BE0FA4B3-5B6F-4ADB-A95D-1C53C04B2804}"/>
              </a:ext>
            </a:extLst>
          </p:cNvPr>
          <p:cNvSpPr>
            <a:spLocks noChangeArrowheads="1"/>
          </p:cNvSpPr>
          <p:nvPr/>
        </p:nvSpPr>
        <p:spPr bwMode="auto">
          <a:xfrm rot="1894340">
            <a:off x="7574810" y="4419370"/>
            <a:ext cx="20399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C00000"/>
                </a:solidFill>
                <a:effectLst/>
                <a:latin typeface="Calibri" panose="020F0502020204030204" pitchFamily="34" charset="0"/>
                <a:ea typeface="DengXian" panose="02010600030101010101" pitchFamily="2" charset="-122"/>
                <a:cs typeface="Calibri" panose="020F0502020204030204" pitchFamily="34" charset="0"/>
              </a:rPr>
              <a:t>14.1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Neither party is liable for breach of this contract due to activities beyond their reasonable control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Rectangle 15">
            <a:extLst>
              <a:ext uri="{FF2B5EF4-FFF2-40B4-BE49-F238E27FC236}">
                <a16:creationId xmlns:a16="http://schemas.microsoft.com/office/drawing/2014/main" xmlns="" id="{ABA798E8-E497-4B67-A2D5-C92A346BE531}"/>
              </a:ext>
            </a:extLst>
          </p:cNvPr>
          <p:cNvSpPr>
            <a:spLocks noChangeArrowheads="1"/>
          </p:cNvSpPr>
          <p:nvPr/>
        </p:nvSpPr>
        <p:spPr bwMode="auto">
          <a:xfrm rot="1965209">
            <a:off x="5187299" y="3156040"/>
            <a:ext cx="21224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18.2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 must protect against </a:t>
            </a:r>
            <a:r>
              <a:rPr kumimoji="0" lang="en-US" altLang="en-US" sz="1100" b="0" i="0" u="none" strike="noStrike" cap="none" normalizeH="0" baseline="0" dirty="0" err="1">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unauthorised</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 or unlawful processing, and against accidental loss or destruction, of our data.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4" name="Picture 53">
            <a:extLst>
              <a:ext uri="{FF2B5EF4-FFF2-40B4-BE49-F238E27FC236}">
                <a16:creationId xmlns:a16="http://schemas.microsoft.com/office/drawing/2014/main" xmlns="" id="{5EAA9C43-BDAE-416D-9943-0C759C4E4A8C}"/>
              </a:ext>
            </a:extLst>
          </p:cNvPr>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39668" y="2395045"/>
            <a:ext cx="528320" cy="509270"/>
          </a:xfrm>
          <a:prstGeom prst="rect">
            <a:avLst/>
          </a:prstGeom>
          <a:noFill/>
          <a:ln>
            <a:noFill/>
          </a:ln>
        </p:spPr>
      </p:pic>
      <p:sp>
        <p:nvSpPr>
          <p:cNvPr id="55" name="Rectangle 31">
            <a:extLst>
              <a:ext uri="{FF2B5EF4-FFF2-40B4-BE49-F238E27FC236}">
                <a16:creationId xmlns:a16="http://schemas.microsoft.com/office/drawing/2014/main" xmlns="" id="{BB17A26E-743C-46EE-95E3-EBAB888152C7}"/>
              </a:ext>
            </a:extLst>
          </p:cNvPr>
          <p:cNvSpPr>
            <a:spLocks noChangeArrowheads="1"/>
          </p:cNvSpPr>
          <p:nvPr/>
        </p:nvSpPr>
        <p:spPr bwMode="auto">
          <a:xfrm rot="1621646">
            <a:off x="6293416" y="2713598"/>
            <a:ext cx="18224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accent3">
                    <a:lumMod val="75000"/>
                  </a:schemeClr>
                </a:solidFill>
                <a:effectLst/>
                <a:latin typeface="Calibri" panose="020F0502020204030204" pitchFamily="34" charset="0"/>
                <a:ea typeface="DengXian" panose="02010600030101010101" pitchFamily="2" charset="-122"/>
                <a:cs typeface="Calibri" panose="020F0502020204030204" pitchFamily="34" charset="0"/>
              </a:rPr>
              <a:t>13.1 </a:t>
            </a:r>
            <a:r>
              <a:rPr kumimoji="0" lang="en-US" altLang="en-US" sz="1100" b="0" i="0" u="none" strike="noStrike" cap="none" normalizeH="0" baseline="0" dirty="0">
                <a:ln>
                  <a:noFill/>
                </a:ln>
                <a:solidFill>
                  <a:srgbClr val="000000"/>
                </a:solidFill>
                <a:effectLst/>
                <a:latin typeface="Calibri" panose="020F0502020204030204" pitchFamily="34" charset="0"/>
                <a:ea typeface="DengXian" panose="02010600030101010101" pitchFamily="2" charset="-122"/>
                <a:cs typeface="Calibri" panose="020F0502020204030204" pitchFamily="34" charset="0"/>
              </a:rPr>
              <a:t>You must always hold insurance against your liability under this contract.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Text Box 7">
            <a:extLst>
              <a:ext uri="{FF2B5EF4-FFF2-40B4-BE49-F238E27FC236}">
                <a16:creationId xmlns:a16="http://schemas.microsoft.com/office/drawing/2014/main" xmlns="" id="{1CEAE7D9-2D82-40D7-B5A3-C74C0875334B}"/>
              </a:ext>
            </a:extLst>
          </p:cNvPr>
          <p:cNvSpPr txBox="1">
            <a:spLocks noChangeArrowheads="1"/>
          </p:cNvSpPr>
          <p:nvPr/>
        </p:nvSpPr>
        <p:spPr bwMode="auto">
          <a:xfrm>
            <a:off x="3033215" y="3311657"/>
            <a:ext cx="531812"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T</a:t>
            </a:r>
            <a:endParaRPr kumimoji="0" lang="en-US" altLang="en-US" sz="3600" b="0" i="0" u="none" strike="noStrike" cap="none" normalizeH="0" baseline="0" dirty="0">
              <a:ln>
                <a:noFill/>
              </a:ln>
              <a:solidFill>
                <a:schemeClr val="accent1">
                  <a:lumMod val="50000"/>
                </a:schemeClr>
              </a:solidFill>
              <a:effectLst/>
              <a:latin typeface="+mj-lt"/>
              <a:cs typeface="Times New Roman" panose="02020603050405020304" pitchFamily="18" charset="0"/>
            </a:endParaRPr>
          </a:p>
        </p:txBody>
      </p:sp>
      <p:sp>
        <p:nvSpPr>
          <p:cNvPr id="64" name="Text Box 89">
            <a:extLst>
              <a:ext uri="{FF2B5EF4-FFF2-40B4-BE49-F238E27FC236}">
                <a16:creationId xmlns:a16="http://schemas.microsoft.com/office/drawing/2014/main" xmlns="" id="{892C29CB-C54C-4E7C-AE8B-0493A56878AC}"/>
              </a:ext>
            </a:extLst>
          </p:cNvPr>
          <p:cNvSpPr txBox="1">
            <a:spLocks noChangeArrowheads="1"/>
          </p:cNvSpPr>
          <p:nvPr/>
        </p:nvSpPr>
        <p:spPr bwMode="auto">
          <a:xfrm>
            <a:off x="8157685" y="3636478"/>
            <a:ext cx="595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E</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65" name="Text Box 89">
            <a:extLst>
              <a:ext uri="{FF2B5EF4-FFF2-40B4-BE49-F238E27FC236}">
                <a16:creationId xmlns:a16="http://schemas.microsoft.com/office/drawing/2014/main" xmlns="" id="{EB95C120-2F28-429C-8510-AE488BF306D2}"/>
              </a:ext>
            </a:extLst>
          </p:cNvPr>
          <p:cNvSpPr txBox="1">
            <a:spLocks noChangeArrowheads="1"/>
          </p:cNvSpPr>
          <p:nvPr/>
        </p:nvSpPr>
        <p:spPr bwMode="auto">
          <a:xfrm>
            <a:off x="8536247" y="3843982"/>
            <a:ext cx="595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accent1">
                    <a:lumMod val="50000"/>
                  </a:schemeClr>
                </a:solidFill>
                <a:effectLst/>
                <a:latin typeface="+mj-lt"/>
                <a:ea typeface="DengXian" panose="02010600030101010101" pitchFamily="2" charset="-122"/>
                <a:cs typeface="Times New Roman" panose="02020603050405020304" pitchFamily="18" charset="0"/>
              </a:rPr>
              <a:t>E</a:t>
            </a:r>
            <a:endParaRPr kumimoji="0" lang="en-US" altLang="en-US" sz="3600" b="0" i="0" u="none" strike="noStrike" cap="none" normalizeH="0" baseline="0" dirty="0">
              <a:ln>
                <a:noFill/>
              </a:ln>
              <a:solidFill>
                <a:schemeClr val="accent1">
                  <a:lumMod val="50000"/>
                </a:schemeClr>
              </a:solidFill>
              <a:effectLst/>
              <a:latin typeface="+mj-lt"/>
            </a:endParaRPr>
          </a:p>
        </p:txBody>
      </p:sp>
      <p:sp>
        <p:nvSpPr>
          <p:cNvPr id="29" name="Rectangle 44">
            <a:extLst>
              <a:ext uri="{FF2B5EF4-FFF2-40B4-BE49-F238E27FC236}">
                <a16:creationId xmlns:a16="http://schemas.microsoft.com/office/drawing/2014/main" xmlns="" id="{350C9E3E-FC1C-48C8-B245-29A8E2C361E9}"/>
              </a:ext>
            </a:extLst>
          </p:cNvPr>
          <p:cNvSpPr>
            <a:spLocks noGrp="1" noChangeArrowheads="1"/>
          </p:cNvSpPr>
          <p:nvPr/>
        </p:nvSpPr>
        <p:spPr bwMode="auto">
          <a:xfrm rot="-547330">
            <a:off x="1492743" y="5260493"/>
            <a:ext cx="161824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03864"/>
                </a:solidFill>
                <a:effectLst/>
                <a:latin typeface="Calibri" panose="020F0502020204030204" pitchFamily="34" charset="0"/>
                <a:ea typeface="DengXian Light" panose="02010600030101010101" pitchFamily="2" charset="-122"/>
                <a:cs typeface="Calibri" panose="020F0502020204030204" pitchFamily="34" charset="0"/>
              </a:rPr>
              <a:t>Our Rights and Obligations</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6" name="Rectangle 29">
            <a:extLst>
              <a:ext uri="{FF2B5EF4-FFF2-40B4-BE49-F238E27FC236}">
                <a16:creationId xmlns:a16="http://schemas.microsoft.com/office/drawing/2014/main" xmlns="" id="{1675F0F0-46D1-4B6D-BE67-342CFB347A1E}"/>
              </a:ext>
            </a:extLst>
          </p:cNvPr>
          <p:cNvSpPr>
            <a:spLocks noGrp="1" noChangeArrowheads="1"/>
          </p:cNvSpPr>
          <p:nvPr/>
        </p:nvSpPr>
        <p:spPr bwMode="auto">
          <a:xfrm rot="1629226">
            <a:off x="6274984" y="4987784"/>
            <a:ext cx="177236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accent6">
                    <a:lumMod val="75000"/>
                  </a:schemeClr>
                </a:solidFill>
                <a:effectLst/>
                <a:latin typeface="Calibri" panose="020F0502020204030204" pitchFamily="34" charset="0"/>
                <a:ea typeface="DengXian Light" panose="02010600030101010101" pitchFamily="2" charset="-122"/>
                <a:cs typeface="Calibri" panose="020F0502020204030204" pitchFamily="34" charset="0"/>
              </a:rPr>
              <a:t>Mutual Rights and Obligations</a:t>
            </a:r>
            <a:endParaRPr kumimoji="0" lang="en-US" altLang="en-US" sz="1800" b="0"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406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250" tmFilter="0, 0; .2, .5; .8, .5; 1, 0"/>
                                        <p:tgtEl>
                                          <p:spTgt spid="21"/>
                                        </p:tgtEl>
                                      </p:cBhvr>
                                    </p:animEffect>
                                    <p:animScale>
                                      <p:cBhvr>
                                        <p:cTn id="7" dur="625" autoRev="1" fill="hold"/>
                                        <p:tgtEl>
                                          <p:spTgt spid="21"/>
                                        </p:tgtEl>
                                      </p:cBhvr>
                                      <p:by x="105000" y="105000"/>
                                    </p:animScale>
                                  </p:childTnLst>
                                </p:cTn>
                              </p:par>
                              <p:par>
                                <p:cTn id="8" presetID="26" presetClass="emph" presetSubtype="0" fill="hold" grpId="0" nodeType="withEffect">
                                  <p:stCondLst>
                                    <p:cond delay="0"/>
                                  </p:stCondLst>
                                  <p:childTnLst>
                                    <p:animEffect transition="out" filter="fade">
                                      <p:cBhvr>
                                        <p:cTn id="9" dur="1250" tmFilter="0, 0; .2, .5; .8, .5; 1, 0"/>
                                        <p:tgtEl>
                                          <p:spTgt spid="8"/>
                                        </p:tgtEl>
                                      </p:cBhvr>
                                    </p:animEffect>
                                    <p:animScale>
                                      <p:cBhvr>
                                        <p:cTn id="10" dur="625" autoRev="1" fill="hold"/>
                                        <p:tgtEl>
                                          <p:spTgt spid="8"/>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1250" tmFilter="0, 0; .2, .5; .8, .5; 1, 0"/>
                                        <p:tgtEl>
                                          <p:spTgt spid="29"/>
                                        </p:tgtEl>
                                      </p:cBhvr>
                                    </p:animEffect>
                                    <p:animScale>
                                      <p:cBhvr>
                                        <p:cTn id="15" dur="625" autoRev="1" fill="hold"/>
                                        <p:tgtEl>
                                          <p:spTgt spid="29"/>
                                        </p:tgtEl>
                                      </p:cBhvr>
                                      <p:by x="105000" y="105000"/>
                                    </p:animScale>
                                  </p:childTnLst>
                                </p:cTn>
                              </p:par>
                              <p:par>
                                <p:cTn id="16" presetID="26" presetClass="emph" presetSubtype="0" fill="hold" grpId="0" nodeType="withEffect">
                                  <p:stCondLst>
                                    <p:cond delay="0"/>
                                  </p:stCondLst>
                                  <p:childTnLst>
                                    <p:animEffect transition="out" filter="fade">
                                      <p:cBhvr>
                                        <p:cTn id="17" dur="1250" tmFilter="0, 0; .2, .5; .8, .5; 1, 0"/>
                                        <p:tgtEl>
                                          <p:spTgt spid="6"/>
                                        </p:tgtEl>
                                      </p:cBhvr>
                                    </p:animEffect>
                                    <p:animScale>
                                      <p:cBhvr>
                                        <p:cTn id="18" dur="625" autoRev="1" fill="hold"/>
                                        <p:tgtEl>
                                          <p:spTgt spid="6"/>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1250" tmFilter="0, 0; .2, .5; .8, .5; 1, 0"/>
                                        <p:tgtEl>
                                          <p:spTgt spid="36"/>
                                        </p:tgtEl>
                                      </p:cBhvr>
                                    </p:animEffect>
                                    <p:animScale>
                                      <p:cBhvr>
                                        <p:cTn id="23" dur="625" autoRev="1" fill="hold"/>
                                        <p:tgtEl>
                                          <p:spTgt spid="36"/>
                                        </p:tgtEl>
                                      </p:cBhvr>
                                      <p:by x="105000" y="105000"/>
                                    </p:animScale>
                                  </p:childTnLst>
                                </p:cTn>
                              </p:par>
                              <p:par>
                                <p:cTn id="24" presetID="26" presetClass="emph" presetSubtype="0" fill="hold" grpId="0" nodeType="withEffect">
                                  <p:stCondLst>
                                    <p:cond delay="0"/>
                                  </p:stCondLst>
                                  <p:childTnLst>
                                    <p:animEffect transition="out" filter="fade">
                                      <p:cBhvr>
                                        <p:cTn id="25" dur="1250" tmFilter="0, 0; .2, .5; .8, .5; 1, 0"/>
                                        <p:tgtEl>
                                          <p:spTgt spid="7"/>
                                        </p:tgtEl>
                                      </p:cBhvr>
                                    </p:animEffect>
                                    <p:animScale>
                                      <p:cBhvr>
                                        <p:cTn id="26" dur="62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6" grpId="0" animBg="1"/>
      <p:bldP spid="7" grpId="0" animBg="1"/>
      <p:bldP spid="29" grpId="0"/>
      <p:bldP spid="36" grpId="0"/>
    </p:bldLst>
  </p:timing>
</p:sld>
</file>

<file path=ppt/theme/theme1.xml><?xml version="1.0" encoding="utf-8"?>
<a:theme xmlns:a="http://schemas.openxmlformats.org/drawingml/2006/main" name="Pitch">
  <a:themeElements>
    <a:clrScheme name="Custom 496">
      <a:dk1>
        <a:sysClr val="windowText" lastClr="000000"/>
      </a:dk1>
      <a:lt1>
        <a:sysClr val="window" lastClr="FFFFFF"/>
      </a:lt1>
      <a:dk2>
        <a:srgbClr val="4E575C"/>
      </a:dk2>
      <a:lt2>
        <a:srgbClr val="DFDAD5"/>
      </a:lt2>
      <a:accent1>
        <a:srgbClr val="44A5D8"/>
      </a:accent1>
      <a:accent2>
        <a:srgbClr val="FFD047"/>
      </a:accent2>
      <a:accent3>
        <a:srgbClr val="EF7B05"/>
      </a:accent3>
      <a:accent4>
        <a:srgbClr val="934D98"/>
      </a:accent4>
      <a:accent5>
        <a:srgbClr val="65B32E"/>
      </a:accent5>
      <a:accent6>
        <a:srgbClr val="E40138"/>
      </a:accent6>
      <a:hlink>
        <a:srgbClr val="0563C1"/>
      </a:hlink>
      <a:folHlink>
        <a:srgbClr val="954F72"/>
      </a:folHlink>
    </a:clrScheme>
    <a:fontScheme name="Custom 109">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900" dirty="0" err="1" smtClean="0"/>
        </a:defPPr>
      </a:lstStyle>
    </a:txDef>
  </a:objectDefaults>
  <a:extraClrSchemeLst/>
  <a:extLst>
    <a:ext uri="{05A4C25C-085E-4340-85A3-A5531E510DB2}">
      <thm15:themeFamily xmlns:thm15="http://schemas.microsoft.com/office/thememl/2012/main" xmlns="" name="Blank.potm" id="{02E789E9-EF83-4F67-88F3-7A2F1010CD3A}" vid="{6F226969-1B62-4929-8655-5F2B7B519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5F0D11A7C1640B82B5E09BEC2D5FF" ma:contentTypeVersion="20" ma:contentTypeDescription="Create a new document." ma:contentTypeScope="" ma:versionID="f89827739f31bc2bc02bb8257c4004ed">
  <xsd:schema xmlns:xsd="http://www.w3.org/2001/XMLSchema" xmlns:xs="http://www.w3.org/2001/XMLSchema" xmlns:p="http://schemas.microsoft.com/office/2006/metadata/properties" xmlns:ns2="6f95b99c-d97c-4327-92e2-c13533bbf63c" xmlns:ns3="e3e2d75a-6c44-4023-8067-284813307c38" targetNamespace="http://schemas.microsoft.com/office/2006/metadata/properties" ma:root="true" ma:fieldsID="0be176ec56ace788b1d888056fa5635f" ns2:_="" ns3:_="">
    <xsd:import namespace="6f95b99c-d97c-4327-92e2-c13533bbf63c"/>
    <xsd:import namespace="e3e2d75a-6c44-4023-8067-284813307c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element ref="ns2:Datetim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95b99c-d97c-4327-92e2-c13533bbf6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5572b56-7692-4839-90a1-760b44be0b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time" ma:index="26" nillable="true" ma:displayName="Date &amp; time" ma:format="DateTime" ma:internalName="Datetime">
      <xsd:simpleType>
        <xsd:restriction base="dms:DateTim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3e2d75a-6c44-4023-8067-284813307c3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c50f44-726b-4556-b0ec-ebc2e9d1792f}" ma:internalName="TaxCatchAll" ma:showField="CatchAllData" ma:web="e3e2d75a-6c44-4023-8067-284813307c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time xmlns="6f95b99c-d97c-4327-92e2-c13533bbf63c" xsi:nil="true"/>
    <lcf76f155ced4ddcb4097134ff3c332f xmlns="6f95b99c-d97c-4327-92e2-c13533bbf63c">
      <Terms xmlns="http://schemas.microsoft.com/office/infopath/2007/PartnerControls"/>
    </lcf76f155ced4ddcb4097134ff3c332f>
    <TaxCatchAll xmlns="e3e2d75a-6c44-4023-8067-284813307c38" xsi:nil="true"/>
  </documentManagement>
</p:properties>
</file>

<file path=customXml/itemProps1.xml><?xml version="1.0" encoding="utf-8"?>
<ds:datastoreItem xmlns:ds="http://schemas.openxmlformats.org/officeDocument/2006/customXml" ds:itemID="{5B83DB1C-E768-4C5F-B9F7-D5D0B8C17F96}"/>
</file>

<file path=customXml/itemProps2.xml><?xml version="1.0" encoding="utf-8"?>
<ds:datastoreItem xmlns:ds="http://schemas.openxmlformats.org/officeDocument/2006/customXml" ds:itemID="{D8D413ED-4FD7-4C49-8041-0647AE9A6EC8}"/>
</file>

<file path=customXml/itemProps3.xml><?xml version="1.0" encoding="utf-8"?>
<ds:datastoreItem xmlns:ds="http://schemas.openxmlformats.org/officeDocument/2006/customXml" ds:itemID="{63A6F8FC-AF40-420D-AF5F-8FBA07B8D4ED}"/>
</file>

<file path=docProps/app.xml><?xml version="1.0" encoding="utf-8"?>
<Properties xmlns="http://schemas.openxmlformats.org/officeDocument/2006/extended-properties" xmlns:vt="http://schemas.openxmlformats.org/officeDocument/2006/docPropsVTypes">
  <Template>Blank</Template>
  <TotalTime>5667</TotalTime>
  <Words>804</Words>
  <Application>Microsoft Office PowerPoint</Application>
  <PresentationFormat>Custom</PresentationFormat>
  <Paragraphs>114</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Pitch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title runs here</dc:title>
  <dc:creator>Davidson, Laura (Tesco Underwriting)</dc:creator>
  <cp:lastModifiedBy>Sheena Donaldson</cp:lastModifiedBy>
  <cp:revision>212</cp:revision>
  <dcterms:created xsi:type="dcterms:W3CDTF">2018-10-18T09:32:12Z</dcterms:created>
  <dcterms:modified xsi:type="dcterms:W3CDTF">2019-03-04T15:55:25Z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0x0101004815F0D11A7C1640B82B5E09BEC2D5FF</vt:lpwstr>
  </property>
</Properties>
</file>