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accent2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1" autoAdjust="0"/>
    <p:restoredTop sz="94614" autoAdjust="0"/>
  </p:normalViewPr>
  <p:slideViewPr>
    <p:cSldViewPr snapToGrid="0">
      <p:cViewPr>
        <p:scale>
          <a:sx n="100" d="100"/>
          <a:sy n="100" d="100"/>
        </p:scale>
        <p:origin x="-372" y="-192"/>
      </p:cViewPr>
      <p:guideLst>
        <p:guide orient="horz" pos="4191"/>
        <p:guide orient="horz" pos="2157"/>
        <p:guide orient="horz" pos="309"/>
        <p:guide orient="horz" pos="783"/>
        <p:guide orient="horz" pos="3747"/>
        <p:guide orient="horz" pos="687"/>
        <p:guide orient="horz" pos="1185"/>
        <p:guide orient="horz" pos="993"/>
        <p:guide orient="horz"/>
        <p:guide orient="horz" pos="1365"/>
        <p:guide orient="horz" pos="1521"/>
        <p:guide orient="horz" pos="1287"/>
        <p:guide orient="horz" pos="1479"/>
        <p:guide pos="2879"/>
        <p:guide pos="261"/>
        <p:guide pos="54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2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9051C-5C42-416C-8AF0-4E662459E7D9}" type="datetimeFigureOut">
              <a:rPr lang="en-GB" smtClean="0"/>
              <a:pPr/>
              <a:t>30/09/2014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053FF-9AED-4C0D-BA0A-EC6DDA725D0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77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FFF432F-34D4-4F70-B8A0-0E2E6C007F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083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F432F-34D4-4F70-B8A0-0E2E6C007F3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49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14337" y="490538"/>
            <a:ext cx="8315325" cy="2786062"/>
          </a:xfrm>
        </p:spPr>
        <p:txBody>
          <a:bodyPr anchor="b"/>
          <a:lstStyle>
            <a:lvl1pPr>
              <a:defRPr sz="4500" spc="-20" baseline="0">
                <a:solidFill>
                  <a:schemeClr val="bg2"/>
                </a:solidFill>
              </a:defRPr>
            </a:lvl1pPr>
          </a:lstStyle>
          <a:p>
            <a:r>
              <a:rPr lang="en-GB" dirty="0" smtClean="0"/>
              <a:t>Type the presentation title here</a:t>
            </a:r>
            <a:endParaRPr lang="en-GB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14337" y="3338513"/>
            <a:ext cx="8315325" cy="2609850"/>
          </a:xfrm>
        </p:spPr>
        <p:txBody>
          <a:bodyPr/>
          <a:lstStyle>
            <a:lvl1pPr marL="0" indent="0">
              <a:buFontTx/>
              <a:buNone/>
              <a:defRPr sz="2800"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Type the presentation subtitle here</a:t>
            </a:r>
            <a:endParaRPr lang="en-GB" dirty="0"/>
          </a:p>
        </p:txBody>
      </p:sp>
      <p:sp>
        <p:nvSpPr>
          <p:cNvPr id="8" name="Text Box 11"/>
          <p:cNvSpPr txBox="1">
            <a:spLocks noChangeArrowheads="1"/>
          </p:cNvSpPr>
          <p:nvPr userDrawn="1"/>
        </p:nvSpPr>
        <p:spPr bwMode="gray">
          <a:xfrm>
            <a:off x="3219477" y="6381669"/>
            <a:ext cx="5594350" cy="32385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1500" b="1" dirty="0"/>
              <a:t>Leading global excellence in procurement and supply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, Short sub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9"/>
            <a:ext cx="8315325" cy="1085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7" y="1576388"/>
            <a:ext cx="8315325" cy="4667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7" y="2043113"/>
            <a:ext cx="8315325" cy="35368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, Long Sub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8"/>
            <a:ext cx="8315325" cy="1085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2750" y="1576388"/>
            <a:ext cx="8315325" cy="7715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7" y="2347914"/>
            <a:ext cx="8315325" cy="326509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ong title, Short sub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8"/>
            <a:ext cx="8315325" cy="1085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8" y="1576388"/>
            <a:ext cx="4083050" cy="4667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8" y="2043113"/>
            <a:ext cx="4083050" cy="39052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76388"/>
            <a:ext cx="4084638" cy="4667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043113"/>
            <a:ext cx="4084638" cy="39052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ong Title, Long Sub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8"/>
            <a:ext cx="8315325" cy="10858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8" y="1576387"/>
            <a:ext cx="4083050" cy="7715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8" y="2347914"/>
            <a:ext cx="4083050" cy="3600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76388"/>
            <a:ext cx="4084638" cy="77152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347914"/>
            <a:ext cx="4084638" cy="3600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177337" y="5793935"/>
            <a:ext cx="552326" cy="318434"/>
          </a:xfrm>
          <a:prstGeom prst="rect">
            <a:avLst/>
          </a:prstGeom>
          <a:noFill/>
        </p:spPr>
        <p:txBody>
          <a:bodyPr lIns="0" tIns="0" rIns="36000" bIns="0" anchor="ctr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37453A6-C07C-444C-9583-C48E2EDD21E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73949" y="374398"/>
            <a:ext cx="8334000" cy="594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87677" y="971924"/>
            <a:ext cx="8339138" cy="435535"/>
          </a:xfrm>
          <a:prstGeom prst="rect">
            <a:avLst/>
          </a:prstGeom>
        </p:spPr>
        <p:txBody>
          <a:bodyPr lIns="0" tIns="0" bIns="36000"/>
          <a:lstStyle>
            <a:lvl1pPr marL="0" indent="0" algn="l">
              <a:lnSpc>
                <a:spcPts val="2900"/>
              </a:lnSpc>
              <a:buFontTx/>
              <a:buNone/>
              <a:defRPr sz="2700" b="1"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124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4337" y="1243013"/>
            <a:ext cx="8315325" cy="4705349"/>
          </a:xfr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5" cy="7524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4337" y="1576388"/>
            <a:ext cx="8315325" cy="4371975"/>
          </a:xfr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414337" y="490539"/>
            <a:ext cx="8315325" cy="1085850"/>
          </a:xfrm>
        </p:spPr>
        <p:txBody>
          <a:bodyPr/>
          <a:lstStyle>
            <a:lvl1pPr>
              <a:lnSpc>
                <a:spcPts val="3600"/>
              </a:lnSpc>
              <a:defRPr baseline="0"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hort 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4338" y="1243014"/>
            <a:ext cx="4081462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199" y="1243014"/>
            <a:ext cx="4081463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ong 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5" cy="10858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longer title </a:t>
            </a:r>
            <a:br>
              <a:rPr lang="en-US" dirty="0" smtClean="0"/>
            </a:br>
            <a:r>
              <a:rPr lang="en-US" dirty="0" smtClean="0"/>
              <a:t>text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4338" y="1576389"/>
            <a:ext cx="4081462" cy="43719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199" y="1576389"/>
            <a:ext cx="4081463" cy="43719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itle, Short Sub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5" cy="6000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7" y="1090613"/>
            <a:ext cx="8315325" cy="48577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7" y="1576389"/>
            <a:ext cx="8315325" cy="4371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Title, Long Sub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5" cy="6000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7" y="1090613"/>
            <a:ext cx="8315325" cy="79057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7" y="1881188"/>
            <a:ext cx="8315325" cy="4067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hort title, Short Sub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6" cy="6000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8" y="1090614"/>
            <a:ext cx="4083050" cy="485774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8" y="1576389"/>
            <a:ext cx="4083050" cy="39856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090614"/>
            <a:ext cx="4084638" cy="485774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short subtitle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576388"/>
            <a:ext cx="4084638" cy="39856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hort Title, Long Sub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337" y="490537"/>
            <a:ext cx="8315325" cy="6000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short title text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4338" y="1090613"/>
            <a:ext cx="4083050" cy="79057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4338" y="1881189"/>
            <a:ext cx="4083050" cy="36896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090613"/>
            <a:ext cx="4084638" cy="790575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longer subtitle </a:t>
            </a:r>
            <a:br>
              <a:rPr lang="en-US" dirty="0" smtClean="0"/>
            </a:br>
            <a:r>
              <a:rPr lang="en-US" dirty="0" smtClean="0"/>
              <a:t>text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881189"/>
            <a:ext cx="4084638" cy="36896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4337" y="490537"/>
            <a:ext cx="8315325" cy="75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7" y="1243014"/>
            <a:ext cx="8315325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14338" y="6116400"/>
            <a:ext cx="8315325" cy="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gray">
          <a:xfrm>
            <a:off x="3219477" y="6381669"/>
            <a:ext cx="5594350" cy="32385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1500" b="1" dirty="0"/>
              <a:t>Leading global excellence in procurement and supply</a:t>
            </a:r>
          </a:p>
        </p:txBody>
      </p:sp>
      <p:pic>
        <p:nvPicPr>
          <p:cNvPr id="12" name="Picture 11" descr="CIPS2_RGB_300dpi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63550" y="6285600"/>
            <a:ext cx="1079906" cy="4069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1" r:id="rId4"/>
    <p:sldLayoutId id="2147483663" r:id="rId5"/>
    <p:sldLayoutId id="2147483670" r:id="rId6"/>
    <p:sldLayoutId id="2147483671" r:id="rId7"/>
    <p:sldLayoutId id="2147483665" r:id="rId8"/>
    <p:sldLayoutId id="2147483664" r:id="rId9"/>
    <p:sldLayoutId id="2147483669" r:id="rId10"/>
    <p:sldLayoutId id="2147483668" r:id="rId11"/>
    <p:sldLayoutId id="2147483667" r:id="rId12"/>
    <p:sldLayoutId id="2147483666" r:id="rId13"/>
    <p:sldLayoutId id="2147483672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2pPr>
      <a:lvl3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3pPr>
      <a:lvl4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4pPr>
      <a:lvl5pPr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5pPr>
      <a:lvl6pPr marL="457200"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6pPr>
      <a:lvl7pPr marL="914400"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7pPr>
      <a:lvl8pPr marL="1371600"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8pPr>
      <a:lvl9pPr marL="1828800" algn="l" rtl="0" eaLnBrk="1" fontAlgn="base" hangingPunct="1">
        <a:lnSpc>
          <a:spcPts val="4500"/>
        </a:lnSpc>
        <a:spcBef>
          <a:spcPct val="0"/>
        </a:spcBef>
        <a:spcAft>
          <a:spcPct val="0"/>
        </a:spcAft>
        <a:defRPr sz="4500" b="1">
          <a:solidFill>
            <a:schemeClr val="accent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 bwMode="auto">
          <a:xfrm>
            <a:off x="828674" y="1110109"/>
            <a:ext cx="7419976" cy="43391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Impact Grid</a:t>
            </a:r>
            <a:endParaRPr lang="en-GB" dirty="0"/>
          </a:p>
        </p:txBody>
      </p:sp>
      <p:sp>
        <p:nvSpPr>
          <p:cNvPr id="64" name="TextBox 63"/>
          <p:cNvSpPr txBox="1"/>
          <p:nvPr/>
        </p:nvSpPr>
        <p:spPr>
          <a:xfrm>
            <a:off x="2952750" y="5694323"/>
            <a:ext cx="318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tx1"/>
                </a:solidFill>
              </a:rPr>
              <a:t>Severity of Impact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00026" y="999351"/>
            <a:ext cx="714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HIGH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6791" y="1933575"/>
            <a:ext cx="461665" cy="2686050"/>
          </a:xfrm>
          <a:prstGeom prst="rect">
            <a:avLst/>
          </a:prstGeom>
          <a:noFill/>
        </p:spPr>
        <p:txBody>
          <a:bodyPr vert="vert270" wrap="square" rtlCol="0" anchor="ctr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tx1"/>
                </a:solidFill>
              </a:rPr>
              <a:t>Probability of Occurrence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89037" y="5213999"/>
            <a:ext cx="714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LOW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553989" y="1420365"/>
            <a:ext cx="0" cy="37141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714374" y="5505450"/>
            <a:ext cx="706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LOW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708939" y="5504736"/>
            <a:ext cx="714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</a:rPr>
              <a:t>HIGH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 flipV="1">
            <a:off x="1335036" y="5692387"/>
            <a:ext cx="6336000" cy="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2733675" y="2608480"/>
            <a:ext cx="180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AMBER</a:t>
            </a:r>
          </a:p>
        </p:txBody>
      </p:sp>
      <p:sp>
        <p:nvSpPr>
          <p:cNvPr id="15" name="Freeform 14"/>
          <p:cNvSpPr/>
          <p:nvPr/>
        </p:nvSpPr>
        <p:spPr bwMode="auto">
          <a:xfrm>
            <a:off x="4286250" y="1110109"/>
            <a:ext cx="3962400" cy="2266504"/>
          </a:xfrm>
          <a:custGeom>
            <a:avLst/>
            <a:gdLst>
              <a:gd name="connsiteX0" fmla="*/ 0 w 3962400"/>
              <a:gd name="connsiteY0" fmla="*/ 0 h 2281238"/>
              <a:gd name="connsiteX1" fmla="*/ 300038 w 3962400"/>
              <a:gd name="connsiteY1" fmla="*/ 919163 h 2281238"/>
              <a:gd name="connsiteX2" fmla="*/ 1609725 w 3962400"/>
              <a:gd name="connsiteY2" fmla="*/ 1866900 h 2281238"/>
              <a:gd name="connsiteX3" fmla="*/ 2809875 w 3962400"/>
              <a:gd name="connsiteY3" fmla="*/ 2190750 h 2281238"/>
              <a:gd name="connsiteX4" fmla="*/ 3962400 w 3962400"/>
              <a:gd name="connsiteY4" fmla="*/ 2281238 h 2281238"/>
              <a:gd name="connsiteX0" fmla="*/ 0 w 3962400"/>
              <a:gd name="connsiteY0" fmla="*/ 0 h 2281238"/>
              <a:gd name="connsiteX1" fmla="*/ 300038 w 3962400"/>
              <a:gd name="connsiteY1" fmla="*/ 919163 h 2281238"/>
              <a:gd name="connsiteX2" fmla="*/ 1352550 w 3962400"/>
              <a:gd name="connsiteY2" fmla="*/ 1747837 h 2281238"/>
              <a:gd name="connsiteX3" fmla="*/ 2809875 w 3962400"/>
              <a:gd name="connsiteY3" fmla="*/ 2190750 h 2281238"/>
              <a:gd name="connsiteX4" fmla="*/ 3962400 w 3962400"/>
              <a:gd name="connsiteY4" fmla="*/ 2281238 h 228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2400" h="2281238">
                <a:moveTo>
                  <a:pt x="0" y="0"/>
                </a:moveTo>
                <a:cubicBezTo>
                  <a:pt x="15875" y="304006"/>
                  <a:pt x="74613" y="627857"/>
                  <a:pt x="300038" y="919163"/>
                </a:cubicBezTo>
                <a:cubicBezTo>
                  <a:pt x="525463" y="1210469"/>
                  <a:pt x="934244" y="1535906"/>
                  <a:pt x="1352550" y="1747837"/>
                </a:cubicBezTo>
                <a:cubicBezTo>
                  <a:pt x="1770856" y="1959768"/>
                  <a:pt x="2374900" y="2101850"/>
                  <a:pt x="2809875" y="2190750"/>
                </a:cubicBezTo>
                <a:cubicBezTo>
                  <a:pt x="3244850" y="2279650"/>
                  <a:pt x="3582193" y="2270522"/>
                  <a:pt x="3962400" y="2281238"/>
                </a:cubicBezTo>
              </a:path>
            </a:pathLst>
          </a:custGeom>
          <a:noFill/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838201" y="1110109"/>
            <a:ext cx="7404128" cy="4339112"/>
          </a:xfrm>
          <a:custGeom>
            <a:avLst/>
            <a:gdLst>
              <a:gd name="connsiteX0" fmla="*/ 0 w 3962400"/>
              <a:gd name="connsiteY0" fmla="*/ 0 h 2281238"/>
              <a:gd name="connsiteX1" fmla="*/ 300038 w 3962400"/>
              <a:gd name="connsiteY1" fmla="*/ 919163 h 2281238"/>
              <a:gd name="connsiteX2" fmla="*/ 1609725 w 3962400"/>
              <a:gd name="connsiteY2" fmla="*/ 1866900 h 2281238"/>
              <a:gd name="connsiteX3" fmla="*/ 2809875 w 3962400"/>
              <a:gd name="connsiteY3" fmla="*/ 2190750 h 2281238"/>
              <a:gd name="connsiteX4" fmla="*/ 3962400 w 3962400"/>
              <a:gd name="connsiteY4" fmla="*/ 2281238 h 2281238"/>
              <a:gd name="connsiteX0" fmla="*/ 0 w 3962400"/>
              <a:gd name="connsiteY0" fmla="*/ 0 h 2281238"/>
              <a:gd name="connsiteX1" fmla="*/ 300038 w 3962400"/>
              <a:gd name="connsiteY1" fmla="*/ 919163 h 2281238"/>
              <a:gd name="connsiteX2" fmla="*/ 1352550 w 3962400"/>
              <a:gd name="connsiteY2" fmla="*/ 1747837 h 2281238"/>
              <a:gd name="connsiteX3" fmla="*/ 2809875 w 3962400"/>
              <a:gd name="connsiteY3" fmla="*/ 2190750 h 2281238"/>
              <a:gd name="connsiteX4" fmla="*/ 3962400 w 3962400"/>
              <a:gd name="connsiteY4" fmla="*/ 2281238 h 228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2400" h="2281238">
                <a:moveTo>
                  <a:pt x="0" y="0"/>
                </a:moveTo>
                <a:cubicBezTo>
                  <a:pt x="15875" y="304006"/>
                  <a:pt x="74613" y="627857"/>
                  <a:pt x="300038" y="919163"/>
                </a:cubicBezTo>
                <a:cubicBezTo>
                  <a:pt x="525463" y="1210469"/>
                  <a:pt x="934244" y="1535906"/>
                  <a:pt x="1352550" y="1747837"/>
                </a:cubicBezTo>
                <a:cubicBezTo>
                  <a:pt x="1770856" y="1959768"/>
                  <a:pt x="2374900" y="2101850"/>
                  <a:pt x="2809875" y="2190750"/>
                </a:cubicBezTo>
                <a:cubicBezTo>
                  <a:pt x="3244850" y="2279650"/>
                  <a:pt x="3582193" y="2270522"/>
                  <a:pt x="3962400" y="2281238"/>
                </a:cubicBezTo>
              </a:path>
            </a:pathLst>
          </a:custGeom>
          <a:noFill/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7506" y="3920478"/>
            <a:ext cx="180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GREEN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14887" y="1426668"/>
            <a:ext cx="180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C00000"/>
                </a:solidFill>
              </a:rPr>
              <a:t>RED</a:t>
            </a:r>
            <a:endParaRPr lang="en-GB" b="1" dirty="0">
              <a:solidFill>
                <a:srgbClr val="C000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4533900" y="1110109"/>
            <a:ext cx="6365" cy="433911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838201" y="3276672"/>
            <a:ext cx="7403295" cy="1897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4959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ston Consulting Group Matrix">
  <a:themeElements>
    <a:clrScheme name="CIPS">
      <a:dk1>
        <a:srgbClr val="003366"/>
      </a:dk1>
      <a:lt1>
        <a:srgbClr val="FFFFFF"/>
      </a:lt1>
      <a:dk2>
        <a:srgbClr val="003366"/>
      </a:dk2>
      <a:lt2>
        <a:srgbClr val="FFFFFF"/>
      </a:lt2>
      <a:accent1>
        <a:srgbClr val="00CCFF"/>
      </a:accent1>
      <a:accent2>
        <a:srgbClr val="B2015C"/>
      </a:accent2>
      <a:accent3>
        <a:srgbClr val="009460"/>
      </a:accent3>
      <a:accent4>
        <a:srgbClr val="7030A0"/>
      </a:accent4>
      <a:accent5>
        <a:srgbClr val="E15F00"/>
      </a:accent5>
      <a:accent6>
        <a:srgbClr val="62BD19"/>
      </a:accent6>
      <a:hlink>
        <a:srgbClr val="E80649"/>
      </a:hlink>
      <a:folHlink>
        <a:srgbClr val="E80649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00CCFF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E2FF"/>
        </a:accent5>
        <a:accent6>
          <a:srgbClr val="002D5C"/>
        </a:accent6>
        <a:hlink>
          <a:srgbClr val="B2015C"/>
        </a:hlink>
        <a:folHlink>
          <a:srgbClr val="0094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time xmlns="6f95b99c-d97c-4327-92e2-c13533bbf63c" xsi:nil="true"/>
    <lcf76f155ced4ddcb4097134ff3c332f xmlns="6f95b99c-d97c-4327-92e2-c13533bbf63c">
      <Terms xmlns="http://schemas.microsoft.com/office/infopath/2007/PartnerControls"/>
    </lcf76f155ced4ddcb4097134ff3c332f>
    <TaxCatchAll xmlns="e3e2d75a-6c44-4023-8067-284813307c3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5F0D11A7C1640B82B5E09BEC2D5FF" ma:contentTypeVersion="20" ma:contentTypeDescription="Create a new document." ma:contentTypeScope="" ma:versionID="f89827739f31bc2bc02bb8257c4004ed">
  <xsd:schema xmlns:xsd="http://www.w3.org/2001/XMLSchema" xmlns:xs="http://www.w3.org/2001/XMLSchema" xmlns:p="http://schemas.microsoft.com/office/2006/metadata/properties" xmlns:ns2="6f95b99c-d97c-4327-92e2-c13533bbf63c" xmlns:ns3="e3e2d75a-6c44-4023-8067-284813307c38" targetNamespace="http://schemas.microsoft.com/office/2006/metadata/properties" ma:root="true" ma:fieldsID="0be176ec56ace788b1d888056fa5635f" ns2:_="" ns3:_="">
    <xsd:import namespace="6f95b99c-d97c-4327-92e2-c13533bbf63c"/>
    <xsd:import namespace="e3e2d75a-6c44-4023-8067-284813307c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tim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5b99c-d97c-4327-92e2-c13533bbf6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572b56-7692-4839-90a1-760b44be0b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time" ma:index="26" nillable="true" ma:displayName="Date &amp; time" ma:format="DateTime" ma:internalName="Datetime">
      <xsd:simpleType>
        <xsd:restriction base="dms:DateTim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e2d75a-6c44-4023-8067-284813307c3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c50f44-726b-4556-b0ec-ebc2e9d1792f}" ma:internalName="TaxCatchAll" ma:showField="CatchAllData" ma:web="e3e2d75a-6c44-4023-8067-284813307c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445E06-1242-4A5C-8A94-24FD1AA62943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215B55C-2E73-4D96-85F9-1037154AE3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0CDDF1-246F-4FD7-91DA-2247418DED0D}"/>
</file>

<file path=docProps/app.xml><?xml version="1.0" encoding="utf-8"?>
<Properties xmlns="http://schemas.openxmlformats.org/officeDocument/2006/extended-properties" xmlns:vt="http://schemas.openxmlformats.org/officeDocument/2006/docPropsVTypes">
  <Template>Boston Consulting Group Matrix</Template>
  <TotalTime>487</TotalTime>
  <Words>17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Boston Consulting Group Matrix</vt:lpstr>
      <vt:lpstr>Risk Impact Grid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Boston Consulting Group Matrix</dc:title>
  <dc:creator>Grant Saunders</dc:creator>
  <cp:lastModifiedBy>Ben Meadows</cp:lastModifiedBy>
  <cp:revision>16</cp:revision>
  <dcterms:created xsi:type="dcterms:W3CDTF">2014-06-11T19:58:57Z</dcterms:created>
  <dcterms:modified xsi:type="dcterms:W3CDTF">2014-09-30T09:54:46Z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0x0101004815F0D11A7C1640B82B5E09BEC2D5FF</vt:lpwstr>
  </property>
</Properties>
</file>