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4"/>
  </p:notesMasterIdLst>
  <p:sldIdLst>
    <p:sldId id="2147376647" r:id="rId6"/>
    <p:sldId id="2147376648" r:id="rId7"/>
    <p:sldId id="2147376649" r:id="rId8"/>
    <p:sldId id="2147376650" r:id="rId9"/>
    <p:sldId id="2147376651" r:id="rId10"/>
    <p:sldId id="2147376652" r:id="rId11"/>
    <p:sldId id="2147376653" r:id="rId12"/>
    <p:sldId id="2147376654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1163A-64B3-8045-CE85-8DE9D6F55FD3}" v="89" dt="2026-04-08T14:41:58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C156-381A-4226-B524-7A3C14312ED9}" type="datetimeFigureOut">
              <a:t>5/19/2026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CAFA-B780-471C-B154-BA467AFFB29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2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84778-2CDB-1205-EDCC-86DCA631F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D52DF-BF1F-E645-E950-C0F0AA14A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DBC65-222E-889A-8F3A-AC1C89FE0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A7FC0-8E39-1B17-D30C-27023B2F9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31E0E-62EC-4C8E-BA87-B7696BD360B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8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E327D-8005-3D25-C3B0-E88B9F43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34799-5721-1683-CB45-B537D8898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D443F-6D2D-EF94-298F-5C5EA5BBE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1F257-BC35-6799-2AF8-B0D3651E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2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9BE96-6522-542F-36B5-39902C45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ECD9C-9840-460D-ECD2-0D4820EB2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302D1-FC05-3FF0-5B36-A8675A848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4D6FB-A621-34C1-6B81-0372FC59D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2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E4C1-E1DF-7957-5AEA-C4561A93E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39823-B0EC-47DA-D789-0FDF517FF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77D2F-DEDB-CDC3-1B3F-6D3BB7930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92C0E-EC65-E38C-734E-11A9087AF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8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0A56-9283-1961-FBA1-43C2468D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84F3F-A94D-0603-03E9-274E4E13A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6560C-6283-0CE3-6911-51C49E20B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DF682-88C4-62B1-EB58-D1A5BB2BA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2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41689-0F22-D344-17C3-D732D1717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824FF0-0AD4-7A3D-83D2-62F7DA8B4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AE966-ACD9-C9C2-AF9C-7F971A42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7547-9577-9068-F8AF-EA82D4D1F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2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B1496-F560-F264-A9A3-8A61B1D4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C8926-A24A-D2FF-B54E-D7CB7DBDE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D1D92-FA88-0B14-3D6D-89F8D7BC5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Calibri"/>
                <a:cs typeface="Calibri"/>
              </a:rPr>
              <a:t>And finally, how do you see the role for CIPS in championing the profession?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8702B-72B8-7A6F-C8DE-E5F7FCAA9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3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F8D6F-797C-D394-F9B5-2EC5F6E25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763C63-B21E-A611-F947-1DF2A757EC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F06D6-283B-60CB-3F40-868EFA0A7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292" y="3446098"/>
            <a:ext cx="6601778" cy="1159000"/>
          </a:xfrm>
        </p:spPr>
        <p:txBody>
          <a:bodyPr lIns="0" tIns="0" rIns="0" bIns="0" anchor="t"/>
          <a:lstStyle>
            <a:lvl1pPr algn="l">
              <a:defRPr lang="en-US" sz="3600" kern="120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vant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6848D-946B-856B-B5F4-C479F8F3C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292" y="5330518"/>
            <a:ext cx="8414742" cy="764437"/>
          </a:xfrm>
        </p:spPr>
        <p:txBody>
          <a:bodyPr lIns="0" tIns="0" rIns="0" bIns="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7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D070A8-00AA-E59D-7C14-8A32F61FA0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95775-CB1E-6BA6-6B50-EF7404610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78" y="269427"/>
            <a:ext cx="2429875" cy="1248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C3F944-D154-24D1-E3E3-32CAB5E39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3332" y="205506"/>
            <a:ext cx="5005633" cy="65248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3BF51DC-F7DF-F79D-9405-DDF578E3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862" y="1340528"/>
            <a:ext cx="4465104" cy="1988598"/>
          </a:xfrm>
        </p:spPr>
        <p:txBody>
          <a:bodyPr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6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BFE8A3-3268-2E6A-33E3-BDB04147E0D2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64D56-C0EA-76DB-778D-08EF04366963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00" y="2771480"/>
            <a:ext cx="10895688" cy="3229270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  <a:lvl4pPr>
              <a:spcAft>
                <a:spcPts val="1300"/>
              </a:spcAft>
              <a:defRPr/>
            </a:lvl4pPr>
            <a:lvl5pPr>
              <a:spcAft>
                <a:spcPts val="13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5F94-6460-4E2C-A75C-2576F64A19B4}" type="datetime1">
              <a:rPr lang="en-GB" noProof="0" smtClean="0"/>
              <a:t>19/05/2026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47608-902A-4617-A143-13EE1045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4366E-CC1C-5056-4492-F0F43B9F1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F8D6F-797C-D394-F9B5-2EC5F6E25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BE7455-E470-B0D7-8DB0-E86FC9422F8E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8ED2E-1BDE-096F-0E90-58A158EB7A22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00" y="2771480"/>
            <a:ext cx="10895688" cy="3229270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  <a:lvl4pPr>
              <a:spcAft>
                <a:spcPts val="1300"/>
              </a:spcAft>
              <a:defRPr/>
            </a:lvl4pPr>
            <a:lvl5pPr>
              <a:spcAft>
                <a:spcPts val="13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D47-8A72-408E-8C65-D52F9F4568EE}" type="datetime1">
              <a:rPr lang="en-GB" noProof="0" smtClean="0"/>
              <a:t>19/05/2026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47608-902A-4617-A143-13EE1045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0CB9B-428F-30B1-188B-D4BFC9CF0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352" y="102449"/>
            <a:ext cx="1285849" cy="1673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C7FE3-3E1A-4F2A-B3BF-65DC42F69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9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58F689-A5A1-6B92-B32E-D4CE27DB5EAA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AE724-FAEC-33AD-5A78-CF9258974D5D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0220F0-D68A-46D8-B27E-9EA40F45BECA}" type="datetime1">
              <a:rPr lang="en-GB" smtClean="0"/>
              <a:t>19/05/2026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05ED4-BBB2-4741-F9E0-9ECBA7F09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3584BD-7DD3-EF68-8A10-F461925E7EF1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67296-70A0-B072-DB14-DC3C71E0E539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5790F-6BB8-F6AF-549F-7403EFCF6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EB6759-CD8A-4892-A92A-F739ECC54921}" type="datetime1">
              <a:rPr lang="en-GB" smtClean="0"/>
              <a:t>19/05/2026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A67296-70A0-B072-DB14-DC3C71E0E539}"/>
              </a:ext>
            </a:extLst>
          </p:cNvPr>
          <p:cNvSpPr/>
          <p:nvPr userDrawn="1"/>
        </p:nvSpPr>
        <p:spPr>
          <a:xfrm>
            <a:off x="0" y="0"/>
            <a:ext cx="40723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5790F-6BB8-F6AF-549F-7403EFCF6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F188DE-85F6-4E06-B398-FF8D6A55E6ED}" type="datetime1">
              <a:rPr lang="en-GB" smtClean="0"/>
              <a:t>19/05/2026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0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0952CF7-41E4-DAB5-3A0C-E8BD7AAA0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721B4-5E5D-6109-88E8-2DF23E1C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B9A5-51C6-4738-9947-389DB26CCB86}" type="datetime1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955C-BF15-476B-9D58-3D508746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A353A-6DA6-0F48-C1D0-0CA99252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1544665"/>
            <a:ext cx="5865031" cy="6793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 defTabSz="914400">
              <a:lnSpc>
                <a:spcPct val="90000"/>
              </a:lnSpc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2809188"/>
            <a:ext cx="10895688" cy="3182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9509" y="6575551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9B1ED09-C41F-4072-943E-E326A8FF5082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575551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© CIPS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688" y="6575551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8" r:id="rId2"/>
    <p:sldLayoutId id="2147483650" r:id="rId3"/>
    <p:sldLayoutId id="2147483714" r:id="rId4"/>
    <p:sldLayoutId id="2147483709" r:id="rId5"/>
    <p:sldLayoutId id="2147483672" r:id="rId6"/>
    <p:sldLayoutId id="2147483710" r:id="rId7"/>
    <p:sldLayoutId id="2147483715" r:id="rId8"/>
    <p:sldLayoutId id="2147483712" r:id="rId9"/>
    <p:sldLayoutId id="2147483713" r:id="rId10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lang="en-GB" sz="3600" b="1" kern="1200" spc="-25" baseline="0" noProof="0" dirty="0">
          <a:solidFill>
            <a:schemeClr val="tx2"/>
          </a:solidFill>
          <a:latin typeface="Arial Black" panose="020B0A04020102020204" pitchFamily="34" charset="0"/>
          <a:ea typeface="+mn-ea"/>
          <a:cs typeface="Avantt" pitchFamily="50" charset="0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18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4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02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7385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540" userDrawn="1">
          <p15:clr>
            <a:srgbClr val="F26B43"/>
          </p15:clr>
        </p15:guide>
        <p15:guide id="8" orient="horz" pos="1080" userDrawn="1">
          <p15:clr>
            <a:srgbClr val="F26B43"/>
          </p15:clr>
        </p15:guide>
        <p15:guide id="9" orient="horz" pos="162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2700" userDrawn="1">
          <p15:clr>
            <a:srgbClr val="F26B43"/>
          </p15:clr>
        </p15:guide>
        <p15:guide id="12" orient="horz" pos="3240" userDrawn="1">
          <p15:clr>
            <a:srgbClr val="F26B43"/>
          </p15:clr>
        </p15:guide>
        <p15:guide id="13" orient="horz" pos="3780" userDrawn="1">
          <p15:clr>
            <a:srgbClr val="F26B43"/>
          </p15:clr>
        </p15:guide>
        <p15:guide id="14" orient="horz" pos="2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34BC-7F79-4E72-4BE6-3ACA2F2C5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3C6913-7B94-44BE-DE48-A02B918D0BE8}"/>
              </a:ext>
            </a:extLst>
          </p:cNvPr>
          <p:cNvSpPr txBox="1"/>
          <p:nvPr/>
        </p:nvSpPr>
        <p:spPr>
          <a:xfrm>
            <a:off x="1879085" y="1463399"/>
            <a:ext cx="8905875" cy="4788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want to be prescriptive in terms of what The Great Conversation is talking about.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this to be a dialogue led by you, by the profession.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some stimulus to start the Conversation, here are some ideas….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490AC-E23D-0628-5218-8997BC72DAF9}"/>
              </a:ext>
            </a:extLst>
          </p:cNvPr>
          <p:cNvSpPr txBox="1"/>
          <p:nvPr/>
        </p:nvSpPr>
        <p:spPr>
          <a:xfrm>
            <a:off x="5934321" y="3931885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9730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C2BE9A6-08FD-09D5-73BB-EC82D6BD05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791" y="1543830"/>
            <a:ext cx="428625" cy="5559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5A4482-71DB-7846-BD00-801158CB9D8B}"/>
              </a:ext>
            </a:extLst>
          </p:cNvPr>
          <p:cNvSpPr txBox="1"/>
          <p:nvPr/>
        </p:nvSpPr>
        <p:spPr>
          <a:xfrm>
            <a:off x="1290992" y="1565952"/>
            <a:ext cx="409575" cy="5559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9730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E758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4F8FC43-6058-5F77-691E-3A60CB04A4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489" y="3284768"/>
            <a:ext cx="428625" cy="555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A91F00-7BDB-D916-FD73-03B60191C93C}"/>
              </a:ext>
            </a:extLst>
          </p:cNvPr>
          <p:cNvSpPr txBox="1"/>
          <p:nvPr/>
        </p:nvSpPr>
        <p:spPr>
          <a:xfrm>
            <a:off x="1373798" y="3301913"/>
            <a:ext cx="409575" cy="5559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9730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E758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57F98BA-E752-1F0E-F26B-0CFBA1E2FC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036" y="4886800"/>
            <a:ext cx="428625" cy="5559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392FBB-3F8A-27A9-ABC9-716C96D53293}"/>
              </a:ext>
            </a:extLst>
          </p:cNvPr>
          <p:cNvSpPr txBox="1"/>
          <p:nvPr/>
        </p:nvSpPr>
        <p:spPr>
          <a:xfrm>
            <a:off x="1290992" y="4986279"/>
            <a:ext cx="409575" cy="417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9730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E758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E124A1-DB5B-0736-5A24-B56EDFD2B7D5}"/>
              </a:ext>
            </a:extLst>
          </p:cNvPr>
          <p:cNvSpPr txBox="1">
            <a:spLocks/>
          </p:cNvSpPr>
          <p:nvPr/>
        </p:nvSpPr>
        <p:spPr>
          <a:xfrm>
            <a:off x="1788381" y="429706"/>
            <a:ext cx="7289256" cy="679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1" kern="1200" spc="-25" baseline="0" noProof="0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vantt" pitchFamily="50" charset="0"/>
              </a:defRPr>
            </a:lvl1pPr>
          </a:lstStyle>
          <a:p>
            <a:pPr>
              <a:lnSpc>
                <a:spcPts val="6000"/>
              </a:lnSpc>
            </a:pPr>
            <a:r>
              <a:rPr lang="en-GB" sz="4000">
                <a:solidFill>
                  <a:srgbClr val="FFFFFF"/>
                </a:solidFill>
                <a:latin typeface="Arial Black"/>
                <a:ea typeface="Calibri"/>
                <a:cs typeface="Arial"/>
              </a:rPr>
              <a:t>Conversations starters</a:t>
            </a:r>
          </a:p>
        </p:txBody>
      </p:sp>
    </p:spTree>
    <p:extLst>
      <p:ext uri="{BB962C8B-B14F-4D97-AF65-F5344CB8AC3E}">
        <p14:creationId xmlns:p14="http://schemas.microsoft.com/office/powerpoint/2010/main" val="269257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EBC993-194F-469F-B75F-DB2A8299310F}"/>
              </a:ext>
            </a:extLst>
          </p:cNvPr>
          <p:cNvSpPr txBox="1"/>
          <p:nvPr/>
        </p:nvSpPr>
        <p:spPr>
          <a:xfrm>
            <a:off x="4510533" y="1610295"/>
            <a:ext cx="6728967" cy="1818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megatrends</a:t>
            </a:r>
          </a:p>
          <a:p>
            <a:r>
              <a:rPr lang="en-GB" sz="320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will global megatrends – such as demographic changes, geopolitical uncertainty, climate change, AI and technology – demand of the profession of the future?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A7195-D5FA-04BE-E134-36BC5BC5D482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07C06F-8224-DDD7-6B88-712C254F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500" y="1166867"/>
            <a:ext cx="3651206" cy="4733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1D088D-9714-3E94-6FA9-A676FF15E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69B7F-0FDE-649C-8B6D-B46A4B1F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DFF4-BF4D-E42F-79F8-1CB07258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BCF2A3-A79B-DAF7-4936-C4D3DA9F66E0}"/>
              </a:ext>
            </a:extLst>
          </p:cNvPr>
          <p:cNvSpPr txBox="1"/>
          <p:nvPr/>
        </p:nvSpPr>
        <p:spPr>
          <a:xfrm>
            <a:off x="4510533" y="1610295"/>
            <a:ext cx="6082257" cy="1818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job descriptions</a:t>
            </a: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How will job descriptions for procurement and supply chain professionals change by 2050?</a:t>
            </a:r>
          </a:p>
          <a:p>
            <a:pPr>
              <a:lnSpc>
                <a:spcPct val="110000"/>
              </a:lnSpc>
            </a:pPr>
            <a:endParaRPr lang="en-GB" sz="320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What are the likely new elements?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4AEC8-6C8D-E5A1-B806-6EE697C0CF63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AFB5C-5D35-9ADC-6039-5C288DDA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758" y="1166867"/>
            <a:ext cx="3286689" cy="4733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70A37-0D92-B00C-1EA2-446A3B5C7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84DD15-D7E2-1532-1CE9-67A33A5B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9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33A0-6398-C4DA-BF44-ED8A3400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01772D-A1D2-700B-F7F6-466CF11D4CB2}"/>
              </a:ext>
            </a:extLst>
          </p:cNvPr>
          <p:cNvSpPr txBox="1"/>
          <p:nvPr/>
        </p:nvSpPr>
        <p:spPr>
          <a:xfrm>
            <a:off x="4510532" y="1610295"/>
            <a:ext cx="6949155" cy="460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&amp; sustainability</a:t>
            </a: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What will the role of procurement and supply professionals be in: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GB" sz="3200">
                <a:solidFill>
                  <a:schemeClr val="tx2"/>
                </a:solidFill>
              </a:rPr>
              <a:t>the fight against corruption and fraud?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GB" sz="3200">
                <a:solidFill>
                  <a:schemeClr val="tx2"/>
                </a:solidFill>
              </a:rPr>
              <a:t>providing ethical stewardship?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GB" sz="3200">
                <a:solidFill>
                  <a:schemeClr val="tx2"/>
                </a:solidFill>
              </a:rPr>
              <a:t>driving sustainability and sustainable solutions?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B1833-97DC-BE33-48AB-219AE59D3248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04ADDC-760E-625F-82EE-B3B5B314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500" y="1166867"/>
            <a:ext cx="3651205" cy="4733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953B2A-4C19-9D43-1D92-B0A44E99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76381E-DC0A-8A25-95AB-206C845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8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6D2C-1C50-84C7-8FB6-C5CBF8DE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A98185-482B-23D9-C0BE-7EBDAF46CB95}"/>
              </a:ext>
            </a:extLst>
          </p:cNvPr>
          <p:cNvSpPr txBox="1"/>
          <p:nvPr/>
        </p:nvSpPr>
        <p:spPr>
          <a:xfrm>
            <a:off x="4510533" y="1610295"/>
            <a:ext cx="6818527" cy="4733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GB" sz="3600" b="1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How will procurement and supply chain leadership need to evolve in response to a fast-changing world?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55D2F-D1C4-62B9-8DCC-98003D5ACD27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011759-4D45-EE53-5321-ADA415D2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796" y="1166867"/>
            <a:ext cx="3510613" cy="4733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565C72-F982-2393-BAD1-FE7C53F6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8EE624-8929-6AAD-FEA6-729DA162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0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E3488-987E-B268-24A6-B0606AEF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3CD8CE-D8B2-A2CD-BC7E-0C1B179166C6}"/>
              </a:ext>
            </a:extLst>
          </p:cNvPr>
          <p:cNvSpPr txBox="1"/>
          <p:nvPr/>
        </p:nvSpPr>
        <p:spPr>
          <a:xfrm>
            <a:off x="4510533" y="1610295"/>
            <a:ext cx="6937279" cy="45173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&amp; capabilities</a:t>
            </a: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What skills and competencies will be needed for the future?</a:t>
            </a:r>
          </a:p>
          <a:p>
            <a:pPr>
              <a:lnSpc>
                <a:spcPct val="110000"/>
              </a:lnSpc>
            </a:pPr>
            <a:endParaRPr lang="en-GB" sz="320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How will ambitious people want to learn and gain qualifications in the future?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F3889-B5FE-6107-35A6-8ED1E32FD4D1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6AFF29-0437-B64C-2A24-8EAF2F7F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500" y="1166867"/>
            <a:ext cx="3651205" cy="4733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ABE0CE-4D76-28F2-37F2-C3BAE8D2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54022B-467A-E4A6-51C0-0E58E80F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540BF-CB37-8086-A49F-F48EC8E3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E93FFBD-89AB-1369-442D-39BB013BE44F}"/>
              </a:ext>
            </a:extLst>
          </p:cNvPr>
          <p:cNvSpPr txBox="1"/>
          <p:nvPr/>
        </p:nvSpPr>
        <p:spPr>
          <a:xfrm>
            <a:off x="4498657" y="1657796"/>
            <a:ext cx="6842277" cy="4018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the profession</a:t>
            </a: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rgbClr val="44546A"/>
                </a:solidFill>
                <a:ea typeface="Calibri"/>
                <a:cs typeface="Calibri"/>
              </a:rPr>
              <a:t>How can we better connect the global procurement community for shared learning?</a:t>
            </a:r>
            <a:endParaRPr lang="en-GB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EAE4D-6EB6-D6CC-27BF-03F69AB1F4DA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57763A-E965-3C97-ED0E-EC5E0F3E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328CF-31A4-E139-4EF0-A529C6FA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B9872-A09B-414A-547E-EEBFD17911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500" y="1166867"/>
            <a:ext cx="3651205" cy="4733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35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862E-07BF-5704-E9E2-6827B058F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864FB0-11C8-F95E-7B4B-D55ADED80625}"/>
              </a:ext>
            </a:extLst>
          </p:cNvPr>
          <p:cNvSpPr txBox="1"/>
          <p:nvPr/>
        </p:nvSpPr>
        <p:spPr>
          <a:xfrm>
            <a:off x="4510533" y="1610295"/>
            <a:ext cx="6511551" cy="36029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CIPS?</a:t>
            </a: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How can CIPS support and champion the profession globally?</a:t>
            </a:r>
          </a:p>
          <a:p>
            <a:pPr>
              <a:lnSpc>
                <a:spcPct val="110000"/>
              </a:lnSpc>
            </a:pPr>
            <a:endParaRPr lang="en-GB" sz="320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200">
                <a:solidFill>
                  <a:schemeClr val="tx2"/>
                </a:solidFill>
              </a:rPr>
              <a:t>Are there things CIPS currently doesn’t offer that will be needed by the profession of 2050?</a:t>
            </a:r>
            <a:endParaRPr lang="en-GB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52312-E9CC-C549-B0E5-D2A41D1A8E5C}"/>
              </a:ext>
            </a:extLst>
          </p:cNvPr>
          <p:cNvSpPr txBox="1"/>
          <p:nvPr/>
        </p:nvSpPr>
        <p:spPr>
          <a:xfrm>
            <a:off x="5921829" y="3788229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endParaRPr lang="en-GB" sz="400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3DADE4-6930-41E7-07A4-FF666693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900683"/>
            <a:ext cx="838200" cy="838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2ABD3C-3C92-BAF1-A4CE-5ADA369B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EB549-E133-9684-6ACB-D2D08D8839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500" y="1166867"/>
            <a:ext cx="3651205" cy="4733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34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Studio Texture  - CIPS PPT">
      <a:dk1>
        <a:sysClr val="windowText" lastClr="000000"/>
      </a:dk1>
      <a:lt1>
        <a:sysClr val="window" lastClr="FFFFFF"/>
      </a:lt1>
      <a:dk2>
        <a:srgbClr val="575757"/>
      </a:dk2>
      <a:lt2>
        <a:srgbClr val="0043FD"/>
      </a:lt2>
      <a:accent1>
        <a:srgbClr val="0043FD"/>
      </a:accent1>
      <a:accent2>
        <a:srgbClr val="140069"/>
      </a:accent2>
      <a:accent3>
        <a:srgbClr val="00CCFF"/>
      </a:accent3>
      <a:accent4>
        <a:srgbClr val="000000"/>
      </a:accent4>
      <a:accent5>
        <a:srgbClr val="E75800"/>
      </a:accent5>
      <a:accent6>
        <a:srgbClr val="962399"/>
      </a:accent6>
      <a:hlink>
        <a:srgbClr val="0563C1"/>
      </a:hlink>
      <a:folHlink>
        <a:srgbClr val="954F72"/>
      </a:folHlink>
    </a:clrScheme>
    <a:fontScheme name="CIP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defRPr sz="4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PS PowerPoint template January 2023" id="{CA79596D-32CD-463D-A045-9FD41D3409B4}" vid="{B2E1B3D8-DA5C-4601-B74F-9A9A910319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95b99c-d97c-4327-92e2-c13533bbf63c">
      <Terms xmlns="http://schemas.microsoft.com/office/infopath/2007/PartnerControls"/>
    </lcf76f155ced4ddcb4097134ff3c332f>
    <TaxCatchAll xmlns="e3e2d75a-6c44-4023-8067-284813307c38" xsi:nil="true"/>
    <Datetime xmlns="6f95b99c-d97c-4327-92e2-c13533bbf6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5F0D11A7C1640B82B5E09BEC2D5FF" ma:contentTypeVersion="20" ma:contentTypeDescription="Create a new document." ma:contentTypeScope="" ma:versionID="2979da39f7dcdd82fc51cb5a1e5a64e2">
  <xsd:schema xmlns:xsd="http://www.w3.org/2001/XMLSchema" xmlns:xs="http://www.w3.org/2001/XMLSchema" xmlns:p="http://schemas.microsoft.com/office/2006/metadata/properties" xmlns:ns2="6f95b99c-d97c-4327-92e2-c13533bbf63c" xmlns:ns3="e3e2d75a-6c44-4023-8067-284813307c38" targetNamespace="http://schemas.microsoft.com/office/2006/metadata/properties" ma:root="true" ma:fieldsID="859662b41d1aefca3f113c55b4049078" ns2:_="" ns3:_="">
    <xsd:import namespace="6f95b99c-d97c-4327-92e2-c13533bbf63c"/>
    <xsd:import namespace="e3e2d75a-6c44-4023-8067-284813307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5b99c-d97c-4327-92e2-c13533bbf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572b56-7692-4839-90a1-760b44be0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time" ma:index="26" nillable="true" ma:displayName="Date &amp; time" ma:format="DateTime" ma:internalName="Datetim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d75a-6c44-4023-8067-284813307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c50f44-726b-4556-b0ec-ebc2e9d1792f}" ma:internalName="TaxCatchAll" ma:showField="CatchAllData" ma:web="e3e2d75a-6c44-4023-8067-28481330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AE0A3-10BD-4436-910C-AB3347150F2E}">
  <ds:schemaRefs>
    <ds:schemaRef ds:uri="http://schemas.microsoft.com/office/2006/metadata/properties"/>
    <ds:schemaRef ds:uri="http://schemas.microsoft.com/office/infopath/2007/PartnerControls"/>
    <ds:schemaRef ds:uri="0dfe19c7-c9a4-4da0-84c7-44dd15fb92e7"/>
    <ds:schemaRef ds:uri="e24fd6cc-d742-4417-9d68-b5b8c2af8206"/>
  </ds:schemaRefs>
</ds:datastoreItem>
</file>

<file path=customXml/itemProps2.xml><?xml version="1.0" encoding="utf-8"?>
<ds:datastoreItem xmlns:ds="http://schemas.openxmlformats.org/officeDocument/2006/customXml" ds:itemID="{7A37C98C-3A6C-40F9-823E-1DAE362EF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CA24A-F460-49B7-965E-C3E7307B85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 </cp:lastModifiedBy>
  <cp:revision>36</cp:revision>
  <dcterms:created xsi:type="dcterms:W3CDTF">2013-07-15T20:26:40Z</dcterms:created>
  <dcterms:modified xsi:type="dcterms:W3CDTF">2026-05-19T09:31:31Z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0x0101004815F0D11A7C1640B82B5E09BEC2D5FF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  <property fmtid="{D5CDD505-2E9C-101B-9397-08002B2CF9AE}" pid="9" name="xd_ProgID">
    <vt:lpwstr/>
  </property>
  <property fmtid="{D5CDD505-2E9C-101B-9397-08002B2CF9AE}" pid="10" name="TemplateUrl">
    <vt:lpwstr/>
  </property>
  <property fmtid="{D5CDD505-2E9C-101B-9397-08002B2CF9AE}" pid="11" name="xd_Signature">
    <vt:bool>false</vt:bool>
  </property>
  <property fmtid="{D5CDD505-2E9C-101B-9397-08002B2CF9AE}" pid="12" name="Order">
    <vt:r8>37000</vt:r8>
  </property>
</Properties>
</file>