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147376595" r:id="rId5"/>
    <p:sldId id="2147376602" r:id="rId6"/>
    <p:sldId id="2147376624" r:id="rId7"/>
    <p:sldId id="2147376623" r:id="rId8"/>
    <p:sldId id="2147376636" r:id="rId9"/>
    <p:sldId id="2147376635" r:id="rId10"/>
    <p:sldId id="2147376613" r:id="rId11"/>
    <p:sldId id="2147376600" r:id="rId12"/>
    <p:sldId id="277" r:id="rId13"/>
    <p:sldId id="2147376637" r:id="rId14"/>
    <p:sldId id="2147376633" r:id="rId15"/>
    <p:sldId id="2147376609" r:id="rId16"/>
  </p:sldIdLst>
  <p:sldSz cx="12192000" cy="6858000"/>
  <p:notesSz cx="6889750" cy="10021888"/>
  <p:defaultTextStyle>
    <a:defPPr>
      <a:defRPr lang="en-US"/>
    </a:defPPr>
    <a:lvl1pPr marL="0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1pPr>
    <a:lvl2pPr marL="448651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2pPr>
    <a:lvl3pPr marL="897301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3pPr>
    <a:lvl4pPr marL="1345951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4pPr>
    <a:lvl5pPr marL="1794602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5pPr>
    <a:lvl6pPr marL="2243252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6pPr>
    <a:lvl7pPr marL="2691902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7pPr>
    <a:lvl8pPr marL="3140553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8pPr>
    <a:lvl9pPr marL="3589203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D6E5B-5E4B-E58E-6AEC-08D80D840FDC}" name="Jane Peacock" initials="" userId="S::jane.peacock@cips.org::23f2ad35-64f0-4920-b57d-55173f52e8fe" providerId="AD"/>
  <p188:author id="{1EC7F9BC-4947-F1D4-086E-43D9FA19DD3F}" name="Tanya Allen" initials="TA" userId="S::tanya.allen@cips.org::582196d3-0c66-419c-bf89-4b57df990239" providerId="AD"/>
  <p188:author id="{EBD9CDC0-3BAC-37CC-AA27-C1F8A3BC4017}" name="Nikki Archer" initials="NA" userId="Nikki Archer" providerId="None"/>
  <p188:author id="{D1DA7BD2-8A69-D830-9FF3-33212A430960}" name="Tanya Allen" initials="TA" userId="S::Tanya.Allen@cips.org::582196d3-0c66-419c-bf89-4b57df9902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800"/>
    <a:srgbClr val="DCA639"/>
    <a:srgbClr val="3DB049"/>
    <a:srgbClr val="487740"/>
    <a:srgbClr val="CF8D2C"/>
    <a:srgbClr val="DE1768"/>
    <a:srgbClr val="A21C43"/>
    <a:srgbClr val="EF402D"/>
    <a:srgbClr val="C7212F"/>
    <a:srgbClr val="E5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5442D-3A0F-82B9-442F-3BE7B4013F03}" v="8" dt="2026-04-14T16:10:16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BDFDC95-5540-4EE1-BC9B-5DAB4B58B474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05831E0E-62EC-4C8E-BA87-B7696BD36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Hello, welcome etc. </a:t>
            </a:r>
            <a:endParaRPr lang="en-US" b="1">
              <a:solidFill>
                <a:srgbClr val="444444"/>
              </a:solidFill>
            </a:endParaRPr>
          </a:p>
          <a:p>
            <a:endParaRPr lang="en-US" b="1">
              <a:solidFill>
                <a:srgbClr val="444444"/>
              </a:solidFill>
            </a:endParaRPr>
          </a:p>
          <a:p>
            <a:r>
              <a:rPr lang="en-US" b="1"/>
              <a:t>Today I would like us to have a conversation. Not just any conversation.</a:t>
            </a:r>
            <a:endParaRPr lang="en-US" b="1">
              <a:solidFill>
                <a:srgbClr val="444444"/>
              </a:solidFill>
            </a:endParaRPr>
          </a:p>
          <a:p>
            <a:endParaRPr lang="en-US" b="1">
              <a:solidFill>
                <a:srgbClr val="444444"/>
              </a:solidFill>
            </a:endParaRPr>
          </a:p>
          <a:p>
            <a:r>
              <a:rPr lang="en-US" b="1"/>
              <a:t>In 2026, under the leadership of Ben Farrell, chief executive of the Chartered Institute of Procurement &amp; Supply (CIPS), we are launching The Great Conversation.</a:t>
            </a:r>
            <a:endParaRPr lang="en-US" b="1">
              <a:solidFill>
                <a:srgbClr val="444444"/>
              </a:solidFill>
            </a:endParaRPr>
          </a:p>
          <a:p>
            <a:endParaRPr lang="en-US" b="1">
              <a:solidFill>
                <a:srgbClr val="444444"/>
              </a:solidFill>
            </a:endParaRPr>
          </a:p>
          <a:p>
            <a:r>
              <a:rPr lang="en-US" b="1"/>
              <a:t>Our aim is to understand better the forces reshaping our world. And, specifically, to explore what they mean for the procurement and supply chain profession. </a:t>
            </a:r>
            <a:endParaRPr lang="en-US" b="1">
              <a:solidFill>
                <a:srgbClr val="444444"/>
              </a:solidFill>
            </a:endParaRPr>
          </a:p>
          <a:p>
            <a:endParaRPr lang="en-US" b="1">
              <a:solidFill>
                <a:srgbClr val="444444"/>
              </a:solidFill>
            </a:endParaRPr>
          </a:p>
          <a:p>
            <a:r>
              <a:rPr lang="en-US" b="1"/>
              <a:t>We want this to be a truly global conversation. </a:t>
            </a:r>
          </a:p>
          <a:p>
            <a:endParaRPr lang="en-US" b="1">
              <a:solidFill>
                <a:srgbClr val="444444"/>
              </a:solidFill>
            </a:endParaRPr>
          </a:p>
          <a:p>
            <a:r>
              <a:rPr lang="en-US" b="1">
                <a:solidFill>
                  <a:srgbClr val="444444"/>
                </a:solidFill>
              </a:rPr>
              <a:t>We’ve made a short movie to tell you more ….</a:t>
            </a:r>
          </a:p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2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00" b="1" i="1"/>
              <a:t>Optional slide if needed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700" b="1">
              <a:latin typeface="+mn-lt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700" b="1">
                <a:latin typeface="+mn-lt"/>
                <a:ea typeface="Calibri"/>
                <a:cs typeface="Calibri"/>
              </a:rPr>
              <a:t>In terms of outputs from our Great Conversation, then specifically, we are planning to produce: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700" b="1">
              <a:latin typeface="+mn-lt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00" b="1">
                <a:latin typeface="+mn-lt"/>
                <a:ea typeface="Calibri"/>
                <a:cs typeface="Calibri"/>
              </a:rPr>
              <a:t>The Great Conversation Insights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00" b="1">
                <a:latin typeface="+mn-lt"/>
                <a:ea typeface="Calibri"/>
                <a:cs typeface="Calibri"/>
              </a:rPr>
              <a:t>C-suite Report – </a:t>
            </a:r>
            <a:r>
              <a:rPr lang="en-GB" sz="700" b="1" i="1">
                <a:latin typeface="+mn-lt"/>
                <a:ea typeface="Calibri"/>
                <a:cs typeface="Calibri"/>
              </a:rPr>
              <a:t>Why your procurement and supply chain professionals are critical to your organisation's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00" b="1">
                <a:latin typeface="+mn-lt"/>
                <a:ea typeface="Calibri"/>
                <a:cs typeface="Calibri"/>
              </a:rPr>
              <a:t>A Manifesto for Young People &amp; Career-changers – Why procurement and supply chain management is a dynamic future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00" b="1">
                <a:latin typeface="+mn-lt"/>
                <a:ea typeface="Calibri"/>
                <a:cs typeface="Calibri"/>
              </a:rPr>
              <a:t>Podcast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00" b="1">
                <a:latin typeface="+mn-lt"/>
                <a:ea typeface="Calibri"/>
                <a:cs typeface="Calibri"/>
              </a:rPr>
              <a:t>CIPS advocacy for the procurement and supply profession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700">
              <a:latin typeface="+mn-lt"/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31E0E-62EC-4C8E-BA87-B7696BD360B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2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1743-FBCC-B0F8-74D5-931ADFDF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B0294-0286-31B1-0E84-C1FCC3B39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9C8A1-33F9-82C5-7E2D-0EA9DDDB5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0B0D-94F3-CEC0-8FA2-B15265025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6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54E6-2206-2559-6EF9-A7D78C18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6094E-60F5-04A7-6341-004FE785D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B1188-AFE3-459E-CE0D-1B27468D9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222F8-6D9C-431C-010F-D1226D452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7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3A5C2-9D29-7E5E-734D-E038C4D96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951BA-DE4C-535D-C868-3E2D13A4A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2BC06-A599-0EAD-72D6-E2B464930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The Great Conversation Movie – play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05583-074F-4894-7E88-08C9221FA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70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9C99-0DEF-6561-C974-7321790CA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73A8F-E20F-87C6-A6DC-D118FBAC1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ADFAA-FAA9-A69F-FBBF-2CFC2C746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We want to involve people currently working in procurement and supply chain roles; people thinking of working in the profession; people with an interest in the profession; and even those who do not know much about the profession but who could be drawn into it. 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We are holding The Great Conversation because, we believe, procurement and supply chain professionals could play a pivotal role in our fast-changing world. </a:t>
            </a:r>
            <a:endParaRPr lang="en-US" b="1">
              <a:ea typeface="Calibri"/>
              <a:cs typeface="Calibri"/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What is The Great Conversation? – well, it’s</a:t>
            </a:r>
            <a:r>
              <a:rPr lang="en-US" b="1"/>
              <a:t> a worldwide dialogue about the future of our profession – and the capabilities we will need in a world defined by rapid change, new technologies, shifting demographics, geopolitical pressure and rising environmental risk.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/>
          </a:p>
          <a:p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GB" sz="70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2E619-2041-04FB-7362-E2B21D09E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0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4B7D5-FFC5-41BC-98D7-1C18D076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44DE9-9228-4160-19B9-72D8F5F19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06924-4102-4B4C-FE6A-6C1F42025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</a:rPr>
              <a:t>We live at a time of extraordinary, exciting, unsettling change.</a:t>
            </a:r>
            <a:endParaRPr lang="en-US" b="1">
              <a:solidFill>
                <a:srgbClr val="444444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Our world, our </a:t>
            </a:r>
            <a:r>
              <a:rPr lang="en-US" b="1" err="1">
                <a:solidFill>
                  <a:srgbClr val="000000"/>
                </a:solidFill>
              </a:rPr>
              <a:t>organisations</a:t>
            </a:r>
            <a:r>
              <a:rPr lang="en-US" b="1">
                <a:solidFill>
                  <a:srgbClr val="000000"/>
                </a:solidFill>
              </a:rPr>
              <a:t>, our daily lives are being reshaped by powerful forces </a:t>
            </a:r>
            <a:r>
              <a:rPr lang="en-US" b="1" err="1">
                <a:solidFill>
                  <a:srgbClr val="000000"/>
                </a:solidFill>
              </a:rPr>
              <a:t>forces</a:t>
            </a:r>
            <a:r>
              <a:rPr lang="en-US" b="1">
                <a:solidFill>
                  <a:srgbClr val="000000"/>
                </a:solidFill>
              </a:rPr>
              <a:t> such as population and demographic change; rapid technological advances; geopolitical volatility; the changing nature of business itself.</a:t>
            </a:r>
            <a:endParaRPr lang="en-US" b="1">
              <a:solidFill>
                <a:srgbClr val="444444"/>
              </a:solidFill>
              <a:ea typeface="Calibri" panose="020F0502020204030204"/>
              <a:cs typeface="Calibri" panose="020F0502020204030204"/>
            </a:endParaRPr>
          </a:p>
          <a:p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Let's hear from Ben himself about why now is the right time to have The Great Conversation…..</a:t>
            </a:r>
          </a:p>
          <a:p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[move to next slide and play video] </a:t>
            </a:r>
            <a:endParaRPr lang="en-US" b="1">
              <a:ea typeface="Calibri"/>
              <a:cs typeface="Calibri"/>
            </a:endParaRPr>
          </a:p>
          <a:p>
            <a:endParaRPr lang="en-US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GB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GB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D161-148A-7BE7-C2D5-D7BB9C3A4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5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Ben’s video -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2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DD1F-879D-D39B-123B-530E263C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A0971-1FA0-8EE4-F9E4-146565F27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86A09-1C2F-9043-4961-3E9911BF9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ea typeface="Calibri"/>
                <a:cs typeface="Calibri"/>
              </a:rPr>
              <a:t>As I explained at the beginning, this is very much a listening exercise. We want to hear what the global procurement and supply chain community has to say.</a:t>
            </a:r>
            <a:br>
              <a:rPr lang="en-GB" b="1">
                <a:ea typeface="Calibri"/>
                <a:cs typeface="+mn-lt"/>
              </a:rPr>
            </a:br>
            <a:br>
              <a:rPr lang="en-GB" b="1">
                <a:ea typeface="Calibri"/>
                <a:cs typeface="+mn-lt"/>
              </a:rPr>
            </a:br>
            <a:r>
              <a:rPr lang="en-US" b="1">
                <a:ea typeface="Calibri"/>
                <a:cs typeface="Calibri"/>
              </a:rPr>
              <a:t>So how do you best think about the future? It can be difficult. The present is so all-consuming that thinking about the world in five, ten, 15, or 20 years can be challenging. </a:t>
            </a: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Don't worry, we've got this covered ….  We asked the brilliant futurist Dr Graham Norris to help us think about the future. Graham has a deep interest in the procurement and supply chain profession, here's his advice on freeing up your mind to think about the bigger, longer-term questions... </a:t>
            </a: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[move to next slide and play video]</a:t>
            </a:r>
          </a:p>
          <a:p>
            <a:endParaRPr lang="en-US" b="1">
              <a:ea typeface="Calibri"/>
              <a:cs typeface="Calibri"/>
            </a:endParaRPr>
          </a:p>
          <a:p>
            <a:endParaRPr lang="en-US"/>
          </a:p>
          <a:p>
            <a:endParaRPr lang="en-GB">
              <a:highlight>
                <a:srgbClr val="FFFF00"/>
              </a:highlight>
              <a:ea typeface="Calibri"/>
              <a:cs typeface="Calibri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GB" sz="700" b="1" i="1">
                <a:solidFill>
                  <a:schemeClr val="tx2"/>
                </a:solidFill>
                <a:ea typeface="Calibri"/>
                <a:cs typeface="Calibri"/>
              </a:rPr>
              <a:t>And to help you think like a Futurist, here's a short video from Organisational Psychologist and Futurist, Dr Graham Norris.....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7D5F-B9C6-8D71-7B9D-9B113B4C2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3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Dr Graham Norris video – 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3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F827-D38B-22A2-B1CD-01BF10B8E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1E666-2E6B-549D-2952-289522A16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93145-E086-DB45-35F1-33B93C346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ea typeface="Calibri"/>
                <a:cs typeface="Calibri"/>
              </a:rPr>
              <a:t>So, a final few details. </a:t>
            </a:r>
          </a:p>
          <a:p>
            <a:endParaRPr lang="en-GB" b="1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We want you – and your network – to take part in The Great Conversation. </a:t>
            </a:r>
          </a:p>
          <a:p>
            <a:endParaRPr lang="en-GB" b="1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We want to know how you see the future for this great profession. What will it look like in 2050?</a:t>
            </a:r>
          </a:p>
          <a:p>
            <a:endParaRPr lang="en-GB" b="1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There are lots of ways to get involved, both individually and by taking The Great Conversation to your own communities and getting them involved in the dialogue.</a:t>
            </a:r>
          </a:p>
          <a:p>
            <a:endParaRPr lang="en-GB" b="1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Let's have a great conversation! </a:t>
            </a:r>
            <a:endParaRPr lang="en-GB">
              <a:ea typeface="Calibri"/>
              <a:cs typeface="Calibri"/>
            </a:endParaRPr>
          </a:p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B5EB5-492E-464A-5A8D-DE8CC55B8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700" b="1" i="1"/>
              <a:t>Optional slide if needed</a:t>
            </a:r>
          </a:p>
          <a:p>
            <a:endParaRPr lang="en-GB" sz="700" b="1"/>
          </a:p>
          <a:p>
            <a:r>
              <a:rPr lang="en-GB" sz="700" b="1"/>
              <a:t>We are going to work hard to mobilise as much of the profession as possible to get involved in The Great Conversation.</a:t>
            </a:r>
          </a:p>
          <a:p>
            <a:endParaRPr lang="en-GB" sz="700" b="1"/>
          </a:p>
          <a:p>
            <a:r>
              <a:rPr lang="en-GB" sz="700" b="1"/>
              <a:t>And then we are going to work hard to analyse all the information we have captured and share back with our global community the outputs of the dialogue.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763C63-B21E-A611-F947-1DF2A757EC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F06D6-283B-60CB-3F40-868EFA0A7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292" y="3446098"/>
            <a:ext cx="6601778" cy="1159000"/>
          </a:xfrm>
        </p:spPr>
        <p:txBody>
          <a:bodyPr lIns="0" tIns="0" rIns="0" bIns="0" anchor="t"/>
          <a:lstStyle>
            <a:lvl1pPr algn="l">
              <a:defRPr lang="en-US" sz="3600" kern="120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vant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6848D-946B-856B-B5F4-C479F8F3C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292" y="5330518"/>
            <a:ext cx="8414742" cy="764437"/>
          </a:xfrm>
        </p:spPr>
        <p:txBody>
          <a:bodyPr lIns="0" tIns="0" rIns="0" bIns="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7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721B4-5E5D-6109-88E8-2DF23E1C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B9A5-51C6-4738-9947-389DB26CCB86}" type="datetime1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955C-BF15-476B-9D58-3D508746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A353A-6DA6-0F48-C1D0-0CA99252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7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D070A8-00AA-E59D-7C14-8A32F61FA0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95775-CB1E-6BA6-6B50-EF7404610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78" y="269427"/>
            <a:ext cx="2429875" cy="1248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C3F944-D154-24D1-E3E3-32CAB5E39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3332" y="205506"/>
            <a:ext cx="5005633" cy="65248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3BF51DC-F7DF-F79D-9405-DDF578E3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862" y="1340528"/>
            <a:ext cx="4465104" cy="1988598"/>
          </a:xfrm>
        </p:spPr>
        <p:txBody>
          <a:bodyPr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6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BFE8A3-3268-2E6A-33E3-BDB04147E0D2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64D56-C0EA-76DB-778D-08EF04366963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00" y="2771480"/>
            <a:ext cx="10895688" cy="3229270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  <a:lvl4pPr>
              <a:spcAft>
                <a:spcPts val="1300"/>
              </a:spcAft>
              <a:defRPr/>
            </a:lvl4pPr>
            <a:lvl5pPr>
              <a:spcAft>
                <a:spcPts val="13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5F94-6460-4E2C-A75C-2576F64A19B4}" type="datetime1">
              <a:rPr lang="en-GB" noProof="0" smtClean="0"/>
              <a:t>19/05/2026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47608-902A-4617-A143-13EE1045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4366E-CC1C-5056-4492-F0F43B9F1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F8D6F-797C-D394-F9B5-2EC5F6E25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BE7455-E470-B0D7-8DB0-E86FC9422F8E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8ED2E-1BDE-096F-0E90-58A158EB7A22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00" y="2771480"/>
            <a:ext cx="10895688" cy="3229270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  <a:lvl4pPr>
              <a:spcAft>
                <a:spcPts val="1300"/>
              </a:spcAft>
              <a:defRPr/>
            </a:lvl4pPr>
            <a:lvl5pPr>
              <a:spcAft>
                <a:spcPts val="13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D47-8A72-408E-8C65-D52F9F4568EE}" type="datetime1">
              <a:rPr lang="en-GB" noProof="0" smtClean="0"/>
              <a:t>19/05/2026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47608-902A-4617-A143-13EE1045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0CB9B-428F-30B1-188B-D4BFC9CF0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352" y="102449"/>
            <a:ext cx="1285849" cy="1673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C7FE3-3E1A-4F2A-B3BF-65DC42F69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58F689-A5A1-6B92-B32E-D4CE27DB5EAA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AE724-FAEC-33AD-5A78-CF9258974D5D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0220F0-D68A-46D8-B27E-9EA40F45BECA}" type="datetime1">
              <a:rPr lang="en-GB" smtClean="0"/>
              <a:t>19/05/2026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05ED4-BBB2-4741-F9E0-9ECBA7F09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3584BD-7DD3-EF68-8A10-F461925E7EF1}"/>
              </a:ext>
            </a:extLst>
          </p:cNvPr>
          <p:cNvSpPr/>
          <p:nvPr userDrawn="1"/>
        </p:nvSpPr>
        <p:spPr>
          <a:xfrm>
            <a:off x="0" y="6467875"/>
            <a:ext cx="12192000" cy="421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67296-70A0-B072-DB14-DC3C71E0E539}"/>
              </a:ext>
            </a:extLst>
          </p:cNvPr>
          <p:cNvSpPr/>
          <p:nvPr userDrawn="1"/>
        </p:nvSpPr>
        <p:spPr>
          <a:xfrm>
            <a:off x="0" y="0"/>
            <a:ext cx="12192000" cy="1154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5790F-6BB8-F6AF-549F-7403EFCF6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EB6759-CD8A-4892-A92A-F739ECC54921}" type="datetime1">
              <a:rPr lang="en-GB" smtClean="0"/>
              <a:t>19/05/2026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1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A67296-70A0-B072-DB14-DC3C71E0E539}"/>
              </a:ext>
            </a:extLst>
          </p:cNvPr>
          <p:cNvSpPr/>
          <p:nvPr userDrawn="1"/>
        </p:nvSpPr>
        <p:spPr>
          <a:xfrm>
            <a:off x="0" y="0"/>
            <a:ext cx="40723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5790F-6BB8-F6AF-549F-7403EFCF6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5" y="251588"/>
            <a:ext cx="1479701" cy="76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F188DE-85F6-4E06-B398-FF8D6A55E6ED}" type="datetime1">
              <a:rPr lang="en-GB" smtClean="0"/>
              <a:t>19/05/2026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CIPS 2026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0952CF7-41E4-DAB5-3A0C-E8BD7AAA0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1544665"/>
            <a:ext cx="5865031" cy="6793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 defTabSz="914400">
              <a:lnSpc>
                <a:spcPct val="90000"/>
              </a:lnSpc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2809188"/>
            <a:ext cx="10895688" cy="3182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9509" y="6575551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9B1ED09-C41F-4072-943E-E326A8FF5082}" type="datetime1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575551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© CIPS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688" y="6575551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8" r:id="rId2"/>
    <p:sldLayoutId id="2147483650" r:id="rId3"/>
    <p:sldLayoutId id="2147483714" r:id="rId4"/>
    <p:sldLayoutId id="2147483709" r:id="rId5"/>
    <p:sldLayoutId id="2147483672" r:id="rId6"/>
    <p:sldLayoutId id="2147483710" r:id="rId7"/>
    <p:sldLayoutId id="2147483715" r:id="rId8"/>
    <p:sldLayoutId id="2147483712" r:id="rId9"/>
    <p:sldLayoutId id="2147483713" r:id="rId10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lang="en-GB" sz="3600" b="1" kern="1200" spc="-25" baseline="0" noProof="0" dirty="0">
          <a:solidFill>
            <a:schemeClr val="tx2"/>
          </a:solidFill>
          <a:latin typeface="Arial Black" panose="020B0A04020102020204" pitchFamily="34" charset="0"/>
          <a:ea typeface="+mn-ea"/>
          <a:cs typeface="Avantt" pitchFamily="50" charset="0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18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4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02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7385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540" userDrawn="1">
          <p15:clr>
            <a:srgbClr val="F26B43"/>
          </p15:clr>
        </p15:guide>
        <p15:guide id="8" orient="horz" pos="1080" userDrawn="1">
          <p15:clr>
            <a:srgbClr val="F26B43"/>
          </p15:clr>
        </p15:guide>
        <p15:guide id="9" orient="horz" pos="162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2700" userDrawn="1">
          <p15:clr>
            <a:srgbClr val="F26B43"/>
          </p15:clr>
        </p15:guide>
        <p15:guide id="12" orient="horz" pos="3240" userDrawn="1">
          <p15:clr>
            <a:srgbClr val="F26B43"/>
          </p15:clr>
        </p15:guide>
        <p15:guide id="13" orient="horz" pos="3780" userDrawn="1">
          <p15:clr>
            <a:srgbClr val="F26B43"/>
          </p15:clr>
        </p15:guide>
        <p15:guide id="14" orient="horz" pos="2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egreatconversation@cips.or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VGHjcjppiI?feature=oembed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r0j2z7FKRY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HlM0nO1TLA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mailto:thegreatconversation@cips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72E8D-98AE-6B5D-B532-6AECB832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1017B-D5C8-8533-EDD8-E9C37EB1D790}"/>
              </a:ext>
            </a:extLst>
          </p:cNvPr>
          <p:cNvSpPr/>
          <p:nvPr/>
        </p:nvSpPr>
        <p:spPr>
          <a:xfrm>
            <a:off x="0" y="1316477"/>
            <a:ext cx="12192000" cy="2865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7BA190-DBF0-A4CA-F8D7-E9F1C6D20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749" y="515582"/>
            <a:ext cx="4221062" cy="54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59B60-5D4B-9C42-9F9E-1C90734E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09" y="1599797"/>
            <a:ext cx="3674019" cy="18879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4D3976-E0A4-9729-2FC2-4167A117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381" y="4681264"/>
            <a:ext cx="3960765" cy="1159000"/>
          </a:xfrm>
        </p:spPr>
        <p:txBody>
          <a:bodyPr>
            <a:noAutofit/>
          </a:bodyPr>
          <a:lstStyle/>
          <a:p>
            <a:r>
              <a:rPr lang="en-GB" sz="3200"/>
              <a:t>Take part</a:t>
            </a:r>
            <a:br>
              <a:rPr lang="en-GB" sz="3200"/>
            </a:br>
            <a:r>
              <a:rPr lang="en-GB" sz="3200"/>
              <a:t>Be heard</a:t>
            </a:r>
            <a:br>
              <a:rPr lang="en-GB" sz="3200"/>
            </a:br>
            <a:r>
              <a:rPr lang="en-GB" sz="3200"/>
              <a:t>Shape the future</a:t>
            </a:r>
          </a:p>
        </p:txBody>
      </p:sp>
    </p:spTree>
    <p:extLst>
      <p:ext uri="{BB962C8B-B14F-4D97-AF65-F5344CB8AC3E}">
        <p14:creationId xmlns:p14="http://schemas.microsoft.com/office/powerpoint/2010/main" val="3165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7277F-FAC2-F525-BA55-22EEE92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7635"/>
            <a:ext cx="2989634" cy="679326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GB" sz="4000">
                <a:solidFill>
                  <a:schemeClr val="bg1"/>
                </a:solidFill>
                <a:latin typeface="Aptos Black" panose="020F0502020204030204" pitchFamily="34" charset="0"/>
                <a:ea typeface="Calibri"/>
                <a:cs typeface="Calibri"/>
              </a:rPr>
              <a:t>And what will the </a:t>
            </a:r>
            <a:r>
              <a:rPr lang="en-GB" sz="4000">
                <a:solidFill>
                  <a:schemeClr val="accent5"/>
                </a:solidFill>
                <a:latin typeface="Aptos Black" panose="020F0502020204030204" pitchFamily="34" charset="0"/>
                <a:ea typeface="Calibri"/>
                <a:cs typeface="Calibri"/>
              </a:rPr>
              <a:t>key outputs </a:t>
            </a:r>
            <a:r>
              <a:rPr lang="en-GB" sz="4000">
                <a:solidFill>
                  <a:schemeClr val="bg1"/>
                </a:solidFill>
                <a:latin typeface="Aptos Black" panose="020F0502020204030204" pitchFamily="34" charset="0"/>
                <a:ea typeface="Calibri"/>
                <a:cs typeface="Calibri"/>
              </a:rPr>
              <a:t>be?</a:t>
            </a:r>
            <a:endParaRPr lang="en-GB" sz="4000">
              <a:solidFill>
                <a:schemeClr val="bg1"/>
              </a:solidFill>
              <a:latin typeface="Aptos Black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F39B8-9785-F713-3D61-71A596B2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CIPS 2026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75E35-C364-833D-0F73-3D33C0B358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1804" y="900545"/>
            <a:ext cx="7665396" cy="53669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E75800"/>
                </a:solidFill>
                <a:ea typeface="Calibri"/>
              </a:rPr>
              <a:t>The Great Conversation Insights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E75800"/>
                </a:solidFill>
                <a:ea typeface="Calibri"/>
              </a:rPr>
              <a:t>A C-suite Report </a:t>
            </a:r>
            <a:r>
              <a:rPr lang="en-GB" sz="2400" b="0">
                <a:ea typeface="Calibri"/>
              </a:rPr>
              <a:t>– </a:t>
            </a:r>
            <a:r>
              <a:rPr lang="en-GB" sz="2400" b="0" i="1">
                <a:ea typeface="Calibri"/>
              </a:rPr>
              <a:t>Why your procurement and supply chain professionals are critical to your organisation's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E75800"/>
                </a:solidFill>
                <a:ea typeface="Calibri"/>
              </a:rPr>
              <a:t>A Manifesto for Young People &amp; Career-changers</a:t>
            </a:r>
            <a:r>
              <a:rPr lang="en-GB" sz="2400" b="0">
                <a:solidFill>
                  <a:srgbClr val="E75800"/>
                </a:solidFill>
                <a:ea typeface="Calibri"/>
              </a:rPr>
              <a:t> </a:t>
            </a:r>
            <a:r>
              <a:rPr lang="en-GB" sz="2400" b="0">
                <a:ea typeface="Calibri"/>
              </a:rPr>
              <a:t>– </a:t>
            </a:r>
            <a:r>
              <a:rPr lang="en-GB" sz="2400" b="0" i="1">
                <a:ea typeface="Calibri"/>
              </a:rPr>
              <a:t>Why procurement and supply chain management is a dynamic future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E75800"/>
                </a:solidFill>
                <a:ea typeface="Calibri"/>
              </a:rPr>
              <a:t>Podcast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E75800"/>
                </a:solidFill>
                <a:ea typeface="Calibri"/>
              </a:rPr>
              <a:t>CIPS advocacy </a:t>
            </a:r>
            <a:r>
              <a:rPr lang="en-GB" sz="2400" b="0">
                <a:ea typeface="Calibri"/>
              </a:rPr>
              <a:t>for the procurement and supply profession</a:t>
            </a:r>
          </a:p>
        </p:txBody>
      </p:sp>
    </p:spTree>
    <p:extLst>
      <p:ext uri="{BB962C8B-B14F-4D97-AF65-F5344CB8AC3E}">
        <p14:creationId xmlns:p14="http://schemas.microsoft.com/office/powerpoint/2010/main" val="164707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BFC3-4DB4-7E32-AEE6-E301E69A0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DBBBD1-68C1-162A-FAA2-0E7B6B1F066E}"/>
              </a:ext>
            </a:extLst>
          </p:cNvPr>
          <p:cNvSpPr/>
          <p:nvPr/>
        </p:nvSpPr>
        <p:spPr>
          <a:xfrm>
            <a:off x="0" y="1316477"/>
            <a:ext cx="12192000" cy="2865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F0EB7A-7D80-109B-5E27-E150F24D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749" y="515582"/>
            <a:ext cx="4221062" cy="54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A5817-F230-6E9C-F11C-F8933A171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09" y="1374051"/>
            <a:ext cx="3674019" cy="18879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E28E5B9-092B-5B61-A860-17AAA5A89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381" y="4681264"/>
            <a:ext cx="3960765" cy="1159000"/>
          </a:xfrm>
        </p:spPr>
        <p:txBody>
          <a:bodyPr>
            <a:noAutofit/>
          </a:bodyPr>
          <a:lstStyle/>
          <a:p>
            <a:r>
              <a:rPr lang="en-GB" sz="3200"/>
              <a:t>Take part</a:t>
            </a:r>
            <a:br>
              <a:rPr lang="en-GB" sz="3200"/>
            </a:br>
            <a:r>
              <a:rPr lang="en-GB" sz="3200"/>
              <a:t>Be heard</a:t>
            </a:r>
            <a:br>
              <a:rPr lang="en-GB" sz="3200"/>
            </a:br>
            <a:r>
              <a:rPr lang="en-GB" sz="3200"/>
              <a:t>Shape 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17E27-53DE-22A6-FAC4-AE47B378B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654" y="4579340"/>
            <a:ext cx="1429155" cy="14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00C8-9885-2AC6-68DE-4EC9EEC44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47BC3A-B722-05AB-EEAD-ACE972C9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758" y="971269"/>
            <a:ext cx="3333008" cy="4337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DA461-87D3-3D3B-3886-7C803FD7C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67" y="971269"/>
            <a:ext cx="3674019" cy="1887988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AB75555B-1FD5-8AA1-5B0E-C0D5F9C1D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142" y="3004457"/>
            <a:ext cx="5888329" cy="2536372"/>
          </a:xfrm>
        </p:spPr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If you need any support with                </a:t>
            </a:r>
            <a:r>
              <a:rPr lang="en-GB" sz="2400">
                <a:solidFill>
                  <a:srgbClr val="E7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Conversation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, please contact:</a:t>
            </a:r>
          </a:p>
          <a:p>
            <a:r>
              <a:rPr lang="en-GB" sz="3200" dirty="0"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thegreatconversation@cips.org</a:t>
            </a:r>
            <a:r>
              <a:rPr lang="en-GB" sz="3200" dirty="0">
                <a:latin typeface="Calibri"/>
                <a:ea typeface="Calibri"/>
                <a:cs typeface="Calibri"/>
              </a:rPr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4040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FF101-B0BA-01AE-0C59-980297408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8A7FA-65B7-CE1F-12EA-86C5097E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DFE0D-12FD-687B-BC6E-5528D0C8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100" b="0">
              <a:latin typeface="Segoe UI"/>
              <a:cs typeface="Segoe UI"/>
            </a:endParaRPr>
          </a:p>
          <a:p>
            <a:endParaRPr lang="en-GB" b="0"/>
          </a:p>
        </p:txBody>
      </p:sp>
      <p:pic>
        <p:nvPicPr>
          <p:cNvPr id="6" name="Online Media 5" title="The Great Conversation 2026">
            <a:hlinkClick r:id="" action="ppaction://noaction"/>
            <a:extLst>
              <a:ext uri="{FF2B5EF4-FFF2-40B4-BE49-F238E27FC236}">
                <a16:creationId xmlns:a16="http://schemas.microsoft.com/office/drawing/2014/main" id="{5AAA1AF9-BBD6-2AC9-8EF2-DEC5C11485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27" y="-7961"/>
            <a:ext cx="12167334" cy="68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7BCDAC-A34F-DA81-0F8D-AB7BEF935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08C4D0-D8AC-504C-A61D-ED22B6A5F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4119" y="1024004"/>
            <a:ext cx="6410449" cy="679450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What is </a:t>
            </a:r>
            <a:b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</a:br>
            <a:r>
              <a:rPr lang="en-GB" sz="6000">
                <a:solidFill>
                  <a:schemeClr val="accent5"/>
                </a:solidFill>
                <a:ea typeface="Calibri"/>
                <a:cs typeface="Arial" panose="020B0604020202020204" pitchFamily="34" charset="0"/>
              </a:rPr>
              <a:t>The Great Conversation</a:t>
            </a:r>
            <a: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CE24-F5E1-2A25-C678-A5B52CA42ADE}"/>
              </a:ext>
            </a:extLst>
          </p:cNvPr>
          <p:cNvSpPr txBox="1"/>
          <p:nvPr/>
        </p:nvSpPr>
        <p:spPr>
          <a:xfrm>
            <a:off x="664119" y="3717709"/>
            <a:ext cx="671775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ts val="30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r>
              <a:rPr lang="en-US"/>
              <a:t>It is a </a:t>
            </a:r>
            <a:r>
              <a:rPr lang="en-US" b="1"/>
              <a:t>worldwide dialogue </a:t>
            </a:r>
            <a:r>
              <a:rPr lang="en-US"/>
              <a:t>about the future of our profession – and the capabilities we will need in a world defined by rapid change, new technologies, shifting demographics, geopolitical pressure and rising environmental risk.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A0ACEAE-3460-8024-5613-6D2B7EEB0D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8358" y="987487"/>
            <a:ext cx="3166711" cy="50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4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4B3A5D-CB81-8B24-1632-496D59FF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A513C3-B5EA-B129-6076-206F6D190A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4119" y="1024004"/>
            <a:ext cx="4543148" cy="67945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And </a:t>
            </a:r>
            <a:r>
              <a:rPr lang="en-GB" sz="6000">
                <a:solidFill>
                  <a:schemeClr val="accent5"/>
                </a:solidFill>
                <a:ea typeface="Calibri"/>
                <a:cs typeface="Arial" panose="020B0604020202020204" pitchFamily="34" charset="0"/>
              </a:rPr>
              <a:t>why now</a:t>
            </a:r>
            <a: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98D26-06CE-0140-E579-F27CCD84B983}"/>
              </a:ext>
            </a:extLst>
          </p:cNvPr>
          <p:cNvSpPr txBox="1"/>
          <p:nvPr/>
        </p:nvSpPr>
        <p:spPr>
          <a:xfrm>
            <a:off x="664120" y="3128563"/>
            <a:ext cx="5431880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8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en-US"/>
              <a:t>The world is going through a period of </a:t>
            </a:r>
            <a:r>
              <a:rPr lang="en-US" b="1"/>
              <a:t>extraordinary demographic, technological and political change. </a:t>
            </a:r>
            <a:r>
              <a:rPr lang="en-US"/>
              <a:t>The speed of change shows no sign of reducing and raises many hard, often troubling questions.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E844DA-8EAD-5D92-CA4B-3091492E1A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8358" y="1202865"/>
            <a:ext cx="3166711" cy="50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n introduction to The Great Conversation from Ben Farrell, Global CEO CIPS">
            <a:hlinkClick r:id="" action="ppaction://noaction"/>
            <a:extLst>
              <a:ext uri="{FF2B5EF4-FFF2-40B4-BE49-F238E27FC236}">
                <a16:creationId xmlns:a16="http://schemas.microsoft.com/office/drawing/2014/main" id="{ACDE7652-C62C-E319-F115-5DBAFD02A9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4" y="3412"/>
            <a:ext cx="12201453" cy="68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E582E-9020-E519-A082-4DA8134A9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022076-748A-E622-FA10-BF43BA5885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4119" y="1347854"/>
            <a:ext cx="7289256" cy="679450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What do you think the </a:t>
            </a:r>
            <a:r>
              <a:rPr lang="en-GB" sz="6000">
                <a:solidFill>
                  <a:schemeClr val="accent5"/>
                </a:solidFill>
                <a:ea typeface="Calibri"/>
                <a:cs typeface="Arial" panose="020B0604020202020204" pitchFamily="34" charset="0"/>
              </a:rPr>
              <a:t>procurement &amp; supply profession will look like </a:t>
            </a:r>
            <a:r>
              <a:rPr lang="en-GB" sz="600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in 2050?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17459A-A44F-78E9-D0D3-3DD1C675FA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8358" y="987487"/>
            <a:ext cx="3166711" cy="50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Graham Norris - The Great Conversation 2026">
            <a:hlinkClick r:id="" action="ppaction://noaction"/>
            <a:extLst>
              <a:ext uri="{FF2B5EF4-FFF2-40B4-BE49-F238E27FC236}">
                <a16:creationId xmlns:a16="http://schemas.microsoft.com/office/drawing/2014/main" id="{944799EE-CC06-A7A1-6310-8DE70727B3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5425" y="-3270"/>
            <a:ext cx="12197686" cy="68570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7362D-FA45-0295-5014-DC049C74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2026</a:t>
            </a:r>
          </a:p>
        </p:txBody>
      </p:sp>
    </p:spTree>
    <p:extLst>
      <p:ext uri="{BB962C8B-B14F-4D97-AF65-F5344CB8AC3E}">
        <p14:creationId xmlns:p14="http://schemas.microsoft.com/office/powerpoint/2010/main" val="292006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16E07-1095-3BE5-D5B8-5A10877E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1AE918-6708-0472-46F1-502BD1A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2026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965E901-FD29-A98F-1ED1-6409E7A755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6486" y="1063557"/>
            <a:ext cx="3806757" cy="1660188"/>
          </a:xfrm>
        </p:spPr>
        <p:txBody>
          <a:bodyPr/>
          <a:lstStyle/>
          <a:p>
            <a:r>
              <a:rPr lang="en-GB" sz="3200">
                <a:latin typeface="Arial Black" panose="020B0A04020102020204" pitchFamily="34" charset="0"/>
                <a:ea typeface="Calibri"/>
              </a:rPr>
              <a:t>to </a:t>
            </a:r>
            <a:r>
              <a:rPr lang="en-GB" sz="3200">
                <a:solidFill>
                  <a:schemeClr val="accent5"/>
                </a:solidFill>
                <a:latin typeface="Arial Black" panose="020B0A04020102020204" pitchFamily="34" charset="0"/>
                <a:ea typeface="Calibri"/>
              </a:rPr>
              <a:t>The Great Conversation </a:t>
            </a:r>
            <a:r>
              <a:rPr lang="en-GB" sz="3200">
                <a:latin typeface="Arial Black" panose="020B0A04020102020204" pitchFamily="34" charset="0"/>
                <a:ea typeface="Calibri"/>
              </a:rPr>
              <a:t>at today's event</a:t>
            </a:r>
            <a:endParaRPr lang="en-GB" sz="3200" b="0">
              <a:latin typeface="Arial Black" panose="020B0A04020102020204" pitchFamily="34" charset="0"/>
              <a:ea typeface="Calibri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2C1CEF1-9812-E20A-87C3-D7104C34F9B2}"/>
              </a:ext>
            </a:extLst>
          </p:cNvPr>
          <p:cNvSpPr txBox="1">
            <a:spLocks/>
          </p:cNvSpPr>
          <p:nvPr/>
        </p:nvSpPr>
        <p:spPr>
          <a:xfrm>
            <a:off x="304800" y="1557635"/>
            <a:ext cx="3592749" cy="6793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1" kern="1200" spc="-25" baseline="0" noProof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vantt" pitchFamily="50" charset="0"/>
              </a:defRPr>
            </a:lvl1pPr>
          </a:lstStyle>
          <a:p>
            <a:pPr>
              <a:lnSpc>
                <a:spcPts val="4000"/>
              </a:lnSpc>
            </a:pPr>
            <a:r>
              <a:rPr lang="en-GB" sz="4000">
                <a:solidFill>
                  <a:schemeClr val="bg1"/>
                </a:solidFill>
                <a:latin typeface="Aptos Black" panose="020F0502020204030204" pitchFamily="34" charset="0"/>
                <a:ea typeface="Calibri"/>
                <a:cs typeface="Calibri"/>
              </a:rPr>
              <a:t>How to join </a:t>
            </a:r>
            <a:r>
              <a:rPr lang="en-GB" sz="4000">
                <a:solidFill>
                  <a:schemeClr val="accent5"/>
                </a:solidFill>
                <a:latin typeface="Aptos Black" panose="020F0502020204030204" pitchFamily="34" charset="0"/>
                <a:ea typeface="Calibri"/>
                <a:cs typeface="Calibri"/>
              </a:rPr>
              <a:t>The Great Conversation?</a:t>
            </a:r>
            <a:endParaRPr lang="en-GB" sz="4000">
              <a:solidFill>
                <a:schemeClr val="accent5"/>
              </a:solidFill>
              <a:latin typeface="Aptos Black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3910EC-58C5-81DD-16E3-5E52A1543E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4724" y="730058"/>
            <a:ext cx="3073940" cy="218864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3492988-0C16-C3CD-9BC4-828346F04156}"/>
              </a:ext>
            </a:extLst>
          </p:cNvPr>
          <p:cNvSpPr txBox="1">
            <a:spLocks/>
          </p:cNvSpPr>
          <p:nvPr/>
        </p:nvSpPr>
        <p:spPr>
          <a:xfrm>
            <a:off x="5130255" y="1558467"/>
            <a:ext cx="1762878" cy="6793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1" kern="1200" spc="-25" baseline="0" noProof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vantt" pitchFamily="50" charset="0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GB" sz="2400">
                <a:solidFill>
                  <a:schemeClr val="bg1"/>
                </a:solidFill>
                <a:latin typeface="Aptos Black" panose="020F0502020204030204" pitchFamily="34" charset="0"/>
                <a:ea typeface="Calibri"/>
                <a:cs typeface="Calibri"/>
              </a:rPr>
              <a:t>Contribute</a:t>
            </a:r>
            <a:endParaRPr lang="en-GB" sz="2400">
              <a:solidFill>
                <a:schemeClr val="accent5"/>
              </a:solidFill>
              <a:latin typeface="Aptos Black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884349-9931-61AB-5635-CB2F9A28F526}"/>
              </a:ext>
            </a:extLst>
          </p:cNvPr>
          <p:cNvSpPr txBox="1"/>
          <p:nvPr/>
        </p:nvSpPr>
        <p:spPr>
          <a:xfrm>
            <a:off x="4390416" y="3228330"/>
            <a:ext cx="606762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you can do it later via</a:t>
            </a:r>
            <a:r>
              <a:rPr lang="en-GB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our socials </a:t>
            </a:r>
            <a:r>
              <a:rPr lang="en-GB" sz="3600" b="1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#TheG</a:t>
            </a:r>
            <a:r>
              <a:rPr lang="en-GB" sz="3600" b="1">
                <a:solidFill>
                  <a:srgbClr val="E758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</a:t>
            </a:r>
            <a:r>
              <a:rPr lang="en-GB" sz="3600" b="1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atConversation</a:t>
            </a:r>
            <a:endParaRPr lang="en-GB" sz="3600" b="1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b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GB" sz="2400" b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Great Conversation Hub on</a:t>
            </a:r>
          </a:p>
          <a:p>
            <a:r>
              <a:rPr lang="en-GB" sz="2400" b="1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cips.org/the-great- conversation</a:t>
            </a:r>
          </a:p>
          <a:p>
            <a:endParaRPr lang="en-GB" sz="2400" b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GB" sz="2400" b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email us at: </a:t>
            </a:r>
            <a:r>
              <a:rPr lang="en-GB" sz="2400" b="1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thegreatconversation@cips.org</a:t>
            </a:r>
            <a:endParaRPr lang="en-GB" sz="2400" b="1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6C910C-5C6E-A37B-0B84-AA601A19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653" y="5192714"/>
            <a:ext cx="1224547" cy="12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195B4-F867-8D83-0144-B16EAE21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FE3C4A2-9A9F-AB3A-06BE-F8675682CB53}"/>
              </a:ext>
            </a:extLst>
          </p:cNvPr>
          <p:cNvSpPr/>
          <p:nvPr/>
        </p:nvSpPr>
        <p:spPr>
          <a:xfrm>
            <a:off x="10694595" y="332203"/>
            <a:ext cx="1249044" cy="462183"/>
          </a:xfrm>
          <a:custGeom>
            <a:avLst/>
            <a:gdLst/>
            <a:ahLst/>
            <a:cxnLst/>
            <a:rect l="l" t="t" r="r" b="b"/>
            <a:pathLst>
              <a:path w="1873566" h="693274">
                <a:moveTo>
                  <a:pt x="0" y="0"/>
                </a:moveTo>
                <a:lnTo>
                  <a:pt x="1873566" y="0"/>
                </a:lnTo>
                <a:lnTo>
                  <a:pt x="1873566" y="693274"/>
                </a:lnTo>
                <a:lnTo>
                  <a:pt x="0" y="693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47FC9-3CB6-9AFF-30B0-999C2174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862" y="1440402"/>
            <a:ext cx="4465104" cy="1988598"/>
          </a:xfrm>
        </p:spPr>
        <p:txBody>
          <a:bodyPr>
            <a:normAutofit/>
          </a:bodyPr>
          <a:lstStyle/>
          <a:p>
            <a:r>
              <a:rPr lang="en-GB" sz="4800"/>
              <a:t>Expected </a:t>
            </a:r>
            <a:br>
              <a:rPr lang="en-GB" sz="4800"/>
            </a:br>
            <a:r>
              <a:rPr lang="en-GB" sz="480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50352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udio Texture  - CIPS PPT">
      <a:dk1>
        <a:sysClr val="windowText" lastClr="000000"/>
      </a:dk1>
      <a:lt1>
        <a:sysClr val="window" lastClr="FFFFFF"/>
      </a:lt1>
      <a:dk2>
        <a:srgbClr val="575757"/>
      </a:dk2>
      <a:lt2>
        <a:srgbClr val="0043FD"/>
      </a:lt2>
      <a:accent1>
        <a:srgbClr val="0043FD"/>
      </a:accent1>
      <a:accent2>
        <a:srgbClr val="140069"/>
      </a:accent2>
      <a:accent3>
        <a:srgbClr val="00CCFF"/>
      </a:accent3>
      <a:accent4>
        <a:srgbClr val="000000"/>
      </a:accent4>
      <a:accent5>
        <a:srgbClr val="E75800"/>
      </a:accent5>
      <a:accent6>
        <a:srgbClr val="962399"/>
      </a:accent6>
      <a:hlink>
        <a:srgbClr val="0563C1"/>
      </a:hlink>
      <a:folHlink>
        <a:srgbClr val="954F72"/>
      </a:folHlink>
    </a:clrScheme>
    <a:fontScheme name="CIP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defRPr sz="4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PS PowerPoint template January 2023" id="{CA79596D-32CD-463D-A045-9FD41D3409B4}" vid="{B2E1B3D8-DA5C-4601-B74F-9A9A91031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6f95b99c-d97c-4327-92e2-c13533bbf63c" xsi:nil="true"/>
    <lcf76f155ced4ddcb4097134ff3c332f xmlns="6f95b99c-d97c-4327-92e2-c13533bbf63c">
      <Terms xmlns="http://schemas.microsoft.com/office/infopath/2007/PartnerControls"/>
    </lcf76f155ced4ddcb4097134ff3c332f>
    <TaxCatchAll xmlns="e3e2d75a-6c44-4023-8067-284813307c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5F0D11A7C1640B82B5E09BEC2D5FF" ma:contentTypeVersion="20" ma:contentTypeDescription="Create a new document." ma:contentTypeScope="" ma:versionID="2979da39f7dcdd82fc51cb5a1e5a64e2">
  <xsd:schema xmlns:xsd="http://www.w3.org/2001/XMLSchema" xmlns:xs="http://www.w3.org/2001/XMLSchema" xmlns:p="http://schemas.microsoft.com/office/2006/metadata/properties" xmlns:ns2="6f95b99c-d97c-4327-92e2-c13533bbf63c" xmlns:ns3="e3e2d75a-6c44-4023-8067-284813307c38" targetNamespace="http://schemas.microsoft.com/office/2006/metadata/properties" ma:root="true" ma:fieldsID="859662b41d1aefca3f113c55b4049078" ns2:_="" ns3:_="">
    <xsd:import namespace="6f95b99c-d97c-4327-92e2-c13533bbf63c"/>
    <xsd:import namespace="e3e2d75a-6c44-4023-8067-284813307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5b99c-d97c-4327-92e2-c13533bbf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572b56-7692-4839-90a1-760b44be0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time" ma:index="26" nillable="true" ma:displayName="Date &amp; time" ma:format="DateTime" ma:internalName="Datetim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d75a-6c44-4023-8067-284813307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c50f44-726b-4556-b0ec-ebc2e9d1792f}" ma:internalName="TaxCatchAll" ma:showField="CatchAllData" ma:web="e3e2d75a-6c44-4023-8067-28481330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8D3627-4330-42EE-B2A7-D176541BCF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85B42-178A-4707-B0CC-82A81638B8D8}">
  <ds:schemaRefs>
    <ds:schemaRef ds:uri="e2406ea8-90b4-4020-b172-c5dba66337d4"/>
    <ds:schemaRef ds:uri="fdd705eb-68b5-477f-824c-5f16fe98b2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B978F1-3137-4876-AB2B-2D0CDCA6B794}"/>
</file>

<file path=docMetadata/LabelInfo.xml><?xml version="1.0" encoding="utf-8"?>
<clbl:labelList xmlns:clbl="http://schemas.microsoft.com/office/2020/mipLabelMetadata">
  <clbl:label id="{5d1e4fda-0538-439c-9c80-1b23f22ba746}" enabled="0" method="" siteId="{5d1e4fda-0538-439c-9c80-1b23f22ba7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Take part Be heard Shape the future</vt:lpstr>
      <vt:lpstr>PowerPoint Presentation</vt:lpstr>
      <vt:lpstr>What is  The Great Conversation?</vt:lpstr>
      <vt:lpstr>And why now?</vt:lpstr>
      <vt:lpstr>PowerPoint Presentation</vt:lpstr>
      <vt:lpstr>What do you think the procurement &amp; supply profession will look like in 2050? </vt:lpstr>
      <vt:lpstr>PowerPoint Presentation</vt:lpstr>
      <vt:lpstr>PowerPoint Presentation</vt:lpstr>
      <vt:lpstr>Expected  outputs</vt:lpstr>
      <vt:lpstr>And what will the key outputs be?</vt:lpstr>
      <vt:lpstr>Take part Be heard Shape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Peacock</dc:creator>
  <cp:revision>11</cp:revision>
  <cp:lastPrinted>2026-02-23T17:13:12Z</cp:lastPrinted>
  <dcterms:created xsi:type="dcterms:W3CDTF">2025-05-16T15:06:22Z</dcterms:created>
  <dcterms:modified xsi:type="dcterms:W3CDTF">2026-05-19T09:31:14Z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0x0101004815F0D11A7C1640B82B5E09BEC2D5FF</vt:lpwstr>
  </property>
  <property fmtid="{D5CDD505-2E9C-101B-9397-08002B2CF9AE}" pid="4" name="Order">
    <vt:r8>279200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